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14"/>
  </p:notesMasterIdLst>
  <p:sldIdLst>
    <p:sldId id="256" r:id="rId3"/>
    <p:sldId id="276" r:id="rId4"/>
    <p:sldId id="273" r:id="rId5"/>
    <p:sldId id="272" r:id="rId6"/>
    <p:sldId id="260" r:id="rId7"/>
    <p:sldId id="279" r:id="rId8"/>
    <p:sldId id="271" r:id="rId9"/>
    <p:sldId id="274" r:id="rId10"/>
    <p:sldId id="275" r:id="rId11"/>
    <p:sldId id="277" r:id="rId12"/>
    <p:sldId id="2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B8C"/>
    <a:srgbClr val="EF7100"/>
    <a:srgbClr val="303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8C546-FA03-466A-8787-7F39C2960C3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6C61B-CE92-4046-BEDA-0FD398346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24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6C61B-CE92-4046-BEDA-0FD3983461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5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6C61B-CE92-4046-BEDA-0FD3983461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5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6C61B-CE92-4046-BEDA-0FD3983461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6C61B-CE92-4046-BEDA-0FD3983461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7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3173-43C0-41E1-8A40-E83126F91E58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8DDF-99A2-4A45-B430-CBCB2A6065D8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9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1D37-7483-442B-A62C-67A5D6FEFED1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75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3173-43C0-41E1-8A40-E83126F91E58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7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F22F-1EDF-4BD0-9909-0FBC62898C19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84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4B48-3EE6-4140-853D-ECE914A42C74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2E4E-F0BC-4C53-8EA3-A4F458CB3673}" type="datetime1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7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63C9-2FAA-4D76-970F-9E875C3BB079}" type="datetime1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77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F33B-6314-4A3B-89D6-1915BA4A32E8}" type="datetime1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7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0958-AF01-4ADA-8A4F-1F8437DC1993}" type="datetime1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81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4B40-2E3F-4615-BD1F-32E1049136B7}" type="datetime1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6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F22F-1EDF-4BD0-9909-0FBC62898C19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2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30D4-C228-4C75-A1DF-CC8D4027654E}" type="datetime1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20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8DDF-99A2-4A45-B430-CBCB2A6065D8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740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1D37-7483-442B-A62C-67A5D6FEFED1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4B48-3EE6-4140-853D-ECE914A42C74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4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2E4E-F0BC-4C53-8EA3-A4F458CB3673}" type="datetime1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7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63C9-2FAA-4D76-970F-9E875C3BB079}" type="datetime1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8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F33B-6314-4A3B-89D6-1915BA4A32E8}" type="datetime1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1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0958-AF01-4ADA-8A4F-1F8437DC1993}" type="datetime1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2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4B40-2E3F-4615-BD1F-32E1049136B7}" type="datetime1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30D4-C228-4C75-A1DF-CC8D4027654E}" type="datetime1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9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F2D4C-B138-4A19-A9E5-3CAB10EA3752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6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F2D4C-B138-4A19-A9E5-3CAB10EA3752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6F75-475D-4EB6-AA76-8D1D8A6A3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5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12" Type="http://schemas.openxmlformats.org/officeDocument/2006/relationships/image" Target="../media/image81.sv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5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79.svg"/><Relationship Id="rId4" Type="http://schemas.openxmlformats.org/officeDocument/2006/relationships/image" Target="../media/image13.emf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6FFCCB15-66C7-4E86-BF09-14C5B1569970}"/>
              </a:ext>
            </a:extLst>
          </p:cNvPr>
          <p:cNvSpPr/>
          <p:nvPr/>
        </p:nvSpPr>
        <p:spPr>
          <a:xfrm flipV="1">
            <a:off x="1708438" y="-605221"/>
            <a:ext cx="3645000" cy="280946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A7AA601-65CC-44E2-A893-84390726E282}"/>
              </a:ext>
            </a:extLst>
          </p:cNvPr>
          <p:cNvSpPr/>
          <p:nvPr/>
        </p:nvSpPr>
        <p:spPr>
          <a:xfrm flipV="1">
            <a:off x="1708438" y="2783798"/>
            <a:ext cx="152336" cy="13332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981200" y="3723642"/>
            <a:ext cx="0" cy="70637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981200" y="4430016"/>
            <a:ext cx="8562109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534927" y="3723642"/>
            <a:ext cx="0" cy="70637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981200" y="2145659"/>
            <a:ext cx="0" cy="70637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981200" y="2128514"/>
            <a:ext cx="8562109" cy="1714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543309" y="2139367"/>
            <a:ext cx="0" cy="70637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56518" y="2556332"/>
            <a:ext cx="7491046" cy="1338661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Тонкости эксплуатации </a:t>
            </a:r>
            <a:r>
              <a:rPr lang="en-US" sz="5000" dirty="0" smtClean="0">
                <a:latin typeface="Verdana" panose="020B0604030504040204" pitchFamily="34" charset="0"/>
                <a:ea typeface="Verdana" panose="020B0604030504040204" pitchFamily="34" charset="0"/>
              </a:rPr>
              <a:t>PostgreSQL</a:t>
            </a:r>
            <a:r>
              <a:rPr lang="ru-RU" sz="5000" dirty="0" smtClean="0">
                <a:latin typeface="Verdana" panose="020B0604030504040204" pitchFamily="34" charset="0"/>
                <a:ea typeface="Verdana" panose="020B0604030504040204" pitchFamily="34" charset="0"/>
              </a:rPr>
              <a:t> для 1С</a:t>
            </a:r>
            <a:endParaRPr lang="ru-RU" sz="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Subtitle 22">
            <a:extLst>
              <a:ext uri="{FF2B5EF4-FFF2-40B4-BE49-F238E27FC236}">
                <a16:creationId xmlns:a16="http://schemas.microsoft.com/office/drawing/2014/main" id="{212BE0C8-3274-44C1-93C2-9347988BD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5051247"/>
            <a:ext cx="5709883" cy="627452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Дорошкевич Антон</a:t>
            </a:r>
          </a:p>
          <a:p>
            <a:pPr algn="l"/>
            <a:r>
              <a:rPr lang="ru-RU" sz="1400" i="1" noProof="1" smtClean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проектов</a:t>
            </a:r>
            <a:endParaRPr lang="en-ZA" sz="1400" i="1" noProof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4692"/>
            <a:ext cx="12191999" cy="783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77085"/>
              </p:ext>
            </p:extLst>
          </p:nvPr>
        </p:nvGraphicFramePr>
        <p:xfrm>
          <a:off x="9317426" y="5553005"/>
          <a:ext cx="2564606" cy="99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CorelDRAW" r:id="rId3" imgW="3418802" imgH="1321920" progId="CorelDraw.Graphic.20">
                  <p:embed/>
                </p:oleObj>
              </mc:Choice>
              <mc:Fallback>
                <p:oleObj name="CorelDRAW" r:id="rId3" imgW="3418802" imgH="1321920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17426" y="5553005"/>
                        <a:ext cx="2564606" cy="99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1015" y="2833624"/>
            <a:ext cx="1175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заботой о вас и вашей СУБД</a:t>
            </a:r>
            <a:endParaRPr lang="ru-RU" sz="4000" b="1" dirty="0">
              <a:solidFill>
                <a:srgbClr val="333B8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phic 8" descr="User" title="Icon - Presenter Name">
            <a:extLst>
              <a:ext uri="{FF2B5EF4-FFF2-40B4-BE49-F238E27FC236}">
                <a16:creationId xmlns:a16="http://schemas.microsoft.com/office/drawing/2014/main" id="{0D936581-1C4F-499A-B80F-85EB3B0ADB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75" y="4148995"/>
            <a:ext cx="314575" cy="314575"/>
          </a:xfrm>
          <a:prstGeom prst="rect">
            <a:avLst/>
          </a:prstGeom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id="{779E2AB0-6808-4B87-9120-E7ED0C12846A}"/>
              </a:ext>
            </a:extLst>
          </p:cNvPr>
          <p:cNvSpPr txBox="1">
            <a:spLocks/>
          </p:cNvSpPr>
          <p:nvPr/>
        </p:nvSpPr>
        <p:spPr>
          <a:xfrm>
            <a:off x="1495130" y="4197585"/>
            <a:ext cx="2621091" cy="2173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noProof="1" smtClean="0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Дорошкевич Антон</a:t>
            </a:r>
            <a:endParaRPr lang="en-ZA" sz="1400" b="1" noProof="1">
              <a:solidFill>
                <a:srgbClr val="333B8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Graphic 10" descr="Smart Phone" title="Icon - Presenter Phone Number">
            <a:extLst>
              <a:ext uri="{FF2B5EF4-FFF2-40B4-BE49-F238E27FC236}">
                <a16:creationId xmlns:a16="http://schemas.microsoft.com/office/drawing/2014/main" id="{B45A175C-64D2-48F2-AAC2-400B198305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3907" y="4609985"/>
            <a:ext cx="256909" cy="256909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03D6EB-3EF0-49B9-B771-0FFC78728737}"/>
              </a:ext>
            </a:extLst>
          </p:cNvPr>
          <p:cNvSpPr txBox="1">
            <a:spLocks/>
          </p:cNvSpPr>
          <p:nvPr/>
        </p:nvSpPr>
        <p:spPr>
          <a:xfrm>
            <a:off x="1437080" y="4614370"/>
            <a:ext cx="2621090" cy="2525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1400" b="1" noProof="1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+7 </a:t>
            </a:r>
            <a:r>
              <a:rPr lang="en-ZA" sz="1400" b="1" noProof="1" smtClean="0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400" b="1" noProof="1" smtClean="0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903</a:t>
            </a:r>
            <a:r>
              <a:rPr lang="en-ZA" sz="1400" b="1" noProof="1" smtClean="0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ru-RU" sz="1400" b="1" noProof="1" smtClean="0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937</a:t>
            </a:r>
            <a:r>
              <a:rPr lang="en-ZA" sz="1400" b="1" noProof="1" smtClean="0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–7</a:t>
            </a:r>
            <a:r>
              <a:rPr lang="ru-RU" sz="1400" b="1" noProof="1" smtClean="0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ZA" sz="1400" b="1" noProof="1" smtClean="0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ru-RU" sz="1400" b="1" noProof="1" smtClean="0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en-ZA" sz="1400" b="1" noProof="1" smtClean="0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endParaRPr lang="en-ZA" sz="1400" b="1" noProof="1">
              <a:solidFill>
                <a:srgbClr val="333B8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Graphic 9" descr="Envelope" title="Icon Presenter Email">
            <a:extLst>
              <a:ext uri="{FF2B5EF4-FFF2-40B4-BE49-F238E27FC236}">
                <a16:creationId xmlns:a16="http://schemas.microsoft.com/office/drawing/2014/main" id="{0A5A2E66-8294-497F-B1D3-36D2F03C6D4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3907" y="5013309"/>
            <a:ext cx="279225" cy="27922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637AB8-D66B-47E2-8CEB-E8B5D42CE7EC}"/>
              </a:ext>
            </a:extLst>
          </p:cNvPr>
          <p:cNvSpPr txBox="1">
            <a:spLocks/>
          </p:cNvSpPr>
          <p:nvPr/>
        </p:nvSpPr>
        <p:spPr>
          <a:xfrm>
            <a:off x="1495130" y="5013309"/>
            <a:ext cx="2621090" cy="279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noProof="1" smtClean="0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a.doroshkevich</a:t>
            </a:r>
            <a:r>
              <a:rPr lang="en-ZA" sz="1400" b="1" noProof="1" smtClean="0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@is1c.ru</a:t>
            </a:r>
            <a:endParaRPr lang="en-ZA" sz="1400" b="1" noProof="1">
              <a:solidFill>
                <a:srgbClr val="333B8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Graphic 16" descr="Link">
            <a:extLst>
              <a:ext uri="{FF2B5EF4-FFF2-40B4-BE49-F238E27FC236}">
                <a16:creationId xmlns:a16="http://schemas.microsoft.com/office/drawing/2014/main" id="{8B0D17A9-1A1F-4E6C-89F3-F8C144A5A88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3907" y="5429805"/>
            <a:ext cx="285841" cy="285841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E734FFE-24D3-4BB4-93BD-AD5CADA3FE64}"/>
              </a:ext>
            </a:extLst>
          </p:cNvPr>
          <p:cNvSpPr txBox="1">
            <a:spLocks/>
          </p:cNvSpPr>
          <p:nvPr/>
        </p:nvSpPr>
        <p:spPr>
          <a:xfrm>
            <a:off x="1495130" y="5440081"/>
            <a:ext cx="2621091" cy="2258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1400" b="1" noProof="1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is1c.ru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95" y="5863193"/>
            <a:ext cx="569173" cy="318737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4637AB8-D66B-47E2-8CEB-E8B5D42CE7EC}"/>
              </a:ext>
            </a:extLst>
          </p:cNvPr>
          <p:cNvSpPr txBox="1">
            <a:spLocks/>
          </p:cNvSpPr>
          <p:nvPr/>
        </p:nvSpPr>
        <p:spPr>
          <a:xfrm>
            <a:off x="1509812" y="5895815"/>
            <a:ext cx="3642480" cy="279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noProof="1">
                <a:solidFill>
                  <a:srgbClr val="333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https://t.me/doroshkevich_anton</a:t>
            </a:r>
            <a:endParaRPr lang="en-ZA" sz="1400" b="1" noProof="1">
              <a:solidFill>
                <a:srgbClr val="333B8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28" y="2245131"/>
            <a:ext cx="4744196" cy="4612869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6FFCCB15-66C7-4E86-BF09-14C5B1569970}"/>
              </a:ext>
            </a:extLst>
          </p:cNvPr>
          <p:cNvSpPr/>
          <p:nvPr/>
        </p:nvSpPr>
        <p:spPr>
          <a:xfrm flipV="1">
            <a:off x="1708438" y="-605221"/>
            <a:ext cx="3645000" cy="280946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28" y="930362"/>
            <a:ext cx="9763172" cy="1606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24" y="2586135"/>
            <a:ext cx="5018976" cy="41824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522098"/>
            <a:ext cx="13473404" cy="84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43100"/>
            <a:ext cx="11028218" cy="4568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2814637" y="224748"/>
            <a:ext cx="8586788" cy="6640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dirty="0">
                <a:latin typeface="Verdana" panose="020B0604030504040204" pitchFamily="34" charset="0"/>
                <a:ea typeface="Verdana" panose="020B0604030504040204" pitchFamily="34" charset="0"/>
              </a:rPr>
              <a:t>Универсальный слайд</a:t>
            </a:r>
            <a:endParaRPr lang="en-ZA" sz="3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8600"/>
            <a:ext cx="12192000" cy="8940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-1" y="228237"/>
            <a:ext cx="12192001" cy="664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Неожиданное падение</a:t>
            </a:r>
            <a:endParaRPr lang="en-ZA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-2" y="4777156"/>
            <a:ext cx="12192001" cy="664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			</a:t>
            </a:r>
            <a:r>
              <a:rPr lang="en-US" sz="4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work_mem</a:t>
            </a:r>
            <a:r>
              <a:rPr lang="en-US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endParaRPr lang="en-ZA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1679509" y="3166759"/>
            <a:ext cx="12192001" cy="664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</a:t>
            </a:r>
            <a:r>
              <a:rPr lang="en-US" sz="4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temp_file_limit</a:t>
            </a:r>
            <a:endParaRPr lang="en-ZA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767937" y="1558177"/>
            <a:ext cx="12192001" cy="664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</a:t>
            </a:r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есто на дисках</a:t>
            </a:r>
            <a:r>
              <a:rPr lang="en-US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endParaRPr lang="en-ZA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43100"/>
            <a:ext cx="11028218" cy="4568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2814637" y="224748"/>
            <a:ext cx="8586788" cy="6640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dirty="0">
                <a:latin typeface="Verdana" panose="020B0604030504040204" pitchFamily="34" charset="0"/>
                <a:ea typeface="Verdana" panose="020B0604030504040204" pitchFamily="34" charset="0"/>
              </a:rPr>
              <a:t>Универсальный слайд</a:t>
            </a:r>
            <a:endParaRPr lang="en-ZA" sz="3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-1" y="228237"/>
            <a:ext cx="12192001" cy="664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					OOM Killer</a:t>
            </a:r>
            <a:endParaRPr lang="en-ZA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-70339" y="-250064"/>
            <a:ext cx="5196256" cy="1744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vm.overcommit_memory</a:t>
            </a:r>
            <a:r>
              <a:rPr lang="ru-RU" alt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=2</a:t>
            </a:r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alt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alt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vm.overcommit_ratio</a:t>
            </a:r>
            <a:endParaRPr lang="en-US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139257" y="3341077"/>
            <a:ext cx="11913484" cy="2299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OOMScoreAdjust</a:t>
            </a:r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=-</a:t>
            </a:r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1000</a:t>
            </a:r>
            <a:b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Environment=PG_OOM_ADJUST_FILE=/</a:t>
            </a:r>
            <a:r>
              <a:rPr lang="en-US" sz="24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</a:t>
            </a:r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/self/</a:t>
            </a:r>
            <a:r>
              <a:rPr lang="en-US" sz="24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oom_score_adj</a:t>
            </a:r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Environment=PG_OOM_ADJUST_VALUE=0</a:t>
            </a:r>
            <a:endParaRPr lang="en-US" sz="24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0" y="2879030"/>
            <a:ext cx="12192000" cy="6640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Default_statistics_target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=100</a:t>
            </a:r>
            <a:endParaRPr lang="en-ZA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1" y="4472769"/>
            <a:ext cx="12192001" cy="6640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Analyze only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после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восстановления</a:t>
            </a:r>
            <a:endParaRPr lang="en-ZA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-1" y="228237"/>
            <a:ext cx="12192001" cy="6640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Хорошая статистика – сильный сервер</a:t>
            </a:r>
            <a:endParaRPr lang="en-ZA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6FFCCB15-66C7-4E86-BF09-14C5B1569970}"/>
              </a:ext>
            </a:extLst>
          </p:cNvPr>
          <p:cNvSpPr/>
          <p:nvPr/>
        </p:nvSpPr>
        <p:spPr>
          <a:xfrm flipV="1">
            <a:off x="1708438" y="-605221"/>
            <a:ext cx="3645000" cy="280946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-59348" y="221207"/>
            <a:ext cx="12192001" cy="664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Версии и 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VACUUM</a:t>
            </a:r>
            <a:endParaRPr lang="en-ZA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85397"/>
              </p:ext>
            </p:extLst>
          </p:nvPr>
        </p:nvGraphicFramePr>
        <p:xfrm>
          <a:off x="8176846" y="1608991"/>
          <a:ext cx="3914877" cy="32619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7637">
                  <a:extLst>
                    <a:ext uri="{9D8B030D-6E8A-4147-A177-3AD203B41FA5}">
                      <a16:colId xmlns:a16="http://schemas.microsoft.com/office/drawing/2014/main" val="391468526"/>
                    </a:ext>
                  </a:extLst>
                </a:gridCol>
                <a:gridCol w="824121">
                  <a:extLst>
                    <a:ext uri="{9D8B030D-6E8A-4147-A177-3AD203B41FA5}">
                      <a16:colId xmlns:a16="http://schemas.microsoft.com/office/drawing/2014/main" val="3911605588"/>
                    </a:ext>
                  </a:extLst>
                </a:gridCol>
                <a:gridCol w="1191470">
                  <a:extLst>
                    <a:ext uri="{9D8B030D-6E8A-4147-A177-3AD203B41FA5}">
                      <a16:colId xmlns:a16="http://schemas.microsoft.com/office/drawing/2014/main" val="3121239152"/>
                    </a:ext>
                  </a:extLst>
                </a:gridCol>
                <a:gridCol w="1161649">
                  <a:extLst>
                    <a:ext uri="{9D8B030D-6E8A-4147-A177-3AD203B41FA5}">
                      <a16:colId xmlns:a16="http://schemas.microsoft.com/office/drawing/2014/main" val="3378962498"/>
                    </a:ext>
                  </a:extLst>
                </a:gridCol>
              </a:tblGrid>
              <a:tr h="443873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XMIN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0731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XMAX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0731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Видимость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0731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073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74115"/>
                  </a:ext>
                </a:extLst>
              </a:tr>
              <a:tr h="443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для 101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073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для 105</a:t>
                      </a:r>
                    </a:p>
                  </a:txBody>
                  <a:tcPr>
                    <a:solidFill>
                      <a:srgbClr val="F073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527865"/>
                  </a:ext>
                </a:extLst>
              </a:tr>
              <a:tr h="474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solidFill>
                      <a:srgbClr val="F7D8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102</a:t>
                      </a:r>
                      <a:endParaRPr lang="ru-RU" sz="2000" dirty="0"/>
                    </a:p>
                  </a:txBody>
                  <a:tcPr>
                    <a:solidFill>
                      <a:srgbClr val="F7D8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Нет</a:t>
                      </a:r>
                      <a:endParaRPr lang="ru-RU" sz="2000" dirty="0"/>
                    </a:p>
                  </a:txBody>
                  <a:tcPr>
                    <a:solidFill>
                      <a:srgbClr val="F7D8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</a:t>
                      </a:r>
                      <a:endParaRPr lang="ru-RU" sz="2000" dirty="0"/>
                    </a:p>
                  </a:txBody>
                  <a:tcPr>
                    <a:solidFill>
                      <a:srgbClr val="F7D8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56718"/>
                  </a:ext>
                </a:extLst>
              </a:tr>
              <a:tr h="474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102</a:t>
                      </a:r>
                      <a:endParaRPr lang="ru-RU" sz="2000" dirty="0"/>
                    </a:p>
                  </a:txBody>
                  <a:tcPr>
                    <a:solidFill>
                      <a:srgbClr val="F7D80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103</a:t>
                      </a:r>
                      <a:endParaRPr lang="ru-RU" sz="2000" dirty="0"/>
                    </a:p>
                  </a:txBody>
                  <a:tcPr>
                    <a:solidFill>
                      <a:srgbClr val="F7D80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Нет</a:t>
                      </a:r>
                      <a:endParaRPr lang="ru-RU" sz="2000" dirty="0"/>
                    </a:p>
                  </a:txBody>
                  <a:tcPr>
                    <a:solidFill>
                      <a:srgbClr val="F7D80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</a:t>
                      </a:r>
                      <a:endParaRPr lang="ru-RU" sz="2000" dirty="0"/>
                    </a:p>
                  </a:txBody>
                  <a:tcPr>
                    <a:solidFill>
                      <a:srgbClr val="F7D80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608086"/>
                  </a:ext>
                </a:extLst>
              </a:tr>
              <a:tr h="474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104</a:t>
                      </a:r>
                      <a:endParaRPr lang="ru-RU" sz="2000" dirty="0"/>
                    </a:p>
                  </a:txBody>
                  <a:tcPr>
                    <a:solidFill>
                      <a:srgbClr val="F7D8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106</a:t>
                      </a:r>
                      <a:endParaRPr lang="ru-RU" sz="2000" dirty="0"/>
                    </a:p>
                  </a:txBody>
                  <a:tcPr>
                    <a:solidFill>
                      <a:srgbClr val="F7D8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Нет</a:t>
                      </a:r>
                      <a:endParaRPr lang="ru-RU" sz="2000" dirty="0"/>
                    </a:p>
                  </a:txBody>
                  <a:tcPr>
                    <a:solidFill>
                      <a:srgbClr val="F7D8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Нет</a:t>
                      </a:r>
                      <a:endParaRPr lang="ru-RU" sz="2000" dirty="0"/>
                    </a:p>
                  </a:txBody>
                  <a:tcPr>
                    <a:solidFill>
                      <a:srgbClr val="F7D8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4591"/>
                  </a:ext>
                </a:extLst>
              </a:tr>
              <a:tr h="474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106</a:t>
                      </a:r>
                      <a:endParaRPr lang="ru-RU" sz="2000" dirty="0"/>
                    </a:p>
                  </a:txBody>
                  <a:tcPr>
                    <a:solidFill>
                      <a:srgbClr val="F7D80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107</a:t>
                      </a:r>
                      <a:endParaRPr lang="ru-RU" sz="2000" dirty="0"/>
                    </a:p>
                  </a:txBody>
                  <a:tcPr>
                    <a:solidFill>
                      <a:srgbClr val="F7D80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Нет</a:t>
                      </a:r>
                      <a:endParaRPr lang="ru-RU" sz="2000" dirty="0"/>
                    </a:p>
                  </a:txBody>
                  <a:tcPr>
                    <a:solidFill>
                      <a:srgbClr val="F7D80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Нет</a:t>
                      </a:r>
                      <a:endParaRPr lang="ru-RU" sz="2000" dirty="0"/>
                    </a:p>
                  </a:txBody>
                  <a:tcPr>
                    <a:solidFill>
                      <a:srgbClr val="F7D80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246940"/>
                  </a:ext>
                </a:extLst>
              </a:tr>
              <a:tr h="474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108</a:t>
                      </a:r>
                      <a:endParaRPr lang="ru-RU" sz="2000" dirty="0"/>
                    </a:p>
                  </a:txBody>
                  <a:tcPr>
                    <a:solidFill>
                      <a:srgbClr val="F7D8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109</a:t>
                      </a:r>
                      <a:endParaRPr lang="ru-RU" sz="2000" dirty="0"/>
                    </a:p>
                  </a:txBody>
                  <a:tcPr>
                    <a:solidFill>
                      <a:srgbClr val="F7D8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Нет</a:t>
                      </a:r>
                      <a:endParaRPr lang="ru-RU" sz="2000" dirty="0"/>
                    </a:p>
                  </a:txBody>
                  <a:tcPr>
                    <a:solidFill>
                      <a:srgbClr val="F7D8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Нет</a:t>
                      </a:r>
                      <a:endParaRPr lang="ru-RU" sz="2000" dirty="0"/>
                    </a:p>
                  </a:txBody>
                  <a:tcPr>
                    <a:solidFill>
                      <a:srgbClr val="F7D8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16560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172027" y="5246838"/>
            <a:ext cx="8268589" cy="120355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VACUUM =  XMAX</a:t>
            </a:r>
            <a:r>
              <a:rPr lang="ru-RU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не пусто И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XMAX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ru-RU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самой </a:t>
            </a:r>
            <a:r>
              <a:rPr lang="ru-RU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младшей текущей транзакции </a:t>
            </a:r>
            <a:endParaRPr lang="ru-RU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5" y="1233090"/>
            <a:ext cx="8151751" cy="378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43100"/>
            <a:ext cx="11028218" cy="4568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2814637" y="224748"/>
            <a:ext cx="8586788" cy="6640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dirty="0">
                <a:latin typeface="Verdana" panose="020B0604030504040204" pitchFamily="34" charset="0"/>
                <a:ea typeface="Verdana" panose="020B0604030504040204" pitchFamily="34" charset="0"/>
              </a:rPr>
              <a:t>Универсальный слайд</a:t>
            </a:r>
            <a:endParaRPr lang="en-ZA" sz="3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511"/>
            <a:ext cx="12192000" cy="8191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27708" y="507955"/>
            <a:ext cx="12192001" cy="664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Их много, а я один</a:t>
            </a:r>
            <a:endParaRPr lang="en-ZA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1466850" y="1650302"/>
            <a:ext cx="9258300" cy="895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shared_buffers</a:t>
            </a:r>
            <a:r>
              <a:rPr lang="en-US" alt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25% </a:t>
            </a:r>
            <a:r>
              <a:rPr lang="en-US" alt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RAM * </a:t>
            </a:r>
            <a:r>
              <a:rPr lang="ru-RU" altLang="ru-RU" sz="24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коэф</a:t>
            </a:r>
            <a:r>
              <a:rPr lang="ru-RU" alt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пользователей</a:t>
            </a:r>
            <a:br>
              <a:rPr lang="ru-RU" alt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US" alt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autovacuum_max_worker</a:t>
            </a:r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CPU</a:t>
            </a: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* </a:t>
            </a:r>
            <a:r>
              <a:rPr lang="ru-RU" sz="24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коэф</a:t>
            </a: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размера баз</a:t>
            </a:r>
            <a:endParaRPr lang="en-ZA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43100"/>
            <a:ext cx="11028218" cy="4568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2814637" y="224748"/>
            <a:ext cx="8586788" cy="6640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dirty="0">
                <a:latin typeface="Verdana" panose="020B0604030504040204" pitchFamily="34" charset="0"/>
                <a:ea typeface="Verdana" panose="020B0604030504040204" pitchFamily="34" charset="0"/>
              </a:rPr>
              <a:t>Универсальный слайд</a:t>
            </a:r>
            <a:endParaRPr lang="en-ZA" sz="3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67304"/>
            <a:ext cx="1219200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Среды разработки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0" y="4861387"/>
            <a:ext cx="12191999" cy="1823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32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ru-RU" sz="32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shared_buffers</a:t>
            </a:r>
            <a:r>
              <a:rPr lang="en-US" altLang="ru-RU" sz="3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 </a:t>
            </a:r>
            <a:r>
              <a:rPr lang="ru-RU" altLang="ru-RU" sz="3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2ГБ</a:t>
            </a:r>
            <a:endParaRPr lang="en-US" alt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autovacuum_max_worker</a:t>
            </a:r>
            <a:r>
              <a:rPr lang="en-US" sz="3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</a:t>
            </a:r>
            <a:r>
              <a:rPr lang="ru-RU" sz="3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en-ZA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94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-1" y="228237"/>
            <a:ext cx="12192001" cy="6640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Распухание базы</a:t>
            </a:r>
            <a:endParaRPr lang="en-ZA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E62373-F51E-4BB4-823A-2F3CA355D2A5}"/>
              </a:ext>
            </a:extLst>
          </p:cNvPr>
          <p:cNvSpPr txBox="1">
            <a:spLocks/>
          </p:cNvSpPr>
          <p:nvPr/>
        </p:nvSpPr>
        <p:spPr>
          <a:xfrm>
            <a:off x="0" y="4703885"/>
            <a:ext cx="5169877" cy="2053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reindex</a:t>
            </a:r>
            <a:r>
              <a:rPr lang="en-US" alt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concurrently</a:t>
            </a:r>
          </a:p>
          <a:p>
            <a:endParaRPr lang="en-US" altLang="ru-RU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pg_repack</a:t>
            </a:r>
            <a:endParaRPr lang="en-US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vacuum </a:t>
            </a:r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full</a:t>
            </a:r>
            <a:endParaRPr lang="en-US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201</Words>
  <Application>Microsoft Office PowerPoint</Application>
  <PresentationFormat>Широкоэкранный</PresentationFormat>
  <Paragraphs>75</Paragraphs>
  <Slides>11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Тема Office</vt:lpstr>
      <vt:lpstr>1_Тема Office</vt:lpstr>
      <vt:lpstr>CorelDRAW</vt:lpstr>
      <vt:lpstr>Тонкости эксплуатации PostgreSQL для 1С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Семьянова Анна</dc:creator>
  <cp:lastModifiedBy>Дорошкевич Антон</cp:lastModifiedBy>
  <cp:revision>120</cp:revision>
  <dcterms:created xsi:type="dcterms:W3CDTF">2018-12-25T03:49:20Z</dcterms:created>
  <dcterms:modified xsi:type="dcterms:W3CDTF">2023-03-27T09:24:31Z</dcterms:modified>
</cp:coreProperties>
</file>