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2" r:id="rId2"/>
  </p:sldMasterIdLst>
  <p:notesMasterIdLst>
    <p:notesMasterId r:id="rId13"/>
  </p:notesMasterIdLst>
  <p:sldIdLst>
    <p:sldId id="256" r:id="rId3"/>
    <p:sldId id="280" r:id="rId4"/>
    <p:sldId id="283" r:id="rId5"/>
    <p:sldId id="282" r:id="rId6"/>
    <p:sldId id="284" r:id="rId7"/>
    <p:sldId id="290" r:id="rId8"/>
    <p:sldId id="277" r:id="rId9"/>
    <p:sldId id="285" r:id="rId10"/>
    <p:sldId id="289" r:id="rId11"/>
    <p:sldId id="25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369D"/>
    <a:srgbClr val="F7D80A"/>
    <a:srgbClr val="F0731E"/>
    <a:srgbClr val="FF5050"/>
    <a:srgbClr val="333B8C"/>
    <a:srgbClr val="EF7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0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0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8C546-FA03-466A-8787-7F39C2960C36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6C61B-CE92-4046-BEDA-0FD3983461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241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6C61B-CE92-4046-BEDA-0FD39834616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858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6C61B-CE92-4046-BEDA-0FD39834616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37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6C61B-CE92-4046-BEDA-0FD39834616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445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6C61B-CE92-4046-BEDA-0FD39834616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011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6C61B-CE92-4046-BEDA-0FD39834616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808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6C61B-CE92-4046-BEDA-0FD39834616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70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6C61B-CE92-4046-BEDA-0FD39834616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535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6C61B-CE92-4046-BEDA-0FD39834616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919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6C61B-CE92-4046-BEDA-0FD39834616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357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3173-43C0-41E1-8A40-E83126F91E58}" type="datetime1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2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8DDF-99A2-4A45-B430-CBCB2A6065D8}" type="datetime1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89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1D37-7483-442B-A62C-67A5D6FEFED1}" type="datetime1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675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3173-43C0-41E1-8A40-E83126F91E58}" type="datetime1">
              <a:rPr lang="ru-RU" smtClean="0"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173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F22F-1EDF-4BD0-9909-0FBC62898C19}" type="datetime1">
              <a:rPr lang="ru-RU" smtClean="0"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784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4B48-3EE6-4140-853D-ECE914A42C74}" type="datetime1">
              <a:rPr lang="ru-RU" smtClean="0"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96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E4E-F0BC-4C53-8EA3-A4F458CB3673}" type="datetime1">
              <a:rPr lang="ru-RU" smtClean="0"/>
              <a:t>27.03.2023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778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63C9-2FAA-4D76-970F-9E875C3BB079}" type="datetime1">
              <a:rPr lang="ru-RU" smtClean="0"/>
              <a:t>27.03.2023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977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F33B-6314-4A3B-89D6-1915BA4A32E8}" type="datetime1">
              <a:rPr lang="ru-RU" smtClean="0"/>
              <a:t>27.03.2023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279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40958-AF01-4ADA-8A4F-1F8437DC1993}" type="datetime1">
              <a:rPr lang="ru-RU" smtClean="0"/>
              <a:t>27.03.2023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9810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4B40-2E3F-4615-BD1F-32E1049136B7}" type="datetime1">
              <a:rPr lang="ru-RU" smtClean="0"/>
              <a:t>27.03.2023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56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F22F-1EDF-4BD0-9909-0FBC62898C19}" type="datetime1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224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30D4-C228-4C75-A1DF-CC8D4027654E}" type="datetime1">
              <a:rPr lang="ru-RU" smtClean="0"/>
              <a:t>27.03.2023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5200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E8DDF-99A2-4A45-B430-CBCB2A6065D8}" type="datetime1">
              <a:rPr lang="ru-RU" smtClean="0"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7406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1D37-7483-442B-A62C-67A5D6FEFED1}" type="datetime1">
              <a:rPr lang="ru-RU" smtClean="0"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90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4B48-3EE6-4140-853D-ECE914A42C74}" type="datetime1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34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A2E4E-F0BC-4C53-8EA3-A4F458CB3673}" type="datetime1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97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63C9-2FAA-4D76-970F-9E875C3BB079}" type="datetime1">
              <a:rPr lang="ru-RU" smtClean="0"/>
              <a:t>27.03.2023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8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F33B-6314-4A3B-89D6-1915BA4A32E8}" type="datetime1">
              <a:rPr lang="ru-RU" smtClean="0"/>
              <a:t>27.03.2023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712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40958-AF01-4ADA-8A4F-1F8437DC1993}" type="datetime1">
              <a:rPr lang="ru-RU" smtClean="0"/>
              <a:t>27.03.2023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12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4B40-2E3F-4615-BD1F-32E1049136B7}" type="datetime1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41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30D4-C228-4C75-A1DF-CC8D4027654E}" type="datetime1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39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F2D4C-B138-4A19-A9E5-3CAB10EA3752}" type="datetime1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86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F2D4C-B138-4A19-A9E5-3CAB10EA3752}" type="datetime1">
              <a:rPr lang="ru-RU" smtClean="0"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26F75-475D-4EB6-AA76-8D1D8A6A3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55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svg"/><Relationship Id="rId13" Type="http://schemas.openxmlformats.org/officeDocument/2006/relationships/image" Target="../media/image7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12" Type="http://schemas.openxmlformats.org/officeDocument/2006/relationships/image" Target="../media/image81.sv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5.svg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image" Target="../media/image79.svg"/><Relationship Id="rId4" Type="http://schemas.openxmlformats.org/officeDocument/2006/relationships/image" Target="../media/image2.emf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>
            <a:extLst>
              <a:ext uri="{FF2B5EF4-FFF2-40B4-BE49-F238E27FC236}">
                <a16:creationId xmlns:a16="http://schemas.microsoft.com/office/drawing/2014/main" id="{6FFCCB15-66C7-4E86-BF09-14C5B1569970}"/>
              </a:ext>
            </a:extLst>
          </p:cNvPr>
          <p:cNvSpPr/>
          <p:nvPr/>
        </p:nvSpPr>
        <p:spPr>
          <a:xfrm flipV="1">
            <a:off x="1708438" y="-605221"/>
            <a:ext cx="3645000" cy="280946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350" dirty="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FA7AA601-65CC-44E2-A893-84390726E282}"/>
              </a:ext>
            </a:extLst>
          </p:cNvPr>
          <p:cNvSpPr/>
          <p:nvPr/>
        </p:nvSpPr>
        <p:spPr>
          <a:xfrm flipV="1">
            <a:off x="1708438" y="2783798"/>
            <a:ext cx="152336" cy="133321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  <a:gd name="connsiteX0" fmla="*/ 4330700 w 4330700"/>
              <a:gd name="connsiteY0" fmla="*/ 588834 h 588834"/>
              <a:gd name="connsiteX1" fmla="*/ 0 w 4330700"/>
              <a:gd name="connsiteY1" fmla="*/ 588834 h 588834"/>
              <a:gd name="connsiteX2" fmla="*/ 0 w 4330700"/>
              <a:gd name="connsiteY2" fmla="*/ 0 h 588834"/>
              <a:gd name="connsiteX0" fmla="*/ 550806 w 550806"/>
              <a:gd name="connsiteY0" fmla="*/ 588834 h 588834"/>
              <a:gd name="connsiteX1" fmla="*/ 0 w 550806"/>
              <a:gd name="connsiteY1" fmla="*/ 588834 h 588834"/>
              <a:gd name="connsiteX2" fmla="*/ 0 w 550806"/>
              <a:gd name="connsiteY2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0806" h="588834">
                <a:moveTo>
                  <a:pt x="550806" y="588834"/>
                </a:move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350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981200" y="3723642"/>
            <a:ext cx="0" cy="70637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981200" y="4430016"/>
            <a:ext cx="8562109" cy="1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534927" y="3723642"/>
            <a:ext cx="0" cy="70637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981200" y="2145659"/>
            <a:ext cx="0" cy="70637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1981200" y="2128514"/>
            <a:ext cx="8562109" cy="1714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0543309" y="2139367"/>
            <a:ext cx="0" cy="70637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456518" y="2269345"/>
            <a:ext cx="7491046" cy="1934911"/>
          </a:xfrm>
        </p:spPr>
        <p:txBody>
          <a:bodyPr>
            <a:normAutofit fontScale="90000"/>
          </a:bodyPr>
          <a:lstStyle/>
          <a:p>
            <a:r>
              <a:rPr lang="ru-RU" sz="5000" dirty="0" smtClean="0">
                <a:latin typeface="Verdana" panose="020B0604030504040204" pitchFamily="34" charset="0"/>
                <a:ea typeface="Verdana" panose="020B0604030504040204" pitchFamily="34" charset="0"/>
              </a:rPr>
              <a:t>Резервное копирование и восстановление </a:t>
            </a:r>
            <a:r>
              <a:rPr lang="en-US" sz="5000" dirty="0" smtClean="0">
                <a:latin typeface="Verdana" panose="020B0604030504040204" pitchFamily="34" charset="0"/>
                <a:ea typeface="Verdana" panose="020B0604030504040204" pitchFamily="34" charset="0"/>
              </a:rPr>
              <a:t>PostgreSQL</a:t>
            </a:r>
            <a:endParaRPr lang="ru-RU" sz="5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Subtitle 22">
            <a:extLst>
              <a:ext uri="{FF2B5EF4-FFF2-40B4-BE49-F238E27FC236}">
                <a16:creationId xmlns:a16="http://schemas.microsoft.com/office/drawing/2014/main" id="{212BE0C8-3274-44C1-93C2-9347988BD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1200" y="5051247"/>
            <a:ext cx="5709883" cy="627452"/>
          </a:xfrm>
        </p:spPr>
        <p:txBody>
          <a:bodyPr>
            <a:normAutofit/>
          </a:bodyPr>
          <a:lstStyle/>
          <a:p>
            <a:pPr algn="l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Дорошкевич Антон</a:t>
            </a:r>
          </a:p>
          <a:p>
            <a:pPr algn="l"/>
            <a:r>
              <a:rPr lang="ru-RU" sz="1400" i="1" noProof="1" smtClean="0">
                <a:latin typeface="Verdana" panose="020B0604030504040204" pitchFamily="34" charset="0"/>
                <a:ea typeface="Verdana" panose="020B0604030504040204" pitchFamily="34" charset="0"/>
              </a:rPr>
              <a:t>Руководитель проектов</a:t>
            </a:r>
            <a:endParaRPr lang="en-ZA" sz="1400" i="1" noProof="1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51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77085"/>
              </p:ext>
            </p:extLst>
          </p:nvPr>
        </p:nvGraphicFramePr>
        <p:xfrm>
          <a:off x="9317426" y="5553005"/>
          <a:ext cx="2564606" cy="991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3" name="CorelDRAW" r:id="rId3" imgW="3418802" imgH="1321920" progId="CorelDraw.Graphic.20">
                  <p:embed/>
                </p:oleObj>
              </mc:Choice>
              <mc:Fallback>
                <p:oleObj name="CorelDRAW" r:id="rId3" imgW="3418802" imgH="1321920" progId="CorelDraw.Graphic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17426" y="5553005"/>
                        <a:ext cx="2564606" cy="991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11015" y="2833624"/>
            <a:ext cx="117545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333B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 заботой о вас и вашей СУБД</a:t>
            </a:r>
            <a:endParaRPr lang="ru-RU" sz="4000" b="1" dirty="0">
              <a:solidFill>
                <a:srgbClr val="333B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Graphic 8" descr="User" title="Icon - Presenter Name">
            <a:extLst>
              <a:ext uri="{FF2B5EF4-FFF2-40B4-BE49-F238E27FC236}">
                <a16:creationId xmlns:a16="http://schemas.microsoft.com/office/drawing/2014/main" id="{0D936581-1C4F-499A-B80F-85EB3B0ADBC8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95075" y="4148995"/>
            <a:ext cx="314575" cy="314575"/>
          </a:xfrm>
          <a:prstGeom prst="rect">
            <a:avLst/>
          </a:prstGeom>
        </p:spPr>
      </p:pic>
      <p:sp>
        <p:nvSpPr>
          <p:cNvPr id="5" name="Subtitle 3">
            <a:extLst>
              <a:ext uri="{FF2B5EF4-FFF2-40B4-BE49-F238E27FC236}">
                <a16:creationId xmlns:a16="http://schemas.microsoft.com/office/drawing/2014/main" id="{779E2AB0-6808-4B87-9120-E7ED0C12846A}"/>
              </a:ext>
            </a:extLst>
          </p:cNvPr>
          <p:cNvSpPr txBox="1">
            <a:spLocks/>
          </p:cNvSpPr>
          <p:nvPr/>
        </p:nvSpPr>
        <p:spPr>
          <a:xfrm>
            <a:off x="1495130" y="4197585"/>
            <a:ext cx="2621091" cy="21739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400" b="1" noProof="1" smtClean="0">
                <a:solidFill>
                  <a:srgbClr val="333B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Дорошкевич Антон</a:t>
            </a:r>
            <a:endParaRPr lang="en-ZA" sz="1400" b="1" noProof="1">
              <a:solidFill>
                <a:srgbClr val="333B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Graphic 10" descr="Smart Phone" title="Icon - Presenter Phone Number">
            <a:extLst>
              <a:ext uri="{FF2B5EF4-FFF2-40B4-BE49-F238E27FC236}">
                <a16:creationId xmlns:a16="http://schemas.microsoft.com/office/drawing/2014/main" id="{B45A175C-64D2-48F2-AAC2-400B19830503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123907" y="4609985"/>
            <a:ext cx="256909" cy="256909"/>
          </a:xfrm>
          <a:prstGeom prst="rect">
            <a:avLst/>
          </a:prstGeom>
        </p:spPr>
      </p:pic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7403D6EB-3EF0-49B9-B771-0FFC78728737}"/>
              </a:ext>
            </a:extLst>
          </p:cNvPr>
          <p:cNvSpPr txBox="1">
            <a:spLocks/>
          </p:cNvSpPr>
          <p:nvPr/>
        </p:nvSpPr>
        <p:spPr>
          <a:xfrm>
            <a:off x="1437080" y="4614370"/>
            <a:ext cx="2621090" cy="2525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ZA" sz="1400" b="1" noProof="1">
                <a:solidFill>
                  <a:srgbClr val="333B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+7 </a:t>
            </a:r>
            <a:r>
              <a:rPr lang="en-ZA" sz="1400" b="1" noProof="1" smtClean="0">
                <a:solidFill>
                  <a:srgbClr val="333B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ru-RU" sz="1400" b="1" noProof="1" smtClean="0">
                <a:solidFill>
                  <a:srgbClr val="333B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903</a:t>
            </a:r>
            <a:r>
              <a:rPr lang="en-ZA" sz="1400" b="1" noProof="1" smtClean="0">
                <a:solidFill>
                  <a:srgbClr val="333B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  <a:r>
              <a:rPr lang="ru-RU" sz="1400" b="1" noProof="1" smtClean="0">
                <a:solidFill>
                  <a:srgbClr val="333B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937</a:t>
            </a:r>
            <a:r>
              <a:rPr lang="en-ZA" sz="1400" b="1" noProof="1" smtClean="0">
                <a:solidFill>
                  <a:srgbClr val="333B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–7</a:t>
            </a:r>
            <a:r>
              <a:rPr lang="ru-RU" sz="1400" b="1" noProof="1" smtClean="0">
                <a:solidFill>
                  <a:srgbClr val="333B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ZA" sz="1400" b="1" noProof="1" smtClean="0">
                <a:solidFill>
                  <a:srgbClr val="333B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</a:t>
            </a:r>
            <a:r>
              <a:rPr lang="ru-RU" sz="1400" b="1" noProof="1" smtClean="0">
                <a:solidFill>
                  <a:srgbClr val="333B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en-ZA" sz="1400" b="1" noProof="1" smtClean="0">
                <a:solidFill>
                  <a:srgbClr val="333B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endParaRPr lang="en-ZA" sz="1400" b="1" noProof="1">
              <a:solidFill>
                <a:srgbClr val="333B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Graphic 9" descr="Envelope" title="Icon Presenter Email">
            <a:extLst>
              <a:ext uri="{FF2B5EF4-FFF2-40B4-BE49-F238E27FC236}">
                <a16:creationId xmlns:a16="http://schemas.microsoft.com/office/drawing/2014/main" id="{0A5A2E66-8294-497F-B1D3-36D2F03C6D40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1123907" y="5013309"/>
            <a:ext cx="279225" cy="279225"/>
          </a:xfrm>
          <a:prstGeom prst="rect">
            <a:avLst/>
          </a:prstGeom>
        </p:spPr>
      </p:pic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74637AB8-D66B-47E2-8CEB-E8B5D42CE7EC}"/>
              </a:ext>
            </a:extLst>
          </p:cNvPr>
          <p:cNvSpPr txBox="1">
            <a:spLocks/>
          </p:cNvSpPr>
          <p:nvPr/>
        </p:nvSpPr>
        <p:spPr>
          <a:xfrm>
            <a:off x="1495130" y="5013309"/>
            <a:ext cx="2621090" cy="2792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noProof="1" smtClean="0">
                <a:solidFill>
                  <a:srgbClr val="333B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a.doroshkevich</a:t>
            </a:r>
            <a:r>
              <a:rPr lang="en-ZA" sz="1400" b="1" noProof="1" smtClean="0">
                <a:solidFill>
                  <a:srgbClr val="333B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@is1c.ru</a:t>
            </a:r>
            <a:endParaRPr lang="en-ZA" sz="1400" b="1" noProof="1">
              <a:solidFill>
                <a:srgbClr val="333B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" name="Graphic 16" descr="Link">
            <a:extLst>
              <a:ext uri="{FF2B5EF4-FFF2-40B4-BE49-F238E27FC236}">
                <a16:creationId xmlns:a16="http://schemas.microsoft.com/office/drawing/2014/main" id="{8B0D17A9-1A1F-4E6C-89F3-F8C144A5A881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123907" y="5429805"/>
            <a:ext cx="285841" cy="285841"/>
          </a:xfrm>
          <a:prstGeom prst="rect">
            <a:avLst/>
          </a:prstGeom>
        </p:spPr>
      </p:pic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6E734FFE-24D3-4BB4-93BD-AD5CADA3FE64}"/>
              </a:ext>
            </a:extLst>
          </p:cNvPr>
          <p:cNvSpPr txBox="1">
            <a:spLocks/>
          </p:cNvSpPr>
          <p:nvPr/>
        </p:nvSpPr>
        <p:spPr>
          <a:xfrm>
            <a:off x="1495130" y="5440081"/>
            <a:ext cx="2621091" cy="2258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ZA" sz="1400" b="1" noProof="1">
                <a:solidFill>
                  <a:srgbClr val="333B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is1c.ru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95" y="5863193"/>
            <a:ext cx="569173" cy="318737"/>
          </a:xfrm>
          <a:prstGeom prst="rect">
            <a:avLst/>
          </a:prstGeom>
        </p:spPr>
      </p:pic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74637AB8-D66B-47E2-8CEB-E8B5D42CE7EC}"/>
              </a:ext>
            </a:extLst>
          </p:cNvPr>
          <p:cNvSpPr txBox="1">
            <a:spLocks/>
          </p:cNvSpPr>
          <p:nvPr/>
        </p:nvSpPr>
        <p:spPr>
          <a:xfrm>
            <a:off x="1509812" y="5895815"/>
            <a:ext cx="3642480" cy="2792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noProof="1">
                <a:solidFill>
                  <a:srgbClr val="333B8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https://t.me/doroshkevich_anton</a:t>
            </a:r>
            <a:endParaRPr lang="en-ZA" sz="1400" b="1" noProof="1">
              <a:solidFill>
                <a:srgbClr val="333B8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00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>
            <a:extLst>
              <a:ext uri="{FF2B5EF4-FFF2-40B4-BE49-F238E27FC236}">
                <a16:creationId xmlns:a16="http://schemas.microsoft.com/office/drawing/2014/main" id="{6FFCCB15-66C7-4E86-BF09-14C5B1569970}"/>
              </a:ext>
            </a:extLst>
          </p:cNvPr>
          <p:cNvSpPr/>
          <p:nvPr/>
        </p:nvSpPr>
        <p:spPr>
          <a:xfrm flipV="1">
            <a:off x="1708438" y="-605221"/>
            <a:ext cx="3645000" cy="280946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35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4E62373-F51E-4BB4-823A-2F3CA355D2A5}"/>
              </a:ext>
            </a:extLst>
          </p:cNvPr>
          <p:cNvSpPr txBox="1">
            <a:spLocks/>
          </p:cNvSpPr>
          <p:nvPr/>
        </p:nvSpPr>
        <p:spPr>
          <a:xfrm>
            <a:off x="-1" y="267612"/>
            <a:ext cx="12192001" cy="66408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Dump/restore</a:t>
            </a:r>
            <a:endParaRPr lang="en-ZA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E62373-F51E-4BB4-823A-2F3CA355D2A5}"/>
              </a:ext>
            </a:extLst>
          </p:cNvPr>
          <p:cNvSpPr txBox="1">
            <a:spLocks/>
          </p:cNvSpPr>
          <p:nvPr/>
        </p:nvSpPr>
        <p:spPr>
          <a:xfrm>
            <a:off x="280388" y="1099037"/>
            <a:ext cx="10419849" cy="5503985"/>
          </a:xfrm>
          <a:prstGeom prst="rect">
            <a:avLst/>
          </a:prstGeom>
          <a:effectLst/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</a:t>
            </a:r>
            <a:r>
              <a:rPr lang="ru-RU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 </a:t>
            </a: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Длительная транзакция </a:t>
            </a:r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sz="28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Только </a:t>
            </a:r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FULL</a:t>
            </a:r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Tx/>
              <a:buChar char="-"/>
            </a:pPr>
            <a:endParaRPr lang="ru-RU" sz="28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  </a:t>
            </a:r>
            <a:r>
              <a:rPr lang="ru-RU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Нет возможности </a:t>
            </a:r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PITR</a:t>
            </a:r>
          </a:p>
          <a:p>
            <a:endParaRPr lang="ru-RU" sz="28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Блокирует схему </a:t>
            </a:r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DDL</a:t>
            </a:r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Tx/>
              <a:buChar char="-"/>
            </a:pPr>
            <a:endParaRPr lang="ru-RU" sz="28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   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Не для ТБ-</a:t>
            </a:r>
            <a:r>
              <a:rPr lang="ru-RU" sz="2800" b="1" dirty="0" err="1">
                <a:latin typeface="Verdana" panose="020B0604030504040204" pitchFamily="34" charset="0"/>
                <a:ea typeface="Verdana" panose="020B0604030504040204" pitchFamily="34" charset="0"/>
              </a:rPr>
              <a:t>ных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 баз</a:t>
            </a:r>
          </a:p>
          <a:p>
            <a:endParaRPr lang="ru-RU" sz="28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-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Не содержит индексы</a:t>
            </a:r>
          </a:p>
        </p:txBody>
      </p:sp>
    </p:spTree>
    <p:extLst>
      <p:ext uri="{BB962C8B-B14F-4D97-AF65-F5344CB8AC3E}">
        <p14:creationId xmlns:p14="http://schemas.microsoft.com/office/powerpoint/2010/main" val="96499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>
            <a:extLst>
              <a:ext uri="{FF2B5EF4-FFF2-40B4-BE49-F238E27FC236}">
                <a16:creationId xmlns:a16="http://schemas.microsoft.com/office/drawing/2014/main" id="{6FFCCB15-66C7-4E86-BF09-14C5B1569970}"/>
              </a:ext>
            </a:extLst>
          </p:cNvPr>
          <p:cNvSpPr/>
          <p:nvPr/>
        </p:nvSpPr>
        <p:spPr>
          <a:xfrm flipV="1">
            <a:off x="1708438" y="-605221"/>
            <a:ext cx="3645000" cy="280946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35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4E62373-F51E-4BB4-823A-2F3CA355D2A5}"/>
              </a:ext>
            </a:extLst>
          </p:cNvPr>
          <p:cNvSpPr txBox="1">
            <a:spLocks/>
          </p:cNvSpPr>
          <p:nvPr/>
        </p:nvSpPr>
        <p:spPr>
          <a:xfrm>
            <a:off x="-1" y="267612"/>
            <a:ext cx="12192001" cy="66408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Dump/restore</a:t>
            </a:r>
            <a:endParaRPr lang="en-ZA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E62373-F51E-4BB4-823A-2F3CA355D2A5}"/>
              </a:ext>
            </a:extLst>
          </p:cNvPr>
          <p:cNvSpPr txBox="1">
            <a:spLocks/>
          </p:cNvSpPr>
          <p:nvPr/>
        </p:nvSpPr>
        <p:spPr>
          <a:xfrm>
            <a:off x="280388" y="1099037"/>
            <a:ext cx="10419849" cy="550398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+  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Можно </a:t>
            </a: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в разрезе баз данных/таблиц</a:t>
            </a:r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28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 smtClean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r>
              <a:rPr lang="ru-RU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 </a:t>
            </a:r>
            <a:r>
              <a:rPr lang="ru-RU" sz="2800" b="1" dirty="0" err="1">
                <a:latin typeface="Verdana" panose="020B0604030504040204" pitchFamily="34" charset="0"/>
                <a:ea typeface="Verdana" panose="020B0604030504040204" pitchFamily="34" charset="0"/>
              </a:rPr>
              <a:t>Многопоточность</a:t>
            </a:r>
            <a:r>
              <a:rPr lang="en-US" sz="2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8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+  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Предсказуемое время восстановления</a:t>
            </a:r>
          </a:p>
          <a:p>
            <a:endParaRPr lang="ru-RU" sz="28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+  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Сжатие на </a:t>
            </a: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лету</a:t>
            </a:r>
            <a:endParaRPr lang="en-US" sz="28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 smtClean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r>
              <a:rPr lang="ru-RU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en-US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Обязательный </a:t>
            </a:r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analyze </a:t>
            </a:r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sz="28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r>
              <a:rPr lang="ru-RU" sz="2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en-US" sz="2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Консистентно на начало</a:t>
            </a:r>
          </a:p>
        </p:txBody>
      </p:sp>
    </p:spTree>
    <p:extLst>
      <p:ext uri="{BB962C8B-B14F-4D97-AF65-F5344CB8AC3E}">
        <p14:creationId xmlns:p14="http://schemas.microsoft.com/office/powerpoint/2010/main" val="200477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>
            <a:extLst>
              <a:ext uri="{FF2B5EF4-FFF2-40B4-BE49-F238E27FC236}">
                <a16:creationId xmlns:a16="http://schemas.microsoft.com/office/drawing/2014/main" id="{6FFCCB15-66C7-4E86-BF09-14C5B1569970}"/>
              </a:ext>
            </a:extLst>
          </p:cNvPr>
          <p:cNvSpPr/>
          <p:nvPr/>
        </p:nvSpPr>
        <p:spPr>
          <a:xfrm flipV="1">
            <a:off x="1708438" y="-605221"/>
            <a:ext cx="3645000" cy="280946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35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4E62373-F51E-4BB4-823A-2F3CA355D2A5}"/>
              </a:ext>
            </a:extLst>
          </p:cNvPr>
          <p:cNvSpPr txBox="1">
            <a:spLocks/>
          </p:cNvSpPr>
          <p:nvPr/>
        </p:nvSpPr>
        <p:spPr>
          <a:xfrm>
            <a:off x="-1" y="267612"/>
            <a:ext cx="12192001" cy="66408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PG_probackup</a:t>
            </a:r>
            <a:endParaRPr lang="en-ZA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E62373-F51E-4BB4-823A-2F3CA355D2A5}"/>
              </a:ext>
            </a:extLst>
          </p:cNvPr>
          <p:cNvSpPr txBox="1">
            <a:spLocks/>
          </p:cNvSpPr>
          <p:nvPr/>
        </p:nvSpPr>
        <p:spPr>
          <a:xfrm>
            <a:off x="280388" y="1099038"/>
            <a:ext cx="10419849" cy="553036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Инкрементальное копирование</a:t>
            </a:r>
          </a:p>
          <a:p>
            <a:endParaRPr lang="ru-RU" sz="2800" b="1" dirty="0" smtClean="0">
              <a:solidFill>
                <a:srgbClr val="00B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Сжатие на лету</a:t>
            </a:r>
          </a:p>
          <a:p>
            <a:endParaRPr lang="ru-RU" sz="28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+  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Не является транзакцией</a:t>
            </a:r>
          </a:p>
          <a:p>
            <a:endParaRPr lang="ru-RU" sz="28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Для любых объёмов</a:t>
            </a:r>
          </a:p>
          <a:p>
            <a:pPr marL="457200" indent="-457200">
              <a:buFontTx/>
              <a:buChar char="-"/>
            </a:pPr>
            <a:endParaRPr lang="ru-RU" sz="28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ru-RU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ru-RU" sz="2800" b="1" dirty="0" err="1">
                <a:latin typeface="Verdana" panose="020B0604030504040204" pitchFamily="34" charset="0"/>
                <a:ea typeface="Verdana" panose="020B0604030504040204" pitchFamily="34" charset="0"/>
              </a:rPr>
              <a:t>Многопоточность</a:t>
            </a:r>
            <a:r>
              <a:rPr lang="en-US" sz="2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2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28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Не</a:t>
            </a:r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блокирует схему </a:t>
            </a:r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DDL</a:t>
            </a:r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4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>
            <a:extLst>
              <a:ext uri="{FF2B5EF4-FFF2-40B4-BE49-F238E27FC236}">
                <a16:creationId xmlns:a16="http://schemas.microsoft.com/office/drawing/2014/main" id="{6FFCCB15-66C7-4E86-BF09-14C5B1569970}"/>
              </a:ext>
            </a:extLst>
          </p:cNvPr>
          <p:cNvSpPr/>
          <p:nvPr/>
        </p:nvSpPr>
        <p:spPr>
          <a:xfrm flipV="1">
            <a:off x="1708438" y="-605221"/>
            <a:ext cx="3645000" cy="280946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35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4E62373-F51E-4BB4-823A-2F3CA355D2A5}"/>
              </a:ext>
            </a:extLst>
          </p:cNvPr>
          <p:cNvSpPr txBox="1">
            <a:spLocks/>
          </p:cNvSpPr>
          <p:nvPr/>
        </p:nvSpPr>
        <p:spPr>
          <a:xfrm>
            <a:off x="-1" y="267612"/>
            <a:ext cx="12192001" cy="66408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PG_probackup</a:t>
            </a:r>
            <a:endParaRPr lang="en-ZA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E62373-F51E-4BB4-823A-2F3CA355D2A5}"/>
              </a:ext>
            </a:extLst>
          </p:cNvPr>
          <p:cNvSpPr txBox="1">
            <a:spLocks/>
          </p:cNvSpPr>
          <p:nvPr/>
        </p:nvSpPr>
        <p:spPr>
          <a:xfrm>
            <a:off x="280388" y="1099038"/>
            <a:ext cx="10419849" cy="553036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Частичное восстановление</a:t>
            </a:r>
            <a:endParaRPr lang="ru-RU" sz="2800" b="1" dirty="0" smtClean="0">
              <a:solidFill>
                <a:srgbClr val="00B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sz="2800" b="1" dirty="0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800" b="1" dirty="0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Архив </a:t>
            </a:r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WAL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 для</a:t>
            </a:r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 PITR</a:t>
            </a:r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sz="2800" b="1" dirty="0" smtClean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</a:t>
            </a:r>
            <a:r>
              <a:rPr lang="ru-RU" sz="2800" b="1" dirty="0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Непредсказуемое время </a:t>
            </a: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восстановления</a:t>
            </a:r>
            <a:endParaRPr lang="ru-RU" sz="28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sz="2800" b="1" dirty="0" smtClean="0">
              <a:solidFill>
                <a:srgbClr val="00B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</a:t>
            </a:r>
            <a:r>
              <a:rPr lang="ru-RU" sz="2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Только весь кластер </a:t>
            </a:r>
          </a:p>
          <a:p>
            <a:endParaRPr lang="ru-RU" sz="28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 smtClean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r>
              <a:rPr lang="ru-RU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en-US" sz="28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Обязательный </a:t>
            </a:r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</a:rPr>
              <a:t>analyze </a:t>
            </a:r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sz="28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800" b="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r>
              <a:rPr lang="ru-RU" sz="2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en-US" sz="2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Консистентно на конец</a:t>
            </a:r>
          </a:p>
        </p:txBody>
      </p:sp>
    </p:spTree>
    <p:extLst>
      <p:ext uri="{BB962C8B-B14F-4D97-AF65-F5344CB8AC3E}">
        <p14:creationId xmlns:p14="http://schemas.microsoft.com/office/powerpoint/2010/main" val="200944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>
            <a:extLst>
              <a:ext uri="{FF2B5EF4-FFF2-40B4-BE49-F238E27FC236}">
                <a16:creationId xmlns:a16="http://schemas.microsoft.com/office/drawing/2014/main" id="{6FFCCB15-66C7-4E86-BF09-14C5B1569970}"/>
              </a:ext>
            </a:extLst>
          </p:cNvPr>
          <p:cNvSpPr/>
          <p:nvPr/>
        </p:nvSpPr>
        <p:spPr>
          <a:xfrm flipV="1">
            <a:off x="1708438" y="-605221"/>
            <a:ext cx="3645000" cy="280946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35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4E62373-F51E-4BB4-823A-2F3CA355D2A5}"/>
              </a:ext>
            </a:extLst>
          </p:cNvPr>
          <p:cNvSpPr txBox="1">
            <a:spLocks/>
          </p:cNvSpPr>
          <p:nvPr/>
        </p:nvSpPr>
        <p:spPr>
          <a:xfrm>
            <a:off x="-1" y="267612"/>
            <a:ext cx="12192001" cy="66408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Зачем?</a:t>
            </a:r>
            <a:endParaRPr lang="en-ZA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E62373-F51E-4BB4-823A-2F3CA355D2A5}"/>
              </a:ext>
            </a:extLst>
          </p:cNvPr>
          <p:cNvSpPr txBox="1">
            <a:spLocks/>
          </p:cNvSpPr>
          <p:nvPr/>
        </p:nvSpPr>
        <p:spPr>
          <a:xfrm>
            <a:off x="280387" y="1311312"/>
            <a:ext cx="4212481" cy="424549"/>
          </a:xfrm>
          <a:prstGeom prst="rect">
            <a:avLst/>
          </a:prstGeom>
        </p:spPr>
        <p:txBody>
          <a:bodyPr vert="horz" lIns="68580" tIns="34290" rIns="68580" bIns="3429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Чтобы было!</a:t>
            </a:r>
            <a:endParaRPr lang="ru-RU" sz="2800" b="1" dirty="0" smtClean="0">
              <a:solidFill>
                <a:srgbClr val="00B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4E62373-F51E-4BB4-823A-2F3CA355D2A5}"/>
              </a:ext>
            </a:extLst>
          </p:cNvPr>
          <p:cNvSpPr txBox="1">
            <a:spLocks/>
          </p:cNvSpPr>
          <p:nvPr/>
        </p:nvSpPr>
        <p:spPr>
          <a:xfrm>
            <a:off x="280387" y="1778434"/>
            <a:ext cx="6313843" cy="674077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Чтобы восстанавливать!</a:t>
            </a:r>
            <a:endParaRPr lang="ru-RU" sz="2800" b="1" dirty="0" smtClean="0">
              <a:solidFill>
                <a:srgbClr val="00B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4E62373-F51E-4BB4-823A-2F3CA355D2A5}"/>
              </a:ext>
            </a:extLst>
          </p:cNvPr>
          <p:cNvSpPr txBox="1">
            <a:spLocks/>
          </p:cNvSpPr>
          <p:nvPr/>
        </p:nvSpPr>
        <p:spPr>
          <a:xfrm>
            <a:off x="843094" y="2495084"/>
            <a:ext cx="10059368" cy="3779692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Как часто?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Скорость восстановления</a:t>
            </a: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Точка восстановления?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Свеженькое разработчикам и </a:t>
            </a:r>
            <a:r>
              <a:rPr lang="ru-RU" sz="28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тестировщикам</a:t>
            </a: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Позаказное восстановление?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И т.д. и т.п.</a:t>
            </a:r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31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>
            <a:extLst>
              <a:ext uri="{FF2B5EF4-FFF2-40B4-BE49-F238E27FC236}">
                <a16:creationId xmlns:a16="http://schemas.microsoft.com/office/drawing/2014/main" id="{6FFCCB15-66C7-4E86-BF09-14C5B1569970}"/>
              </a:ext>
            </a:extLst>
          </p:cNvPr>
          <p:cNvSpPr/>
          <p:nvPr/>
        </p:nvSpPr>
        <p:spPr>
          <a:xfrm flipV="1">
            <a:off x="1708438" y="-605221"/>
            <a:ext cx="3645000" cy="280946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35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4E62373-F51E-4BB4-823A-2F3CA355D2A5}"/>
              </a:ext>
            </a:extLst>
          </p:cNvPr>
          <p:cNvSpPr txBox="1">
            <a:spLocks/>
          </p:cNvSpPr>
          <p:nvPr/>
        </p:nvSpPr>
        <p:spPr>
          <a:xfrm>
            <a:off x="-1" y="267612"/>
            <a:ext cx="12192001" cy="66408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REPLICA</a:t>
            </a:r>
            <a:endParaRPr lang="en-ZA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Блок-схема: магнитный диск 1"/>
          <p:cNvSpPr/>
          <p:nvPr/>
        </p:nvSpPr>
        <p:spPr>
          <a:xfrm>
            <a:off x="1107831" y="1837594"/>
            <a:ext cx="2716823" cy="1894652"/>
          </a:xfrm>
          <a:prstGeom prst="flowChartMagneticDisk">
            <a:avLst/>
          </a:prstGeom>
          <a:solidFill>
            <a:srgbClr val="00B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MASTER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Блок-схема: магнитный диск 5"/>
          <p:cNvSpPr/>
          <p:nvPr/>
        </p:nvSpPr>
        <p:spPr>
          <a:xfrm>
            <a:off x="4737587" y="1837593"/>
            <a:ext cx="2716823" cy="1894653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REPLICA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Блок-схема: магнитный диск 6"/>
          <p:cNvSpPr/>
          <p:nvPr/>
        </p:nvSpPr>
        <p:spPr>
          <a:xfrm>
            <a:off x="8689729" y="1366800"/>
            <a:ext cx="2716823" cy="1365761"/>
          </a:xfrm>
          <a:prstGeom prst="flowChartMagneticDisk">
            <a:avLst/>
          </a:prstGeom>
          <a:solidFill>
            <a:srgbClr val="F0731E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DUMP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Блок-схема: магнитный диск 8"/>
          <p:cNvSpPr/>
          <p:nvPr/>
        </p:nvSpPr>
        <p:spPr>
          <a:xfrm>
            <a:off x="8689729" y="3146396"/>
            <a:ext cx="2716823" cy="1562249"/>
          </a:xfrm>
          <a:prstGeom prst="flowChartMagneticDisk">
            <a:avLst/>
          </a:prstGeom>
          <a:solidFill>
            <a:srgbClr val="F0731E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PROBACKUP</a:t>
            </a:r>
            <a:endParaRPr lang="ru-RU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3889542" y="2679196"/>
            <a:ext cx="783161" cy="3533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20414405">
            <a:off x="7560046" y="2072021"/>
            <a:ext cx="1024043" cy="4194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441953">
            <a:off x="7561993" y="3422056"/>
            <a:ext cx="985350" cy="4194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56366" y="4910048"/>
            <a:ext cx="59093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</a:rPr>
              <a:t>Не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</a:rPr>
              <a:t>блокирует схему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DDL</a:t>
            </a:r>
            <a:endParaRPr lang="ru-RU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6366" y="5484510"/>
            <a:ext cx="77645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+   </a:t>
            </a: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</a:rPr>
              <a:t>Не является транзакцией для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master</a:t>
            </a:r>
            <a:endParaRPr lang="ru-RU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5027" y="4293585"/>
            <a:ext cx="59093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ru-R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Не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нагружает 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master</a:t>
            </a:r>
            <a:endParaRPr lang="ru-RU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19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>
            <a:extLst>
              <a:ext uri="{FF2B5EF4-FFF2-40B4-BE49-F238E27FC236}">
                <a16:creationId xmlns:a16="http://schemas.microsoft.com/office/drawing/2014/main" id="{6FFCCB15-66C7-4E86-BF09-14C5B1569970}"/>
              </a:ext>
            </a:extLst>
          </p:cNvPr>
          <p:cNvSpPr/>
          <p:nvPr/>
        </p:nvSpPr>
        <p:spPr>
          <a:xfrm flipV="1">
            <a:off x="1708438" y="-605221"/>
            <a:ext cx="3645000" cy="280946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35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4E62373-F51E-4BB4-823A-2F3CA355D2A5}"/>
              </a:ext>
            </a:extLst>
          </p:cNvPr>
          <p:cNvSpPr txBox="1">
            <a:spLocks/>
          </p:cNvSpPr>
          <p:nvPr/>
        </p:nvSpPr>
        <p:spPr>
          <a:xfrm>
            <a:off x="-1" y="267612"/>
            <a:ext cx="12192001" cy="66408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</a:rPr>
              <a:t>Для небольших баз</a:t>
            </a:r>
            <a:endParaRPr lang="en-ZA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Блок-схема: магнитный диск 4"/>
          <p:cNvSpPr/>
          <p:nvPr/>
        </p:nvSpPr>
        <p:spPr>
          <a:xfrm>
            <a:off x="1311742" y="1068347"/>
            <a:ext cx="2489690" cy="1046284"/>
          </a:xfrm>
          <a:prstGeom prst="flowChartMagneticDisk">
            <a:avLst/>
          </a:prstGeom>
          <a:solidFill>
            <a:srgbClr val="00B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MASTER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Блок-схема: магнитный диск 5"/>
          <p:cNvSpPr/>
          <p:nvPr/>
        </p:nvSpPr>
        <p:spPr>
          <a:xfrm>
            <a:off x="4248372" y="1129892"/>
            <a:ext cx="2489692" cy="984739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REPLICA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Блок-схема: магнитный диск 6"/>
          <p:cNvSpPr/>
          <p:nvPr/>
        </p:nvSpPr>
        <p:spPr>
          <a:xfrm>
            <a:off x="7185004" y="1151873"/>
            <a:ext cx="2716823" cy="940776"/>
          </a:xfrm>
          <a:prstGeom prst="flowChartMagneticDisk">
            <a:avLst/>
          </a:prstGeom>
          <a:solidFill>
            <a:srgbClr val="F0731E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DUMP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Блок-схема: магнитный диск 7"/>
          <p:cNvSpPr/>
          <p:nvPr/>
        </p:nvSpPr>
        <p:spPr>
          <a:xfrm>
            <a:off x="1361344" y="3598572"/>
            <a:ext cx="2489690" cy="1046284"/>
          </a:xfrm>
          <a:prstGeom prst="flowChartMagneticDisk">
            <a:avLst/>
          </a:prstGeom>
          <a:solidFill>
            <a:srgbClr val="00B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MASTER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Блок-схема: магнитный диск 8"/>
          <p:cNvSpPr/>
          <p:nvPr/>
        </p:nvSpPr>
        <p:spPr>
          <a:xfrm>
            <a:off x="4297974" y="3660117"/>
            <a:ext cx="2489692" cy="984739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REPLICA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Блок-схема: магнитный диск 9"/>
          <p:cNvSpPr/>
          <p:nvPr/>
        </p:nvSpPr>
        <p:spPr>
          <a:xfrm>
            <a:off x="7234606" y="3682098"/>
            <a:ext cx="2716823" cy="962758"/>
          </a:xfrm>
          <a:prstGeom prst="flowChartMagneticDisk">
            <a:avLst/>
          </a:prstGeom>
          <a:solidFill>
            <a:srgbClr val="F0731E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DUMP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Блок-схема: магнитный диск 11"/>
          <p:cNvSpPr/>
          <p:nvPr/>
        </p:nvSpPr>
        <p:spPr>
          <a:xfrm>
            <a:off x="1361344" y="5236743"/>
            <a:ext cx="2716823" cy="879231"/>
          </a:xfrm>
          <a:prstGeom prst="flowChartMagneticDisk">
            <a:avLst/>
          </a:prstGeom>
          <a:solidFill>
            <a:srgbClr val="F0731E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RESTORE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Блок-схема: магнитный диск 12"/>
          <p:cNvSpPr/>
          <p:nvPr/>
        </p:nvSpPr>
        <p:spPr>
          <a:xfrm>
            <a:off x="4517050" y="5236743"/>
            <a:ext cx="5434379" cy="962758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DEV-MASTER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4E62373-F51E-4BB4-823A-2F3CA355D2A5}"/>
              </a:ext>
            </a:extLst>
          </p:cNvPr>
          <p:cNvSpPr txBox="1">
            <a:spLocks/>
          </p:cNvSpPr>
          <p:nvPr/>
        </p:nvSpPr>
        <p:spPr>
          <a:xfrm>
            <a:off x="0" y="2593915"/>
            <a:ext cx="12192001" cy="66408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С контуром разработки</a:t>
            </a:r>
            <a:endParaRPr lang="en-ZA" sz="3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848467" y="1576269"/>
            <a:ext cx="347743" cy="2521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Соединительная линия уступом 2"/>
          <p:cNvCxnSpPr>
            <a:stCxn id="10" idx="3"/>
            <a:endCxn id="12" idx="1"/>
          </p:cNvCxnSpPr>
          <p:nvPr/>
        </p:nvCxnSpPr>
        <p:spPr>
          <a:xfrm rot="5400000">
            <a:off x="5360444" y="2004168"/>
            <a:ext cx="591887" cy="5873262"/>
          </a:xfrm>
          <a:prstGeom prst="bentConnector3">
            <a:avLst/>
          </a:prstGeom>
          <a:ln w="889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трелка вправо 19"/>
          <p:cNvSpPr/>
          <p:nvPr/>
        </p:nvSpPr>
        <p:spPr>
          <a:xfrm>
            <a:off x="6787662" y="1553987"/>
            <a:ext cx="347743" cy="2521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3898069" y="4094664"/>
            <a:ext cx="347743" cy="2521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6837263" y="4115356"/>
            <a:ext cx="347743" cy="2521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4124102" y="5607613"/>
            <a:ext cx="347743" cy="2521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24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  <p:bldP spid="14" grpId="0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Соединительная линия уступом 2"/>
          <p:cNvCxnSpPr>
            <a:stCxn id="10" idx="3"/>
            <a:endCxn id="12" idx="1"/>
          </p:cNvCxnSpPr>
          <p:nvPr/>
        </p:nvCxnSpPr>
        <p:spPr>
          <a:xfrm rot="5400000">
            <a:off x="4830683" y="-578722"/>
            <a:ext cx="675414" cy="5873262"/>
          </a:xfrm>
          <a:prstGeom prst="bentConnector3">
            <a:avLst/>
          </a:prstGeom>
          <a:ln w="889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>
            <a:extLst>
              <a:ext uri="{FF2B5EF4-FFF2-40B4-BE49-F238E27FC236}">
                <a16:creationId xmlns:a16="http://schemas.microsoft.com/office/drawing/2014/main" id="{6FFCCB15-66C7-4E86-BF09-14C5B1569970}"/>
              </a:ext>
            </a:extLst>
          </p:cNvPr>
          <p:cNvSpPr/>
          <p:nvPr/>
        </p:nvSpPr>
        <p:spPr>
          <a:xfrm flipV="1">
            <a:off x="1708438" y="-605221"/>
            <a:ext cx="3645000" cy="280946"/>
          </a:xfrm>
          <a:custGeom>
            <a:avLst/>
            <a:gdLst>
              <a:gd name="connsiteX0" fmla="*/ 0 w 4330700"/>
              <a:gd name="connsiteY0" fmla="*/ 0 h 588834"/>
              <a:gd name="connsiteX1" fmla="*/ 4330700 w 4330700"/>
              <a:gd name="connsiteY1" fmla="*/ 0 h 588834"/>
              <a:gd name="connsiteX2" fmla="*/ 4330700 w 4330700"/>
              <a:gd name="connsiteY2" fmla="*/ 588834 h 588834"/>
              <a:gd name="connsiteX3" fmla="*/ 0 w 4330700"/>
              <a:gd name="connsiteY3" fmla="*/ 588834 h 588834"/>
              <a:gd name="connsiteX4" fmla="*/ 0 w 4330700"/>
              <a:gd name="connsiteY4" fmla="*/ 0 h 588834"/>
              <a:gd name="connsiteX0" fmla="*/ 4330700 w 4422140"/>
              <a:gd name="connsiteY0" fmla="*/ 0 h 588834"/>
              <a:gd name="connsiteX1" fmla="*/ 4330700 w 4422140"/>
              <a:gd name="connsiteY1" fmla="*/ 588834 h 588834"/>
              <a:gd name="connsiteX2" fmla="*/ 0 w 4422140"/>
              <a:gd name="connsiteY2" fmla="*/ 588834 h 588834"/>
              <a:gd name="connsiteX3" fmla="*/ 0 w 4422140"/>
              <a:gd name="connsiteY3" fmla="*/ 0 h 588834"/>
              <a:gd name="connsiteX4" fmla="*/ 4422140 w 4422140"/>
              <a:gd name="connsiteY4" fmla="*/ 91440 h 588834"/>
              <a:gd name="connsiteX0" fmla="*/ 4330700 w 4330700"/>
              <a:gd name="connsiteY0" fmla="*/ 0 h 588834"/>
              <a:gd name="connsiteX1" fmla="*/ 4330700 w 4330700"/>
              <a:gd name="connsiteY1" fmla="*/ 588834 h 588834"/>
              <a:gd name="connsiteX2" fmla="*/ 0 w 4330700"/>
              <a:gd name="connsiteY2" fmla="*/ 588834 h 588834"/>
              <a:gd name="connsiteX3" fmla="*/ 0 w 4330700"/>
              <a:gd name="connsiteY3" fmla="*/ 0 h 588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0700" h="588834">
                <a:moveTo>
                  <a:pt x="4330700" y="0"/>
                </a:moveTo>
                <a:lnTo>
                  <a:pt x="4330700" y="588834"/>
                </a:lnTo>
                <a:lnTo>
                  <a:pt x="0" y="588834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35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4E62373-F51E-4BB4-823A-2F3CA355D2A5}"/>
              </a:ext>
            </a:extLst>
          </p:cNvPr>
          <p:cNvSpPr txBox="1">
            <a:spLocks/>
          </p:cNvSpPr>
          <p:nvPr/>
        </p:nvSpPr>
        <p:spPr>
          <a:xfrm>
            <a:off x="-1" y="267612"/>
            <a:ext cx="12192001" cy="66408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Для </a:t>
            </a:r>
            <a:r>
              <a:rPr lang="ru-RU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больших </a:t>
            </a:r>
            <a:r>
              <a:rPr lang="ru-RU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баз</a:t>
            </a:r>
            <a:endParaRPr lang="en-ZA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Блок-схема: магнитный диск 7"/>
          <p:cNvSpPr/>
          <p:nvPr/>
        </p:nvSpPr>
        <p:spPr>
          <a:xfrm>
            <a:off x="862359" y="906608"/>
            <a:ext cx="2489690" cy="1395609"/>
          </a:xfrm>
          <a:prstGeom prst="flowChartMagneticDisk">
            <a:avLst/>
          </a:prstGeom>
          <a:solidFill>
            <a:srgbClr val="00B05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MASTER</a:t>
            </a:r>
            <a:b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1 BD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Блок-схема: магнитный диск 8"/>
          <p:cNvSpPr/>
          <p:nvPr/>
        </p:nvSpPr>
        <p:spPr>
          <a:xfrm>
            <a:off x="3809977" y="1118990"/>
            <a:ext cx="2489692" cy="984739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REPLICA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Блок-схема: магнитный диск 9"/>
          <p:cNvSpPr/>
          <p:nvPr/>
        </p:nvSpPr>
        <p:spPr>
          <a:xfrm>
            <a:off x="6746609" y="1140971"/>
            <a:ext cx="4520104" cy="962758"/>
          </a:xfrm>
          <a:prstGeom prst="flowChartMagneticDisk">
            <a:avLst/>
          </a:prstGeom>
          <a:solidFill>
            <a:srgbClr val="F0731E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PROBACKUP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Блок-схема: магнитный диск 11"/>
          <p:cNvSpPr/>
          <p:nvPr/>
        </p:nvSpPr>
        <p:spPr>
          <a:xfrm>
            <a:off x="873347" y="2695616"/>
            <a:ext cx="2716823" cy="879231"/>
          </a:xfrm>
          <a:prstGeom prst="flowChartMagneticDisk">
            <a:avLst/>
          </a:prstGeom>
          <a:solidFill>
            <a:srgbClr val="F0731E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RESTORE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Блок-схема: магнитный диск 12"/>
          <p:cNvSpPr/>
          <p:nvPr/>
        </p:nvSpPr>
        <p:spPr>
          <a:xfrm>
            <a:off x="862359" y="4043681"/>
            <a:ext cx="10404354" cy="962758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DEV-MASTER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62359" y="5132183"/>
            <a:ext cx="89821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30369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</a:rPr>
              <a:t>На каждую базу отдельный кластер (</a:t>
            </a:r>
            <a:r>
              <a:rPr lang="ru-RU" sz="2400" b="1" dirty="0" err="1">
                <a:latin typeface="Verdana" panose="020B0604030504040204" pitchFamily="34" charset="0"/>
                <a:ea typeface="Verdana" panose="020B0604030504040204" pitchFamily="34" charset="0"/>
              </a:rPr>
              <a:t>инстант</a:t>
            </a: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862360" y="5719593"/>
            <a:ext cx="9623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30369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</a:rPr>
              <a:t>Мощность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dev-master </a:t>
            </a: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</a:rPr>
              <a:t>с учётом нагрузки от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restore</a:t>
            </a:r>
            <a:endParaRPr lang="ru-RU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Блок-схема: магнитный диск 14"/>
          <p:cNvSpPr/>
          <p:nvPr/>
        </p:nvSpPr>
        <p:spPr>
          <a:xfrm>
            <a:off x="4029053" y="2634070"/>
            <a:ext cx="7237660" cy="962758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DAILY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2040396">
            <a:off x="3391811" y="3653709"/>
            <a:ext cx="619711" cy="2521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873347" y="6237322"/>
            <a:ext cx="9623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30369D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</a:rPr>
              <a:t>Наличие сервера с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DAILY</a:t>
            </a:r>
            <a:r>
              <a:rPr lang="ru-RU" sz="2400" b="1" dirty="0">
                <a:latin typeface="Verdana" panose="020B0604030504040204" pitchFamily="34" charset="0"/>
                <a:ea typeface="Verdana" panose="020B0604030504040204" pitchFamily="34" charset="0"/>
              </a:rPr>
              <a:t>-копиями</a:t>
            </a:r>
          </a:p>
        </p:txBody>
      </p:sp>
      <p:sp>
        <p:nvSpPr>
          <p:cNvPr id="23" name="Стрелка вправо 22"/>
          <p:cNvSpPr/>
          <p:nvPr/>
        </p:nvSpPr>
        <p:spPr>
          <a:xfrm>
            <a:off x="3420209" y="1527401"/>
            <a:ext cx="347743" cy="2521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6341694" y="1502840"/>
            <a:ext cx="347743" cy="2521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3650103" y="3048339"/>
            <a:ext cx="347743" cy="2521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32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243</Words>
  <Application>Microsoft Office PowerPoint</Application>
  <PresentationFormat>Широкоэкранный</PresentationFormat>
  <Paragraphs>106</Paragraphs>
  <Slides>10</Slides>
  <Notes>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Verdana</vt:lpstr>
      <vt:lpstr>Тема Office</vt:lpstr>
      <vt:lpstr>1_Тема Office</vt:lpstr>
      <vt:lpstr>CorelDRAW</vt:lpstr>
      <vt:lpstr>Резервное копирование и восстановление PostgreSQL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Семьянова Анна</dc:creator>
  <cp:lastModifiedBy>Дорошкевич Антон</cp:lastModifiedBy>
  <cp:revision>183</cp:revision>
  <dcterms:created xsi:type="dcterms:W3CDTF">2018-12-25T03:49:20Z</dcterms:created>
  <dcterms:modified xsi:type="dcterms:W3CDTF">2023-03-27T10:08:39Z</dcterms:modified>
</cp:coreProperties>
</file>