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0"/>
  </p:normalViewPr>
  <p:slideViewPr>
    <p:cSldViewPr snapToGrid="0">
      <p:cViewPr varScale="1">
        <p:scale>
          <a:sx n="109" d="100"/>
          <a:sy n="109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/>
          <p:cNvPicPr/>
          <p:nvPr/>
        </p:nvPicPr>
        <p:blipFill>
          <a:blip r:embed="rId14"/>
          <a:srcRect t="5489" b="9745"/>
          <a:stretch/>
        </p:blipFill>
        <p:spPr>
          <a:xfrm>
            <a:off x="0" y="0"/>
            <a:ext cx="12190320" cy="684504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67"/>
          <p:cNvPicPr/>
          <p:nvPr/>
        </p:nvPicPr>
        <p:blipFill>
          <a:blip r:embed="rId15"/>
          <a:stretch/>
        </p:blipFill>
        <p:spPr>
          <a:xfrm>
            <a:off x="8894520" y="718920"/>
            <a:ext cx="2383560" cy="708480"/>
          </a:xfrm>
          <a:prstGeom prst="rect">
            <a:avLst/>
          </a:prstGeom>
          <a:ln>
            <a:noFill/>
          </a:ln>
        </p:spPr>
      </p:pic>
      <p:sp>
        <p:nvSpPr>
          <p:cNvPr id="2" name="CustomShape 1"/>
          <p:cNvSpPr/>
          <p:nvPr/>
        </p:nvSpPr>
        <p:spPr>
          <a:xfrm>
            <a:off x="461160" y="854640"/>
            <a:ext cx="5255280" cy="6494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" sz="3600" b="1" strike="noStrike" spc="-1">
                <a:solidFill>
                  <a:srgbClr val="000000"/>
                </a:solidFill>
                <a:latin typeface="Gilroy"/>
                <a:ea typeface="Epilogue Bold"/>
              </a:rPr>
              <a:t>PGConf.</a:t>
            </a:r>
            <a:r>
              <a:rPr lang="en-US" sz="3600" b="1" strike="noStrike" spc="-1">
                <a:solidFill>
                  <a:srgbClr val="000000"/>
                </a:solidFill>
                <a:latin typeface="Gilroy"/>
                <a:ea typeface="Epilogue Bold"/>
              </a:rPr>
              <a:t>Russia</a:t>
            </a:r>
            <a:r>
              <a:rPr lang="en" sz="3600" b="1" strike="noStrike" spc="-1">
                <a:solidFill>
                  <a:srgbClr val="000000"/>
                </a:solidFill>
                <a:latin typeface="Gilroy"/>
                <a:ea typeface="Epilogue Bold"/>
              </a:rPr>
              <a:t> 2023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3"/>
          <p:cNvPicPr/>
          <p:nvPr/>
        </p:nvPicPr>
        <p:blipFill>
          <a:blip r:embed="rId14"/>
          <a:srcRect l="82596" t="2612" r="-1" b="84004"/>
          <a:stretch/>
        </p:blipFill>
        <p:spPr>
          <a:xfrm>
            <a:off x="10070280" y="0"/>
            <a:ext cx="2120040" cy="107892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4"/>
          <p:cNvPicPr/>
          <p:nvPr/>
        </p:nvPicPr>
        <p:blipFill>
          <a:blip r:embed="rId15"/>
          <a:stretch/>
        </p:blipFill>
        <p:spPr>
          <a:xfrm>
            <a:off x="10606320" y="348120"/>
            <a:ext cx="1062720" cy="315360"/>
          </a:xfrm>
          <a:prstGeom prst="rect">
            <a:avLst/>
          </a:prstGeom>
          <a:ln>
            <a:noFill/>
          </a:ln>
        </p:spPr>
      </p:pic>
      <p:sp>
        <p:nvSpPr>
          <p:cNvPr id="43" name="CustomShape 1"/>
          <p:cNvSpPr/>
          <p:nvPr/>
        </p:nvSpPr>
        <p:spPr>
          <a:xfrm>
            <a:off x="301680" y="432720"/>
            <a:ext cx="2673720" cy="375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PGConf.</a:t>
            </a:r>
            <a:r>
              <a:rPr lang="en-US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Russia</a:t>
            </a:r>
            <a:r>
              <a:rPr lang="en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 2023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30"/>
          <p:cNvPicPr/>
          <p:nvPr/>
        </p:nvPicPr>
        <p:blipFill>
          <a:blip r:embed="rId14"/>
          <a:srcRect t="5489" r="73830" b="9745"/>
          <a:stretch/>
        </p:blipFill>
        <p:spPr>
          <a:xfrm>
            <a:off x="0" y="0"/>
            <a:ext cx="3188880" cy="6856200"/>
          </a:xfrm>
          <a:prstGeom prst="rect">
            <a:avLst/>
          </a:prstGeom>
          <a:ln>
            <a:noFill/>
          </a:ln>
        </p:spPr>
      </p:pic>
      <p:pic>
        <p:nvPicPr>
          <p:cNvPr id="83" name="Рисунок 2"/>
          <p:cNvPicPr/>
          <p:nvPr/>
        </p:nvPicPr>
        <p:blipFill>
          <a:blip r:embed="rId15"/>
          <a:stretch/>
        </p:blipFill>
        <p:spPr>
          <a:xfrm>
            <a:off x="10606320" y="348120"/>
            <a:ext cx="1062720" cy="31536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301680" y="432720"/>
            <a:ext cx="2673720" cy="375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PGConf.</a:t>
            </a:r>
            <a:r>
              <a:rPr lang="en-US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Russia</a:t>
            </a:r>
            <a:r>
              <a:rPr lang="en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 2023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301680" y="432720"/>
            <a:ext cx="2673720" cy="375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PGConf.</a:t>
            </a:r>
            <a:r>
              <a:rPr lang="en-US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Russia</a:t>
            </a:r>
            <a:r>
              <a:rPr lang="en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 2023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24" name="Рисунок 2"/>
          <p:cNvPicPr/>
          <p:nvPr/>
        </p:nvPicPr>
        <p:blipFill>
          <a:blip r:embed="rId14"/>
          <a:srcRect l="82596" t="2612" r="-1" b="84004"/>
          <a:stretch/>
        </p:blipFill>
        <p:spPr>
          <a:xfrm>
            <a:off x="10070280" y="0"/>
            <a:ext cx="2120400" cy="1079280"/>
          </a:xfrm>
          <a:prstGeom prst="rect">
            <a:avLst/>
          </a:prstGeom>
          <a:ln>
            <a:noFill/>
          </a:ln>
        </p:spPr>
      </p:pic>
      <p:pic>
        <p:nvPicPr>
          <p:cNvPr id="125" name="Рисунок 3"/>
          <p:cNvPicPr/>
          <p:nvPr/>
        </p:nvPicPr>
        <p:blipFill>
          <a:blip r:embed="rId15"/>
          <a:stretch/>
        </p:blipFill>
        <p:spPr>
          <a:xfrm>
            <a:off x="10606320" y="348120"/>
            <a:ext cx="1063080" cy="315720"/>
          </a:xfrm>
          <a:prstGeom prst="rect">
            <a:avLst/>
          </a:prstGeom>
          <a:ln>
            <a:noFill/>
          </a:ln>
        </p:spPr>
      </p:pic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Рисунок 3"/>
          <p:cNvPicPr/>
          <p:nvPr/>
        </p:nvPicPr>
        <p:blipFill>
          <a:blip r:embed="rId14"/>
          <a:srcRect l="82596" t="2612" r="-1" b="84004"/>
          <a:stretch/>
        </p:blipFill>
        <p:spPr>
          <a:xfrm>
            <a:off x="10070280" y="0"/>
            <a:ext cx="2120040" cy="107892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4"/>
          <p:cNvPicPr/>
          <p:nvPr/>
        </p:nvPicPr>
        <p:blipFill>
          <a:blip r:embed="rId15"/>
          <a:stretch/>
        </p:blipFill>
        <p:spPr>
          <a:xfrm>
            <a:off x="10606320" y="348120"/>
            <a:ext cx="1062720" cy="315360"/>
          </a:xfrm>
          <a:prstGeom prst="rect">
            <a:avLst/>
          </a:prstGeom>
          <a:ln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301680" y="432720"/>
            <a:ext cx="2673720" cy="375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PGConf.</a:t>
            </a:r>
            <a:r>
              <a:rPr lang="en-US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Russia</a:t>
            </a:r>
            <a:r>
              <a:rPr lang="en" sz="1800" b="1" strike="noStrike" spc="-1">
                <a:solidFill>
                  <a:srgbClr val="000000"/>
                </a:solidFill>
                <a:latin typeface="Gilroy"/>
                <a:ea typeface="Epilogue Bold"/>
              </a:rPr>
              <a:t> 2023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Рисунок 4"/>
          <p:cNvPicPr/>
          <p:nvPr/>
        </p:nvPicPr>
        <p:blipFill>
          <a:blip r:embed="rId14"/>
          <a:srcRect t="5489" b="9745"/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3027240" y="4023720"/>
            <a:ext cx="7188480" cy="78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ts val="5479"/>
              </a:lnSpc>
            </a:pPr>
            <a:r>
              <a:rPr lang="en-US" sz="23900" b="1" strike="noStrike" spc="-1">
                <a:solidFill>
                  <a:srgbClr val="000000"/>
                </a:solidFill>
                <a:latin typeface="Gilroy"/>
                <a:ea typeface="Montserrat"/>
              </a:rPr>
              <a:t>Q</a:t>
            </a:r>
            <a:r>
              <a:rPr lang="ru-RU" sz="11500" b="1" strike="noStrike" spc="-1">
                <a:solidFill>
                  <a:srgbClr val="000000"/>
                </a:solidFill>
                <a:latin typeface="ROBOTO LIGHT2001047 LIGHT"/>
                <a:ea typeface="Montserrat"/>
              </a:rPr>
              <a:t>    </a:t>
            </a:r>
            <a:r>
              <a:rPr lang="en-US" sz="23900" b="1" strike="noStrike" spc="-1">
                <a:solidFill>
                  <a:srgbClr val="000000"/>
                </a:solidFill>
                <a:latin typeface="Gilroy"/>
                <a:ea typeface="Montserrat"/>
              </a:rPr>
              <a:t>A</a:t>
            </a:r>
            <a:endParaRPr lang="en-US" sz="23900" b="0" strike="noStrike" spc="-1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5616000" y="3221280"/>
            <a:ext cx="1202040" cy="1399680"/>
          </a:xfrm>
          <a:custGeom>
            <a:avLst/>
            <a:gdLst/>
            <a:ahLst/>
            <a:cxnLst/>
            <a:rect l="l" t="t" r="r" b="b"/>
            <a:pathLst>
              <a:path w="1711404" h="1992485">
                <a:moveTo>
                  <a:pt x="832625" y="884523"/>
                </a:moveTo>
                <a:lnTo>
                  <a:pt x="1178783" y="1303702"/>
                </a:lnTo>
                <a:lnTo>
                  <a:pt x="1189860" y="1291699"/>
                </a:lnTo>
                <a:cubicBezTo>
                  <a:pt x="1227707" y="1251074"/>
                  <a:pt x="1262784" y="1211372"/>
                  <a:pt x="1296015" y="1171670"/>
                </a:cubicBezTo>
                <a:cubicBezTo>
                  <a:pt x="1329247" y="1132891"/>
                  <a:pt x="1361555" y="1093189"/>
                  <a:pt x="1392016" y="1053487"/>
                </a:cubicBezTo>
                <a:lnTo>
                  <a:pt x="1581249" y="1248304"/>
                </a:lnTo>
                <a:cubicBezTo>
                  <a:pt x="1558172" y="1281543"/>
                  <a:pt x="1527711" y="1320322"/>
                  <a:pt x="1489864" y="1364640"/>
                </a:cubicBezTo>
                <a:cubicBezTo>
                  <a:pt x="1452017" y="1408958"/>
                  <a:pt x="1406786" y="1459740"/>
                  <a:pt x="1355093" y="1516985"/>
                </a:cubicBezTo>
                <a:lnTo>
                  <a:pt x="1711405" y="1957400"/>
                </a:lnTo>
                <a:lnTo>
                  <a:pt x="1349555" y="1957400"/>
                </a:lnTo>
                <a:lnTo>
                  <a:pt x="1157552" y="1721958"/>
                </a:lnTo>
                <a:cubicBezTo>
                  <a:pt x="981242" y="1901078"/>
                  <a:pt x="798471" y="1992485"/>
                  <a:pt x="608315" y="1992485"/>
                </a:cubicBezTo>
                <a:cubicBezTo>
                  <a:pt x="437544" y="1992485"/>
                  <a:pt x="293542" y="1938010"/>
                  <a:pt x="174464" y="1829061"/>
                </a:cubicBezTo>
                <a:cubicBezTo>
                  <a:pt x="58155" y="1719188"/>
                  <a:pt x="0" y="1583463"/>
                  <a:pt x="0" y="1422808"/>
                </a:cubicBezTo>
                <a:cubicBezTo>
                  <a:pt x="0" y="1230761"/>
                  <a:pt x="92309" y="1071030"/>
                  <a:pt x="276926" y="944538"/>
                </a:cubicBezTo>
                <a:lnTo>
                  <a:pt x="402466" y="858671"/>
                </a:lnTo>
                <a:cubicBezTo>
                  <a:pt x="404313" y="857747"/>
                  <a:pt x="407082" y="855901"/>
                  <a:pt x="410774" y="852208"/>
                </a:cubicBezTo>
                <a:cubicBezTo>
                  <a:pt x="414466" y="848514"/>
                  <a:pt x="420928" y="843898"/>
                  <a:pt x="428313" y="838358"/>
                </a:cubicBezTo>
                <a:cubicBezTo>
                  <a:pt x="300927" y="702633"/>
                  <a:pt x="237234" y="569677"/>
                  <a:pt x="237234" y="438568"/>
                </a:cubicBezTo>
                <a:cubicBezTo>
                  <a:pt x="237234" y="309306"/>
                  <a:pt x="279696" y="203126"/>
                  <a:pt x="364620" y="121876"/>
                </a:cubicBezTo>
                <a:cubicBezTo>
                  <a:pt x="451390" y="40625"/>
                  <a:pt x="562160" y="0"/>
                  <a:pt x="698778" y="0"/>
                </a:cubicBezTo>
                <a:cubicBezTo>
                  <a:pt x="830779" y="0"/>
                  <a:pt x="939703" y="39702"/>
                  <a:pt x="1026474" y="118183"/>
                </a:cubicBezTo>
                <a:cubicBezTo>
                  <a:pt x="1113244" y="197587"/>
                  <a:pt x="1155706" y="297303"/>
                  <a:pt x="1155706" y="417332"/>
                </a:cubicBezTo>
                <a:cubicBezTo>
                  <a:pt x="1155706" y="500429"/>
                  <a:pt x="1131706" y="575217"/>
                  <a:pt x="1084628" y="642618"/>
                </a:cubicBezTo>
                <a:cubicBezTo>
                  <a:pt x="1038474" y="710019"/>
                  <a:pt x="954473" y="790346"/>
                  <a:pt x="832625" y="884523"/>
                </a:cubicBezTo>
                <a:close/>
                <a:moveTo>
                  <a:pt x="601853" y="1047947"/>
                </a:moveTo>
                <a:lnTo>
                  <a:pt x="585238" y="1059027"/>
                </a:lnTo>
                <a:cubicBezTo>
                  <a:pt x="466159" y="1141201"/>
                  <a:pt x="385851" y="1207679"/>
                  <a:pt x="342466" y="1257537"/>
                </a:cubicBezTo>
                <a:cubicBezTo>
                  <a:pt x="300004" y="1307395"/>
                  <a:pt x="278773" y="1360023"/>
                  <a:pt x="278773" y="1415422"/>
                </a:cubicBezTo>
                <a:cubicBezTo>
                  <a:pt x="278773" y="1494826"/>
                  <a:pt x="311081" y="1568690"/>
                  <a:pt x="374774" y="1635167"/>
                </a:cubicBezTo>
                <a:cubicBezTo>
                  <a:pt x="441236" y="1698875"/>
                  <a:pt x="514160" y="1731191"/>
                  <a:pt x="594469" y="1731191"/>
                </a:cubicBezTo>
                <a:cubicBezTo>
                  <a:pt x="707085" y="1731191"/>
                  <a:pt x="835395" y="1657327"/>
                  <a:pt x="982165" y="1510522"/>
                </a:cubicBezTo>
                <a:lnTo>
                  <a:pt x="601853" y="1047947"/>
                </a:lnTo>
                <a:close/>
                <a:moveTo>
                  <a:pt x="663700" y="679550"/>
                </a:moveTo>
                <a:lnTo>
                  <a:pt x="687701" y="662007"/>
                </a:lnTo>
                <a:cubicBezTo>
                  <a:pt x="728316" y="631538"/>
                  <a:pt x="762471" y="604763"/>
                  <a:pt x="788317" y="581680"/>
                </a:cubicBezTo>
                <a:cubicBezTo>
                  <a:pt x="815087" y="558598"/>
                  <a:pt x="833548" y="539208"/>
                  <a:pt x="845549" y="523512"/>
                </a:cubicBezTo>
                <a:cubicBezTo>
                  <a:pt x="870472" y="493043"/>
                  <a:pt x="883395" y="455188"/>
                  <a:pt x="883395" y="409946"/>
                </a:cubicBezTo>
                <a:cubicBezTo>
                  <a:pt x="883395" y="359164"/>
                  <a:pt x="866779" y="318539"/>
                  <a:pt x="832625" y="286224"/>
                </a:cubicBezTo>
                <a:cubicBezTo>
                  <a:pt x="798471" y="254831"/>
                  <a:pt x="753240" y="239135"/>
                  <a:pt x="695085" y="239135"/>
                </a:cubicBezTo>
                <a:cubicBezTo>
                  <a:pt x="642469" y="239135"/>
                  <a:pt x="599084" y="255755"/>
                  <a:pt x="563084" y="288070"/>
                </a:cubicBezTo>
                <a:cubicBezTo>
                  <a:pt x="527083" y="318539"/>
                  <a:pt x="509545" y="358241"/>
                  <a:pt x="509545" y="406253"/>
                </a:cubicBezTo>
                <a:cubicBezTo>
                  <a:pt x="509545" y="462574"/>
                  <a:pt x="531699" y="518896"/>
                  <a:pt x="576930" y="573370"/>
                </a:cubicBezTo>
                <a:lnTo>
                  <a:pt x="648931" y="661084"/>
                </a:lnTo>
                <a:cubicBezTo>
                  <a:pt x="651700" y="665701"/>
                  <a:pt x="656316" y="671240"/>
                  <a:pt x="663700" y="679550"/>
                </a:cubicBezTo>
                <a:close/>
              </a:path>
            </a:pathLst>
          </a:custGeom>
          <a:solidFill>
            <a:schemeClr val="tx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Рисунок 2"/>
          <p:cNvPicPr/>
          <p:nvPr/>
        </p:nvPicPr>
        <p:blipFill>
          <a:blip r:embed="rId15"/>
          <a:stretch/>
        </p:blipFill>
        <p:spPr>
          <a:xfrm>
            <a:off x="10115640" y="383760"/>
            <a:ext cx="1553400" cy="461520"/>
          </a:xfrm>
          <a:prstGeom prst="rect">
            <a:avLst/>
          </a:prstGeom>
          <a:ln>
            <a:noFill/>
          </a:ln>
        </p:spPr>
      </p:pic>
      <p:sp>
        <p:nvSpPr>
          <p:cNvPr id="209" name="CustomShape 3"/>
          <p:cNvSpPr/>
          <p:nvPr/>
        </p:nvSpPr>
        <p:spPr>
          <a:xfrm>
            <a:off x="239040" y="387360"/>
            <a:ext cx="3534480" cy="466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" sz="2400" b="1" strike="noStrike" spc="-1">
                <a:solidFill>
                  <a:srgbClr val="000000"/>
                </a:solidFill>
                <a:latin typeface="Gilroy"/>
                <a:ea typeface="Epilogue Bold"/>
              </a:rPr>
              <a:t>PGConf.</a:t>
            </a:r>
            <a:r>
              <a:rPr lang="en-US" sz="2400" b="1" strike="noStrike" spc="-1">
                <a:solidFill>
                  <a:srgbClr val="000000"/>
                </a:solidFill>
                <a:latin typeface="Gilroy"/>
                <a:ea typeface="Epilogue Bold"/>
              </a:rPr>
              <a:t>Russia</a:t>
            </a:r>
            <a:r>
              <a:rPr lang="en" sz="2400" b="1" strike="noStrike" spc="-1">
                <a:solidFill>
                  <a:srgbClr val="000000"/>
                </a:solidFill>
                <a:latin typeface="Gilroy"/>
                <a:ea typeface="Epilogue Bold"/>
              </a:rPr>
              <a:t> 2023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Рисунок 1"/>
          <p:cNvPicPr/>
          <p:nvPr/>
        </p:nvPicPr>
        <p:blipFill>
          <a:blip r:embed="rId14"/>
          <a:srcRect t="5489" b="9745"/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0" y="3248280"/>
            <a:ext cx="12190320" cy="73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80"/>
              </a:lnSpc>
            </a:pPr>
            <a:r>
              <a:rPr lang="ru-RU" sz="9600" b="1" strike="noStrike" spc="-1">
                <a:solidFill>
                  <a:srgbClr val="000000"/>
                </a:solidFill>
                <a:latin typeface="Gilroy"/>
                <a:ea typeface="DejaVu Sans"/>
              </a:rPr>
              <a:t>Спасибо!</a:t>
            </a:r>
            <a:endParaRPr lang="en-US" sz="9600" b="0" strike="noStrike" spc="-1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239040" y="387360"/>
            <a:ext cx="3534480" cy="466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" sz="2400" b="1" strike="noStrike" spc="-1">
                <a:solidFill>
                  <a:srgbClr val="000000"/>
                </a:solidFill>
                <a:latin typeface="Gilroy"/>
                <a:ea typeface="Epilogue Bold"/>
              </a:rPr>
              <a:t>PGConf.</a:t>
            </a:r>
            <a:r>
              <a:rPr lang="en-US" sz="2400" b="1" strike="noStrike" spc="-1">
                <a:solidFill>
                  <a:srgbClr val="000000"/>
                </a:solidFill>
                <a:latin typeface="Gilroy"/>
                <a:ea typeface="Epilogue Bold"/>
              </a:rPr>
              <a:t>Russia</a:t>
            </a:r>
            <a:r>
              <a:rPr lang="en" sz="2400" b="1" strike="noStrike" spc="-1">
                <a:solidFill>
                  <a:srgbClr val="000000"/>
                </a:solidFill>
                <a:latin typeface="Gilroy"/>
                <a:ea typeface="Epilogue Bold"/>
              </a:rPr>
              <a:t> 2023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51" name="Рисунок 4"/>
          <p:cNvPicPr/>
          <p:nvPr/>
        </p:nvPicPr>
        <p:blipFill>
          <a:blip r:embed="rId15"/>
          <a:stretch/>
        </p:blipFill>
        <p:spPr>
          <a:xfrm>
            <a:off x="10115640" y="383760"/>
            <a:ext cx="1553400" cy="461520"/>
          </a:xfrm>
          <a:prstGeom prst="rect">
            <a:avLst/>
          </a:prstGeom>
          <a:ln>
            <a:noFill/>
          </a:ln>
        </p:spPr>
      </p:pic>
      <p:sp>
        <p:nvSpPr>
          <p:cNvPr id="252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hyperlink" Target="https://postgrespro.ru/education/demodb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898560" y="1869120"/>
            <a:ext cx="9103320" cy="307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6600" b="1" strike="noStrike" spc="-1">
                <a:solidFill>
                  <a:srgbClr val="000000"/>
                </a:solidFill>
                <a:latin typeface="Gilroy"/>
                <a:ea typeface="DejaVu Sans"/>
              </a:rPr>
              <a:t>Утилита для копирования баз  pgcopydb</a:t>
            </a:r>
            <a:endParaRPr lang="en-US" sz="6600" b="0" strike="noStrike" spc="-1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898560" y="5212080"/>
            <a:ext cx="9615960" cy="137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GILROY-MEDIUM"/>
                <a:ea typeface="DejaVu Sans"/>
              </a:rPr>
              <a:t>Борщев Алексей   a.borschev@postgrespro.ru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GILROY-MEDIUM"/>
                <a:ea typeface="DejaVu Sans"/>
              </a:rPr>
              <a:t>Жуков Евгений     ezhukov@mmtr.ru     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10748160" y="6528960"/>
            <a:ext cx="1152000" cy="19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B86AE8C4-2D87-4E20-8F6D-82122C1B2746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10</a:t>
            </a:fld>
            <a:endParaRPr lang="en-US" sz="1200" b="0" strike="noStrike" spc="-1">
              <a:latin typeface="Arial"/>
            </a:endParaRPr>
          </a:p>
        </p:txBody>
      </p:sp>
      <p:graphicFrame>
        <p:nvGraphicFramePr>
          <p:cNvPr id="343" name="Table 2"/>
          <p:cNvGraphicFramePr/>
          <p:nvPr/>
        </p:nvGraphicFramePr>
        <p:xfrm>
          <a:off x="335880" y="1894680"/>
          <a:ext cx="11564640" cy="4251960"/>
        </p:xfrm>
        <a:graphic>
          <a:graphicData uri="http://schemas.openxmlformats.org/drawingml/2006/table">
            <a:tbl>
              <a:tblPr/>
              <a:tblGrid>
                <a:gridCol w="28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7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F47A10"/>
                          </a:solidFill>
                          <a:latin typeface="Gilroy"/>
                          <a:ea typeface="DejaVu Sans"/>
                        </a:rPr>
                        <a:t>Способ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F47A10"/>
                          </a:solidFill>
                          <a:latin typeface="Gilroy"/>
                          <a:ea typeface="DejaVu Sans"/>
                        </a:rPr>
                        <a:t>Шаги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F47A10"/>
                          </a:solidFill>
                          <a:latin typeface="Gilroy"/>
                          <a:ea typeface="DejaVu Sans"/>
                        </a:rPr>
                        <a:t>Время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000" b="1" strike="noStrike" spc="-1">
                          <a:solidFill>
                            <a:srgbClr val="F47A10"/>
                          </a:solidFill>
                          <a:latin typeface="Gilroy"/>
                          <a:ea typeface="DejaVu Sans"/>
                        </a:rPr>
                        <a:t>Итого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5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pg_dumpall | psql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pg_dumpall | psql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vacuumdb </a:t>
                      </a:r>
                      <a:r>
                        <a:rPr lang="en-US" sz="1800" b="0" strike="noStrike" spc="-1">
                          <a:solidFill>
                            <a:srgbClr val="0D0D0D"/>
                          </a:solidFill>
                          <a:latin typeface="Times New Roman"/>
                          <a:ea typeface="Proxima Nova"/>
                        </a:rPr>
                        <a:t>–analyze-only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12 мин.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20 сек.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12 мин. 20 сек.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pg_dump + pg_restore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pg_dump —jobs=4 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Noto Sans CJK SC"/>
                        </a:rPr>
                        <a:t>pg_restore —jobs=4  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vacuumdb </a:t>
                      </a:r>
                      <a:r>
                        <a:rPr lang="en-US" sz="1800" b="0" strike="noStrike" spc="-1">
                          <a:solidFill>
                            <a:srgbClr val="0D0D0D"/>
                          </a:solidFill>
                          <a:latin typeface="Times New Roman"/>
                          <a:ea typeface="Proxima Nova"/>
                        </a:rPr>
                        <a:t>–analyze-only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30 сек.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6 мин. 40 сек.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20 сек.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7 мин. 30 сек.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6480">
                      <a:solidFill>
                        <a:srgbClr val="F47A1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pgcopydb</a:t>
                      </a:r>
                      <a:endParaRPr lang="en-US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1"/>
                        </a:spcBef>
                        <a:tabLst>
                          <a:tab pos="0" algn="l"/>
                        </a:tabLst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Gilroy"/>
                          <a:ea typeface="DejaVu Sans"/>
                        </a:rPr>
                        <a:t>5 мин.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6480">
                      <a:solidFill>
                        <a:srgbClr val="F47A1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44" name="Group 3"/>
          <p:cNvGrpSpPr/>
          <p:nvPr/>
        </p:nvGrpSpPr>
        <p:grpSpPr>
          <a:xfrm>
            <a:off x="2248560" y="1827360"/>
            <a:ext cx="1584000" cy="4077720"/>
            <a:chOff x="2248560" y="1827360"/>
            <a:chExt cx="1584000" cy="4077720"/>
          </a:xfrm>
        </p:grpSpPr>
        <p:sp>
          <p:nvSpPr>
            <p:cNvPr id="345" name="CustomShape 4"/>
            <p:cNvSpPr/>
            <p:nvPr/>
          </p:nvSpPr>
          <p:spPr>
            <a:xfrm>
              <a:off x="2855160" y="1857960"/>
              <a:ext cx="977400" cy="3929040"/>
            </a:xfrm>
            <a:prstGeom prst="rect">
              <a:avLst/>
            </a:prstGeom>
            <a:gradFill rotWithShape="0">
              <a:gsLst>
                <a:gs pos="0">
                  <a:srgbClr val="FFFFFF">
                    <a:alpha val="0"/>
                  </a:srgbClr>
                </a:gs>
                <a:gs pos="100000">
                  <a:srgbClr val="F47A10"/>
                </a:gs>
              </a:gsLst>
              <a:lin ang="1080000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6" name="CustomShape 5"/>
            <p:cNvSpPr/>
            <p:nvPr/>
          </p:nvSpPr>
          <p:spPr>
            <a:xfrm>
              <a:off x="2248560" y="1827360"/>
              <a:ext cx="977400" cy="4077720"/>
            </a:xfrm>
            <a:prstGeom prst="rect">
              <a:avLst/>
            </a:prstGeom>
            <a:gradFill rotWithShape="0">
              <a:gsLst>
                <a:gs pos="30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108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34884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A4751AD9-4CB2-4699-9C92-DE4E0D962C6D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11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349" name="Picture 2" descr="Astra Linux — Википедия"/>
          <p:cNvPicPr/>
          <p:nvPr/>
        </p:nvPicPr>
        <p:blipFill>
          <a:blip r:embed="rId2"/>
          <a:stretch/>
        </p:blipFill>
        <p:spPr>
          <a:xfrm>
            <a:off x="344520" y="2721960"/>
            <a:ext cx="2328840" cy="873360"/>
          </a:xfrm>
          <a:prstGeom prst="rect">
            <a:avLst/>
          </a:prstGeom>
          <a:ln>
            <a:noFill/>
          </a:ln>
        </p:spPr>
      </p:pic>
      <p:pic>
        <p:nvPicPr>
          <p:cNvPr id="350" name="Picture 4" descr="Логотипы — ALT Linux Wiki"/>
          <p:cNvPicPr/>
          <p:nvPr/>
        </p:nvPicPr>
        <p:blipFill>
          <a:blip r:embed="rId3"/>
          <a:stretch/>
        </p:blipFill>
        <p:spPr>
          <a:xfrm>
            <a:off x="4646520" y="2114640"/>
            <a:ext cx="1485720" cy="1317960"/>
          </a:xfrm>
          <a:prstGeom prst="rect">
            <a:avLst/>
          </a:prstGeom>
          <a:ln>
            <a:noFill/>
          </a:ln>
        </p:spPr>
      </p:pic>
      <p:sp>
        <p:nvSpPr>
          <p:cNvPr id="351" name="CustomShape 3"/>
          <p:cNvSpPr/>
          <p:nvPr/>
        </p:nvSpPr>
        <p:spPr>
          <a:xfrm>
            <a:off x="733680" y="3777120"/>
            <a:ext cx="15505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56 CPU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256 GB RAM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8101440" y="3777120"/>
            <a:ext cx="866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2.5 TB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53" name="CustomShape 5"/>
          <p:cNvSpPr/>
          <p:nvPr/>
        </p:nvSpPr>
        <p:spPr>
          <a:xfrm>
            <a:off x="4677480" y="3777120"/>
            <a:ext cx="14238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32 CPU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64 GB RAM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11095920" y="3777120"/>
            <a:ext cx="593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48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Ч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55" name="Рисунок 7" descr="База данных со сплошной заливкой"/>
          <p:cNvPicPr/>
          <p:nvPr/>
        </p:nvPicPr>
        <p:blipFill>
          <a:blip r:embed="rId4"/>
          <a:stretch/>
        </p:blipFill>
        <p:spPr>
          <a:xfrm>
            <a:off x="8077680" y="2610720"/>
            <a:ext cx="913320" cy="913320"/>
          </a:xfrm>
          <a:prstGeom prst="rect">
            <a:avLst/>
          </a:prstGeom>
          <a:ln>
            <a:noFill/>
          </a:ln>
        </p:spPr>
      </p:pic>
      <p:pic>
        <p:nvPicPr>
          <p:cNvPr id="356" name="Рисунок 9" descr="Часы со сплошной заливкой"/>
          <p:cNvPicPr/>
          <p:nvPr/>
        </p:nvPicPr>
        <p:blipFill>
          <a:blip r:embed="rId5"/>
          <a:stretch/>
        </p:blipFill>
        <p:spPr>
          <a:xfrm>
            <a:off x="10936440" y="2619000"/>
            <a:ext cx="913320" cy="913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0832575-7C0B-46D8-8F61-027B6D37D6D5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12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358" name="Picture 12" descr="Database simple symbol - Free computer icons"/>
          <p:cNvPicPr/>
          <p:nvPr/>
        </p:nvPicPr>
        <p:blipFill>
          <a:blip r:embed="rId2"/>
          <a:stretch/>
        </p:blipFill>
        <p:spPr>
          <a:xfrm>
            <a:off x="1977120" y="2855880"/>
            <a:ext cx="1145160" cy="1145160"/>
          </a:xfrm>
          <a:prstGeom prst="rect">
            <a:avLst/>
          </a:prstGeom>
          <a:ln>
            <a:noFill/>
          </a:ln>
        </p:spPr>
      </p:pic>
      <p:pic>
        <p:nvPicPr>
          <p:cNvPr id="359" name="Picture 12" descr="Database simple symbol - Free computer icons"/>
          <p:cNvPicPr/>
          <p:nvPr/>
        </p:nvPicPr>
        <p:blipFill>
          <a:blip r:embed="rId2"/>
          <a:stretch/>
        </p:blipFill>
        <p:spPr>
          <a:xfrm>
            <a:off x="9235440" y="2855880"/>
            <a:ext cx="1145160" cy="114516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3928320" y="3429000"/>
            <a:ext cx="4355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47A10"/>
            </a:solidFill>
            <a:tailEnd type="triangle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61" name="CustomShape 3"/>
          <p:cNvSpPr/>
          <p:nvPr/>
        </p:nvSpPr>
        <p:spPr>
          <a:xfrm>
            <a:off x="1682640" y="2381400"/>
            <a:ext cx="1733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PostgreSQL 12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3953520" y="2954520"/>
            <a:ext cx="4295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…/bin/pg_upgrade …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--jobs 15 …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63" name="Рисунок 8" descr="Флажок со сплошной заливкой"/>
          <p:cNvPicPr/>
          <p:nvPr/>
        </p:nvPicPr>
        <p:blipFill>
          <a:blip r:embed="rId3"/>
          <a:stretch/>
        </p:blipFill>
        <p:spPr>
          <a:xfrm>
            <a:off x="5752440" y="3511440"/>
            <a:ext cx="685800" cy="685800"/>
          </a:xfrm>
          <a:prstGeom prst="rect">
            <a:avLst/>
          </a:prstGeom>
          <a:ln>
            <a:noFill/>
          </a:ln>
        </p:spPr>
      </p:pic>
      <p:sp>
        <p:nvSpPr>
          <p:cNvPr id="364" name="CustomShape 5"/>
          <p:cNvSpPr/>
          <p:nvPr/>
        </p:nvSpPr>
        <p:spPr>
          <a:xfrm>
            <a:off x="34884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65" name="CustomShape 6"/>
          <p:cNvSpPr/>
          <p:nvPr/>
        </p:nvSpPr>
        <p:spPr>
          <a:xfrm>
            <a:off x="8481600" y="2381400"/>
            <a:ext cx="2654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PostgresPro 14 Ent Cert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7CC74422-7D2C-4A8D-8D4F-D45C8B0D476E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13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367" name="Picture 12" descr="Database simple symbol - Free computer icons"/>
          <p:cNvPicPr/>
          <p:nvPr/>
        </p:nvPicPr>
        <p:blipFill>
          <a:blip r:embed="rId2"/>
          <a:stretch/>
        </p:blipFill>
        <p:spPr>
          <a:xfrm>
            <a:off x="1977120" y="2855880"/>
            <a:ext cx="1145160" cy="1145160"/>
          </a:xfrm>
          <a:prstGeom prst="rect">
            <a:avLst/>
          </a:prstGeom>
          <a:ln>
            <a:noFill/>
          </a:ln>
        </p:spPr>
      </p:pic>
      <p:pic>
        <p:nvPicPr>
          <p:cNvPr id="368" name="Picture 12" descr="Database simple symbol - Free computer icons"/>
          <p:cNvPicPr/>
          <p:nvPr/>
        </p:nvPicPr>
        <p:blipFill>
          <a:blip r:embed="rId2"/>
          <a:stretch/>
        </p:blipFill>
        <p:spPr>
          <a:xfrm>
            <a:off x="9235440" y="2855880"/>
            <a:ext cx="1145160" cy="1145160"/>
          </a:xfrm>
          <a:prstGeom prst="rect">
            <a:avLst/>
          </a:prstGeom>
          <a:ln>
            <a:noFill/>
          </a:ln>
        </p:spPr>
      </p:pic>
      <p:sp>
        <p:nvSpPr>
          <p:cNvPr id="369" name="CustomShape 2"/>
          <p:cNvSpPr/>
          <p:nvPr/>
        </p:nvSpPr>
        <p:spPr>
          <a:xfrm>
            <a:off x="3928320" y="3429000"/>
            <a:ext cx="4355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47A10"/>
            </a:solidFill>
            <a:tailEnd type="triangle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70" name="CustomShape 3"/>
          <p:cNvSpPr/>
          <p:nvPr/>
        </p:nvSpPr>
        <p:spPr>
          <a:xfrm>
            <a:off x="1682640" y="2381400"/>
            <a:ext cx="1733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PostgreSQL 12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71" name="CustomShape 4"/>
          <p:cNvSpPr/>
          <p:nvPr/>
        </p:nvSpPr>
        <p:spPr>
          <a:xfrm>
            <a:off x="34884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72" name="Рисунок 13" descr="Закрыть со сплошной заливкой"/>
          <p:cNvPicPr/>
          <p:nvPr/>
        </p:nvPicPr>
        <p:blipFill>
          <a:blip r:embed="rId3"/>
          <a:stretch/>
        </p:blipFill>
        <p:spPr>
          <a:xfrm>
            <a:off x="5752440" y="3493440"/>
            <a:ext cx="685800" cy="685800"/>
          </a:xfrm>
          <a:prstGeom prst="rect">
            <a:avLst/>
          </a:prstGeom>
          <a:ln>
            <a:noFill/>
          </a:ln>
        </p:spPr>
      </p:pic>
      <p:sp>
        <p:nvSpPr>
          <p:cNvPr id="373" name="CustomShape 5"/>
          <p:cNvSpPr/>
          <p:nvPr/>
        </p:nvSpPr>
        <p:spPr>
          <a:xfrm>
            <a:off x="1135800" y="4354200"/>
            <a:ext cx="99187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FATAL:  insufficient file descriptors available to start server process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74" name="CustomShape 6"/>
          <p:cNvSpPr/>
          <p:nvPr/>
        </p:nvSpPr>
        <p:spPr>
          <a:xfrm>
            <a:off x="2576160" y="4756680"/>
            <a:ext cx="7038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DETAIL:  System allows -3146, we need at least 68.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75" name="CustomShape 7"/>
          <p:cNvSpPr/>
          <p:nvPr/>
        </p:nvSpPr>
        <p:spPr>
          <a:xfrm>
            <a:off x="3953520" y="2954520"/>
            <a:ext cx="4295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…/bin/pg_upgrade …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--jobs 15 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76" name="CustomShape 8"/>
          <p:cNvSpPr/>
          <p:nvPr/>
        </p:nvSpPr>
        <p:spPr>
          <a:xfrm>
            <a:off x="8481600" y="2381400"/>
            <a:ext cx="2654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PostgresPro 14 Ent Cert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63C0D240-E649-4336-B9B5-1B2683BE8314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14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378" name="Picture 12" descr="Database simple symbol - Free computer icons"/>
          <p:cNvPicPr/>
          <p:nvPr/>
        </p:nvPicPr>
        <p:blipFill>
          <a:blip r:embed="rId2"/>
          <a:stretch/>
        </p:blipFill>
        <p:spPr>
          <a:xfrm>
            <a:off x="1977120" y="2855880"/>
            <a:ext cx="1145160" cy="1145160"/>
          </a:xfrm>
          <a:prstGeom prst="rect">
            <a:avLst/>
          </a:prstGeom>
          <a:ln>
            <a:noFill/>
          </a:ln>
        </p:spPr>
      </p:pic>
      <p:pic>
        <p:nvPicPr>
          <p:cNvPr id="379" name="Picture 12" descr="Database simple symbol - Free computer icons"/>
          <p:cNvPicPr/>
          <p:nvPr/>
        </p:nvPicPr>
        <p:blipFill>
          <a:blip r:embed="rId2"/>
          <a:stretch/>
        </p:blipFill>
        <p:spPr>
          <a:xfrm>
            <a:off x="9235440" y="2855880"/>
            <a:ext cx="1145160" cy="1145160"/>
          </a:xfrm>
          <a:prstGeom prst="rect">
            <a:avLst/>
          </a:prstGeom>
          <a:ln>
            <a:noFill/>
          </a:ln>
        </p:spPr>
      </p:pic>
      <p:sp>
        <p:nvSpPr>
          <p:cNvPr id="380" name="CustomShape 2"/>
          <p:cNvSpPr/>
          <p:nvPr/>
        </p:nvSpPr>
        <p:spPr>
          <a:xfrm>
            <a:off x="3928320" y="3429000"/>
            <a:ext cx="4355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47A10"/>
            </a:solidFill>
            <a:tailEnd type="triangle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1" name="CustomShape 3"/>
          <p:cNvSpPr/>
          <p:nvPr/>
        </p:nvSpPr>
        <p:spPr>
          <a:xfrm>
            <a:off x="1682640" y="2381400"/>
            <a:ext cx="1733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PostgreSQL 12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82" name="CustomShape 4"/>
          <p:cNvSpPr/>
          <p:nvPr/>
        </p:nvSpPr>
        <p:spPr>
          <a:xfrm>
            <a:off x="8481600" y="2381400"/>
            <a:ext cx="2654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PostgresPro 14 Ent Cert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83" name="CustomShape 5"/>
          <p:cNvSpPr/>
          <p:nvPr/>
        </p:nvSpPr>
        <p:spPr>
          <a:xfrm>
            <a:off x="4084920" y="2954520"/>
            <a:ext cx="40208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…/bin/pg_upgrade …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--jobs 40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84" name="Рисунок 8" descr="Флажок со сплошной заливкой"/>
          <p:cNvPicPr/>
          <p:nvPr/>
        </p:nvPicPr>
        <p:blipFill>
          <a:blip r:embed="rId3"/>
          <a:stretch/>
        </p:blipFill>
        <p:spPr>
          <a:xfrm>
            <a:off x="5752440" y="3511440"/>
            <a:ext cx="685800" cy="685800"/>
          </a:xfrm>
          <a:prstGeom prst="rect">
            <a:avLst/>
          </a:prstGeom>
          <a:ln>
            <a:noFill/>
          </a:ln>
        </p:spPr>
      </p:pic>
      <p:sp>
        <p:nvSpPr>
          <p:cNvPr id="385" name="CustomShape 6"/>
          <p:cNvSpPr/>
          <p:nvPr/>
        </p:nvSpPr>
        <p:spPr>
          <a:xfrm>
            <a:off x="34884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12" descr="Database simple symbol - Free computer icons"/>
          <p:cNvPicPr/>
          <p:nvPr/>
        </p:nvPicPr>
        <p:blipFill>
          <a:blip r:embed="rId2"/>
          <a:stretch/>
        </p:blipFill>
        <p:spPr>
          <a:xfrm>
            <a:off x="8753040" y="2233080"/>
            <a:ext cx="1145160" cy="1145160"/>
          </a:xfrm>
          <a:prstGeom prst="rect">
            <a:avLst/>
          </a:prstGeom>
          <a:ln>
            <a:noFill/>
          </a:ln>
        </p:spPr>
      </p:pic>
      <p:sp>
        <p:nvSpPr>
          <p:cNvPr id="387" name="CustomShape 1"/>
          <p:cNvSpPr/>
          <p:nvPr/>
        </p:nvSpPr>
        <p:spPr>
          <a:xfrm>
            <a:off x="464760" y="3715920"/>
            <a:ext cx="950724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./pgcopydb clone 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--dir /tmp/pgcopydb/database1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--roles 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--table-jobs=4 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--index-jobs=4 </a:t>
            </a:r>
            <a:endParaRPr lang="en-US" sz="1800" b="0" strike="noStrike" spc="-1">
              <a:latin typeface="Arial"/>
            </a:endParaRPr>
          </a:p>
          <a:p>
            <a:pPr marL="457200" indent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--source postgres://&lt;username&gt;:&lt;password&gt;@astralinux:5432/database1 </a:t>
            </a:r>
            <a:endParaRPr lang="en-US" sz="1800" b="0" strike="noStrike" spc="-1">
              <a:latin typeface="Arial"/>
            </a:endParaRPr>
          </a:p>
          <a:p>
            <a:pPr marL="457200" indent="457200">
              <a:lnSpc>
                <a:spcPct val="100000"/>
              </a:lnSpc>
              <a:tabLst>
                <a:tab pos="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--target postgres://&lt;username&gt;:&lt;password&gt;@altlinux:5432/database1</a:t>
            </a:r>
            <a:endParaRPr lang="en-US" sz="1800" b="0" strike="noStrike" spc="-1">
              <a:latin typeface="Arial"/>
            </a:endParaRPr>
          </a:p>
          <a:p>
            <a:pPr marL="457200" indent="457200">
              <a:lnSpc>
                <a:spcPct val="100000"/>
              </a:lnSpc>
              <a:tabLst>
                <a:tab pos="0" algn="l"/>
              </a:tabLst>
            </a:pPr>
            <a:br/>
            <a:endParaRPr lang="en-US" sz="1800" b="0" strike="noStrike" spc="-1">
              <a:latin typeface="Arial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4646520" y="2423160"/>
            <a:ext cx="35539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47A10"/>
            </a:solidFill>
            <a:tailEnd type="triangle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89" name="CustomShape 3"/>
          <p:cNvSpPr/>
          <p:nvPr/>
        </p:nvSpPr>
        <p:spPr>
          <a:xfrm>
            <a:off x="4646520" y="3129480"/>
            <a:ext cx="35258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47A10"/>
            </a:solidFill>
            <a:tailEnd type="triangle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90" name="CustomShape 4"/>
          <p:cNvSpPr/>
          <p:nvPr/>
        </p:nvSpPr>
        <p:spPr>
          <a:xfrm>
            <a:off x="265680" y="2233080"/>
            <a:ext cx="3609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CREATE DATABASE database1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91" name="CustomShape 5"/>
          <p:cNvSpPr/>
          <p:nvPr/>
        </p:nvSpPr>
        <p:spPr>
          <a:xfrm>
            <a:off x="266400" y="2939040"/>
            <a:ext cx="38836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CREATE TABLESPACE ts_table1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92" name="CustomShape 6"/>
          <p:cNvSpPr/>
          <p:nvPr/>
        </p:nvSpPr>
        <p:spPr>
          <a:xfrm>
            <a:off x="34884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93" name="CustomShape 7"/>
          <p:cNvSpPr/>
          <p:nvPr/>
        </p:nvSpPr>
        <p:spPr>
          <a:xfrm>
            <a:off x="8135280" y="1738800"/>
            <a:ext cx="2654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PostgresPro 14 Ent Cert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284040" y="2004840"/>
            <a:ext cx="17820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30 GB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4 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ИНДЕКСОВ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95" name="CustomShape 2"/>
          <p:cNvSpPr/>
          <p:nvPr/>
        </p:nvSpPr>
        <p:spPr>
          <a:xfrm>
            <a:off x="144360" y="2963880"/>
            <a:ext cx="11838960" cy="33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          Step   Connection    Duration   Concurrency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   Dump Schema       source       406ms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Prepare Schema       target        46ms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COPY, INDEX, CONSTRAINTS, VACUUM (wall clock)         both      20m46s         4 + 4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COPY (cumulative)         both      21m06s            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Large Objects (cumulative)         both        26ms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CREATE INDEX, CONSTRAINTS (cumulative)       target       1m20s            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Finalize Schema       target        20ms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Total Wall Clock Duration         both      </a:t>
            </a:r>
            <a:r>
              <a:rPr lang="en-US" sz="1800" b="1" strike="noStrike" spc="-1">
                <a:solidFill>
                  <a:srgbClr val="000000"/>
                </a:solidFill>
                <a:latin typeface="Courier New"/>
                <a:ea typeface="Cascadia Mono"/>
              </a:rPr>
              <a:t>20m47s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        4 + 4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96" name="CustomShape 3"/>
          <p:cNvSpPr/>
          <p:nvPr/>
        </p:nvSpPr>
        <p:spPr>
          <a:xfrm>
            <a:off x="34884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144360" y="2963880"/>
            <a:ext cx="11838960" cy="33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          Step   Connection    Duration   Concurrency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   Dump Schema       source       422ms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Prepare Schema       target        58ms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COPY, INDEX, CONSTRAINTS, VACUUM (wall clock)         both       1h10m         4 + 4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COPY (cumulative)         both       1h33m            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Large Objects (cumulative)         both        21ms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CREATE INDEX, CONSTRAINTS (cumulative)       target       6m17s            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Finalize Schema       target        41ms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Total Wall Clock Duration         both       </a:t>
            </a:r>
            <a:r>
              <a:rPr lang="en-US" sz="1800" b="1" strike="noStrike" spc="-1">
                <a:solidFill>
                  <a:srgbClr val="000000"/>
                </a:solidFill>
                <a:latin typeface="Courier New"/>
                <a:ea typeface="Cascadia Mono"/>
              </a:rPr>
              <a:t>1h10m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        4 + 4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295920" y="2004840"/>
            <a:ext cx="29710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180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GB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42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ИНДЕКСА (4 ПОТОКА)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99" name="CustomShape 3"/>
          <p:cNvSpPr/>
          <p:nvPr/>
        </p:nvSpPr>
        <p:spPr>
          <a:xfrm>
            <a:off x="34884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143640" y="2963880"/>
            <a:ext cx="11838960" cy="33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          Step   Connection    Duration   Concurrency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</a:t>
            </a: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Dump Schema       source       788ms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</a:t>
            </a: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Prepare Schema       target        74ms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COPY, INDEX, CONSTRAINTS, VACUUM (wall clock)         both      50m15s         8 + 8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</a:t>
            </a: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COPY (cumulative)         both       1h40m             8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</a:t>
            </a: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Large Objects (cumulative)         both        28ms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</a:t>
            </a: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CREATE INDEX, CONSTRAINTS (cumulative)       target       2m32s             8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</a:t>
            </a: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Finalize Schema       target        71ms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</a:t>
            </a: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Total Wall Clock Duration         both      </a:t>
            </a:r>
            <a:r>
              <a:rPr lang="en-US" sz="1800" b="1" strike="noStrike" spc="-1">
                <a:solidFill>
                  <a:srgbClr val="000000"/>
                </a:solidFill>
                <a:latin typeface="Courier New"/>
                <a:ea typeface="Cascadia Mono"/>
              </a:rPr>
              <a:t>50m16s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        8 + 8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02" name="CustomShape 3"/>
          <p:cNvSpPr/>
          <p:nvPr/>
        </p:nvSpPr>
        <p:spPr>
          <a:xfrm>
            <a:off x="296640" y="2004840"/>
            <a:ext cx="31492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180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GB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42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ИНДЕКСА (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8 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ПОТОКОВ)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144360" y="2963880"/>
            <a:ext cx="11838960" cy="33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</a:t>
            </a: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        Step   Connection    Duration   Concurrency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   Dump Schema       source       423ms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Prepare Schema       target       102ms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COPY, INDEX, CONSTRAINTS, VACUUM (wall clock)         both       3h39m         4 + 4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COPY (cumulative)         both       3h49m            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Large Objects (cumulative)         both        22ms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CREATE INDEX, CONSTRAINTS (cumulative)       target       9m00s            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Finalize Schema       target        53ms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Total Wall Clock Duration         both       </a:t>
            </a:r>
            <a:r>
              <a:rPr lang="en-US" sz="1800" b="1" strike="noStrike" spc="-1">
                <a:solidFill>
                  <a:srgbClr val="000000"/>
                </a:solidFill>
                <a:latin typeface="Courier New"/>
                <a:ea typeface="Cascadia Mono"/>
              </a:rPr>
              <a:t>3h39m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        4 + 4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04" name="CustomShape 2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05" name="CustomShape 3"/>
          <p:cNvSpPr/>
          <p:nvPr/>
        </p:nvSpPr>
        <p:spPr>
          <a:xfrm>
            <a:off x="290520" y="2004840"/>
            <a:ext cx="17823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600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GB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12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ИНДЕКСОВ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pgcopydb — что это такое?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EC64188-4145-4E46-B52C-BB7894B4D283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333360" y="1922040"/>
            <a:ext cx="5555520" cy="389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43080" indent="-34200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У</a:t>
            </a: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тилита для автоматизации копирования БД Postgres с одного экземпляра Роstgres  на другой. </a:t>
            </a:r>
            <a:endParaRPr lang="en-US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Cредство переезда БД на новый сервер, или новую ОС, или новую мажорную версию.</a:t>
            </a:r>
            <a:endParaRPr lang="en-US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Средство для изготовления тестовых копий БД.</a:t>
            </a:r>
            <a:endParaRPr lang="en-US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Aft>
                <a:spcPts val="1400"/>
              </a:spcAft>
              <a:buClr>
                <a:srgbClr val="272F36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272F36"/>
                </a:solidFill>
                <a:latin typeface="Gilroy"/>
                <a:ea typeface="Proxima Nova"/>
              </a:rPr>
              <a:t>Утилита еще не выпущена: текущая версия</a:t>
            </a: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 </a:t>
            </a:r>
            <a:r>
              <a:rPr lang="en-US" sz="2000" b="1" strike="noStrike" spc="-1">
                <a:solidFill>
                  <a:srgbClr val="272F36"/>
                </a:solidFill>
                <a:latin typeface="Gilroy Bold"/>
                <a:ea typeface="Proxima Nova"/>
              </a:rPr>
              <a:t>0.11 (15 Марта 2023), </a:t>
            </a:r>
            <a:r>
              <a:rPr lang="en-US" sz="2000" b="0" strike="noStrike" spc="-1">
                <a:solidFill>
                  <a:srgbClr val="272F36"/>
                </a:solidFill>
                <a:latin typeface="Gilroy"/>
                <a:ea typeface="Proxima Nova"/>
              </a:rPr>
              <a:t>разработка</a:t>
            </a: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 </a:t>
            </a:r>
            <a:r>
              <a:rPr lang="en-US" sz="2000" b="0" strike="noStrike" spc="-1">
                <a:solidFill>
                  <a:srgbClr val="272F36"/>
                </a:solidFill>
                <a:latin typeface="Gilroy"/>
                <a:ea typeface="Proxima Nova"/>
              </a:rPr>
              <a:t>идёт: примерно </a:t>
            </a:r>
            <a:r>
              <a:rPr lang="en-US" sz="2000" b="1" strike="noStrike" spc="-1">
                <a:solidFill>
                  <a:srgbClr val="272F36"/>
                </a:solidFill>
                <a:latin typeface="Gilroy Bold"/>
                <a:ea typeface="Proxima Nova"/>
              </a:rPr>
              <a:t>каждые</a:t>
            </a:r>
            <a:r>
              <a:rPr lang="en-US" sz="2000" b="0" strike="noStrike" spc="-1">
                <a:solidFill>
                  <a:srgbClr val="272F36"/>
                </a:solidFill>
                <a:latin typeface="Gilroy Bold"/>
                <a:ea typeface="Proxima Nova"/>
              </a:rPr>
              <a:t> </a:t>
            </a:r>
            <a:r>
              <a:rPr lang="en-US" sz="2000" b="1" strike="noStrike" spc="-1">
                <a:solidFill>
                  <a:srgbClr val="272F36"/>
                </a:solidFill>
                <a:latin typeface="Gilroy Bold"/>
                <a:ea typeface="Proxima Nova"/>
              </a:rPr>
              <a:t>3-4 месяца </a:t>
            </a:r>
            <a:r>
              <a:rPr lang="en-US" sz="2000" b="0" strike="noStrike" spc="-1">
                <a:solidFill>
                  <a:srgbClr val="272F36"/>
                </a:solidFill>
                <a:latin typeface="Gilroy"/>
                <a:ea typeface="Proxima Nova"/>
              </a:rPr>
              <a:t>новый</a:t>
            </a: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 </a:t>
            </a:r>
            <a:r>
              <a:rPr lang="en-US" sz="2000" b="0" strike="noStrike" spc="-1">
                <a:solidFill>
                  <a:srgbClr val="272F36"/>
                </a:solidFill>
                <a:latin typeface="Gilroy"/>
                <a:ea typeface="Proxima Nova"/>
              </a:rPr>
              <a:t>минорный релиз.</a:t>
            </a:r>
            <a:endParaRPr lang="en-US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Aft>
                <a:spcPts val="1400"/>
              </a:spcAft>
              <a:buClr>
                <a:srgbClr val="272F36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272F36"/>
                </a:solidFill>
                <a:latin typeface="Gilroy"/>
                <a:ea typeface="Proxima Nova"/>
              </a:rPr>
              <a:t>Автор: Dimitri Fontaine.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95" name="Рисунок 4"/>
          <p:cNvPicPr/>
          <p:nvPr/>
        </p:nvPicPr>
        <p:blipFill>
          <a:blip r:embed="rId2"/>
          <a:stretch/>
        </p:blipFill>
        <p:spPr>
          <a:xfrm>
            <a:off x="10427760" y="4878720"/>
            <a:ext cx="1478160" cy="1478160"/>
          </a:xfrm>
          <a:prstGeom prst="rect">
            <a:avLst/>
          </a:prstGeom>
          <a:ln>
            <a:noFill/>
          </a:ln>
        </p:spPr>
      </p:pic>
      <p:pic>
        <p:nvPicPr>
          <p:cNvPr id="296" name="Рисунок 6"/>
          <p:cNvPicPr/>
          <p:nvPr/>
        </p:nvPicPr>
        <p:blipFill>
          <a:blip r:embed="rId3"/>
          <a:stretch/>
        </p:blipFill>
        <p:spPr>
          <a:xfrm>
            <a:off x="6878880" y="1977480"/>
            <a:ext cx="5002560" cy="250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144360" y="2963880"/>
            <a:ext cx="11838960" cy="33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          Step   Connection    Duration   Concurrency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   Dump Schema       source       6s045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 Prepare Schema       target       2s292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COPY, INDEX, CONSTRAINTS, VACUUM (wall clock)         both       3h28m         4 + 4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COPY (cumulative)         both      12h01m            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Large Objects (cumulative)         both        24ms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CREATE INDEX, CONSTRAINTS (cumulative)       target      21h36m            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          Finalize Schema       target       1h51m             1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                    Total Wall Clock Duration         both       </a:t>
            </a:r>
            <a:r>
              <a:rPr lang="en-US" sz="1800" b="1" strike="noStrike" spc="-1">
                <a:solidFill>
                  <a:srgbClr val="000000"/>
                </a:solidFill>
                <a:latin typeface="Courier New"/>
                <a:ea typeface="Cascadia Mono"/>
              </a:rPr>
              <a:t>5h19m</a:t>
            </a: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         4 + 4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ourier New"/>
                <a:ea typeface="Cascadia Mono"/>
              </a:rPr>
              <a:t> ---------------------------------------------   ----------  ----------  ------------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07" name="CustomShape 2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08" name="CustomShape 3"/>
          <p:cNvSpPr/>
          <p:nvPr/>
        </p:nvSpPr>
        <p:spPr>
          <a:xfrm>
            <a:off x="289440" y="2004840"/>
            <a:ext cx="144396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1 ТБ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41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ИНДЕКС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D81CBBA-A9F1-40B8-9AF1-471241856FC4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21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Практическое применение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333360" y="2632320"/>
            <a:ext cx="11498040" cy="203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85840" indent="-28476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Не стоит увлекаться количеством потоков: нормальное количество 4-8, а при 20 потоках прироста скорости нет, и появляются ошибки.</a:t>
            </a:r>
            <a:endParaRPr lang="en-US" sz="20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Таблицы исходной БД, расположенные в определённых табличных пространствах, переехали в те же табличные пространства на новой БД.</a:t>
            </a:r>
            <a:endParaRPr lang="en-US" sz="20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Полезный флаг для параллельного запуска нескольких pgcopydb:</a:t>
            </a:r>
            <a:r>
              <a:rPr lang="en-US" sz="2000" b="0" strike="noStrike" spc="-1">
                <a:solidFill>
                  <a:srgbClr val="000000"/>
                </a:solidFill>
                <a:latin typeface="Gilroy"/>
                <a:ea typeface="DejaVu Sans"/>
              </a:rPr>
              <a:t> </a:t>
            </a:r>
            <a:r>
              <a:rPr lang="en-US" sz="2000" b="1" strike="noStrike" spc="-1">
                <a:solidFill>
                  <a:srgbClr val="0D0D0D"/>
                </a:solidFill>
                <a:latin typeface="Gilroy"/>
                <a:ea typeface="Proxima Nova"/>
              </a:rPr>
              <a:t>--dir /tmp/pgcopydb/database1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349200" y="1915200"/>
            <a:ext cx="3659040" cy="35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just"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2000" b="1" strike="noStrike" spc="-1">
                <a:solidFill>
                  <a:srgbClr val="0D0D0D"/>
                </a:solidFill>
                <a:latin typeface="Gilroy"/>
                <a:ea typeface="Proxima Nova"/>
              </a:rPr>
              <a:t>Наблюдения по использованию: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517320" y="20772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2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02E1F100-B7D9-410C-A351-F454098135E4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22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415" name="CustomShape 3"/>
          <p:cNvSpPr/>
          <p:nvPr/>
        </p:nvSpPr>
        <p:spPr>
          <a:xfrm>
            <a:off x="457200" y="5810760"/>
            <a:ext cx="10722960" cy="64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Команда pgcopydb follow реализует клиент логической репликации для плагина логического декодирования wal2json. 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16" name="CustomShape 4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Pgcopydb в режиме докатки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17" name="CustomShape 5"/>
          <p:cNvSpPr/>
          <p:nvPr/>
        </p:nvSpPr>
        <p:spPr>
          <a:xfrm>
            <a:off x="349200" y="2924640"/>
            <a:ext cx="10562400" cy="36468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pgcopydb clone --follow &amp;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18" name="CustomShape 6"/>
          <p:cNvSpPr/>
          <p:nvPr/>
        </p:nvSpPr>
        <p:spPr>
          <a:xfrm>
            <a:off x="349200" y="3983040"/>
            <a:ext cx="10562400" cy="36468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$ pgcopydb stream sentinel set endpos --current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19" name="CustomShape 7"/>
          <p:cNvSpPr/>
          <p:nvPr/>
        </p:nvSpPr>
        <p:spPr>
          <a:xfrm>
            <a:off x="349200" y="5064480"/>
            <a:ext cx="10562400" cy="36468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pgcopydb stream cleanup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20" name="CustomShape 8"/>
          <p:cNvSpPr/>
          <p:nvPr/>
        </p:nvSpPr>
        <p:spPr>
          <a:xfrm>
            <a:off x="292680" y="2378520"/>
            <a:ext cx="2999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D0D0D"/>
                </a:solidFill>
                <a:latin typeface="Gilroy"/>
                <a:ea typeface="Proxima Nova"/>
              </a:rPr>
              <a:t>Начинаем перенос БД: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21" name="CustomShape 9"/>
          <p:cNvSpPr/>
          <p:nvPr/>
        </p:nvSpPr>
        <p:spPr>
          <a:xfrm>
            <a:off x="365760" y="3566160"/>
            <a:ext cx="5545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D0D0D"/>
                </a:solidFill>
                <a:latin typeface="Gilroy"/>
                <a:ea typeface="Proxima Nova"/>
              </a:rPr>
              <a:t>Когда приложение готово к переключению: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22" name="CustomShape 10"/>
          <p:cNvSpPr/>
          <p:nvPr/>
        </p:nvSpPr>
        <p:spPr>
          <a:xfrm>
            <a:off x="340200" y="4573080"/>
            <a:ext cx="9261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D0D0D"/>
                </a:solidFill>
                <a:latin typeface="Gilroy"/>
                <a:ea typeface="Proxima Nova"/>
              </a:rPr>
              <a:t>Когда переход завешён – удаляем репликацию с источника и приёмника: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23" name="CustomShape 11"/>
          <p:cNvSpPr/>
          <p:nvPr/>
        </p:nvSpPr>
        <p:spPr>
          <a:xfrm>
            <a:off x="274320" y="1828800"/>
            <a:ext cx="4977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D0D0D"/>
                </a:solidFill>
                <a:latin typeface="Gilroy Bold"/>
                <a:ea typeface="Proxima Nova"/>
              </a:rPr>
              <a:t>Аналог логической репликации: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517320" y="20772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2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E2FB80F5-7CCF-4FEB-AA8F-61C8176F577F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23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Заключение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27" name="CustomShape 4"/>
          <p:cNvSpPr/>
          <p:nvPr/>
        </p:nvSpPr>
        <p:spPr>
          <a:xfrm>
            <a:off x="349200" y="4892040"/>
            <a:ext cx="57438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0D0D0D"/>
                </a:solidFill>
                <a:latin typeface="Gilroy"/>
                <a:ea typeface="Proxima Nova"/>
              </a:rPr>
              <a:t>Дмитрию Фонтейну и команде - огромное спасибо и успехов!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28" name="CustomShape 5"/>
          <p:cNvSpPr/>
          <p:nvPr/>
        </p:nvSpPr>
        <p:spPr>
          <a:xfrm>
            <a:off x="351720" y="1926720"/>
            <a:ext cx="5743800" cy="187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85840" indent="-28548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1" strike="noStrike" spc="-1">
                <a:solidFill>
                  <a:srgbClr val="0D0D0D"/>
                </a:solidFill>
                <a:latin typeface="Gilroy"/>
                <a:ea typeface="Proxima Nova"/>
              </a:rPr>
              <a:t>Pgcopydb </a:t>
            </a:r>
            <a:r>
              <a:rPr lang="ru-RU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–</a:t>
            </a: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 новый инструмент копирования БД, пробуйте и используйте!</a:t>
            </a:r>
            <a:endParaRPr lang="en-US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Уже есть результаты тестирования и практического применения.</a:t>
            </a:r>
            <a:endParaRPr lang="en-US" sz="20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Режим с докаткой - ждём с нетерпением.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429" name="Рисунок 4_0"/>
          <p:cNvPicPr/>
          <p:nvPr/>
        </p:nvPicPr>
        <p:blipFill>
          <a:blip r:embed="rId2"/>
          <a:stretch/>
        </p:blipFill>
        <p:spPr>
          <a:xfrm>
            <a:off x="10427760" y="4455720"/>
            <a:ext cx="1478160" cy="1478160"/>
          </a:xfrm>
          <a:prstGeom prst="rect">
            <a:avLst/>
          </a:prstGeom>
          <a:ln>
            <a:noFill/>
          </a:ln>
        </p:spPr>
      </p:pic>
      <p:pic>
        <p:nvPicPr>
          <p:cNvPr id="430" name="Рисунок 6_0"/>
          <p:cNvPicPr/>
          <p:nvPr/>
        </p:nvPicPr>
        <p:blipFill>
          <a:blip r:embed="rId3"/>
          <a:stretch/>
        </p:blipFill>
        <p:spPr>
          <a:xfrm>
            <a:off x="6878880" y="1554480"/>
            <a:ext cx="5002560" cy="250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Что не хватает в pg_dump + pg_restore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948D016F-5BB1-44B1-903D-42D5F31334B6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349200" y="4152600"/>
            <a:ext cx="6479640" cy="196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roy Bold"/>
                <a:ea typeface="Proxima Nova"/>
              </a:rPr>
              <a:t>Либо р</a:t>
            </a:r>
            <a:r>
              <a:rPr lang="en-US" sz="2000" b="1" strike="noStrike" spc="-1">
                <a:solidFill>
                  <a:srgbClr val="0D0D0D"/>
                </a:solidFill>
                <a:latin typeface="Gilroy Bold"/>
                <a:ea typeface="Proxima Nova"/>
              </a:rPr>
              <a:t>аботают в параллель, но через дамп файлы:</a:t>
            </a:r>
            <a:endParaRPr lang="en-US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pg_dump --format=directory --jobs=N --compress=2 --file=&lt;имя_директории&gt;  &lt;имя_базы&gt;  </a:t>
            </a:r>
            <a:endParaRPr lang="en-US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pg_restore --jobs=N --dbname=&lt;имя_базы&gt;  &lt;имя_директории&gt;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300" name="CustomShape 4"/>
          <p:cNvSpPr/>
          <p:nvPr/>
        </p:nvSpPr>
        <p:spPr>
          <a:xfrm>
            <a:off x="241560" y="1893600"/>
            <a:ext cx="6783480" cy="196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ru-RU" sz="2000" b="1" strike="noStrike" spc="-1">
                <a:solidFill>
                  <a:srgbClr val="0D0D0D"/>
                </a:solidFill>
                <a:latin typeface="Gilroy Bold"/>
                <a:ea typeface="Proxima Nova"/>
              </a:rPr>
              <a:t>Стандартные утилиты р</a:t>
            </a:r>
            <a:r>
              <a:rPr lang="en-US" sz="2000" b="1" strike="noStrike" spc="-1">
                <a:solidFill>
                  <a:srgbClr val="0D0D0D"/>
                </a:solidFill>
                <a:latin typeface="Gilroy Bold"/>
                <a:ea typeface="Proxima Nova"/>
              </a:rPr>
              <a:t>аботают в один поток:</a:t>
            </a:r>
            <a:endParaRPr lang="en-US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 "/>
                <a:ea typeface="Proxima Nova"/>
              </a:rPr>
              <a:t>pg_dumpall | psql</a:t>
            </a:r>
            <a:r>
              <a:rPr lang="ru-RU" sz="2000" b="0" strike="noStrike" spc="-1">
                <a:solidFill>
                  <a:srgbClr val="0D0D0D"/>
                </a:solidFill>
                <a:latin typeface="Gilroy "/>
                <a:ea typeface="Proxima Nova"/>
              </a:rPr>
              <a:t> –</a:t>
            </a:r>
            <a:r>
              <a:rPr lang="en-US" sz="2000" b="0" strike="noStrike" spc="-1">
                <a:solidFill>
                  <a:srgbClr val="0D0D0D"/>
                </a:solidFill>
                <a:latin typeface="Gilroy "/>
                <a:ea typeface="Proxima Nova"/>
              </a:rPr>
              <a:t> </a:t>
            </a: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для всех баз</a:t>
            </a:r>
            <a:endParaRPr lang="en-US" sz="20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spcAft>
                <a:spcPts val="1400"/>
              </a:spcAft>
              <a:buClr>
                <a:srgbClr val="0D0D0D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Gilroy "/>
                <a:ea typeface="Proxima Nova"/>
              </a:rPr>
              <a:t>pg_dump &lt;имя_базы&gt; | pg_restore</a:t>
            </a:r>
            <a:r>
              <a:rPr lang="ru-RU" sz="2000" b="0" strike="noStrike" spc="-1">
                <a:solidFill>
                  <a:srgbClr val="0D0D0D"/>
                </a:solidFill>
                <a:latin typeface="Gilroy "/>
                <a:ea typeface="Proxima Nova"/>
              </a:rPr>
              <a:t> –</a:t>
            </a:r>
            <a:r>
              <a:rPr lang="en-US" sz="2000" b="0" strike="noStrike" spc="-1">
                <a:solidFill>
                  <a:srgbClr val="0D0D0D"/>
                </a:solidFill>
                <a:latin typeface="Gilroy "/>
                <a:ea typeface="Proxima Nova"/>
              </a:rPr>
              <a:t> </a:t>
            </a:r>
            <a:r>
              <a:rPr lang="en-US" sz="2000" b="0" strike="noStrike" spc="-1">
                <a:solidFill>
                  <a:srgbClr val="0D0D0D"/>
                </a:solidFill>
                <a:latin typeface="Gilroy"/>
                <a:ea typeface="Proxima Nova"/>
              </a:rPr>
              <a:t>для одной базы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301" name="CustomShape 5"/>
          <p:cNvSpPr/>
          <p:nvPr/>
        </p:nvSpPr>
        <p:spPr>
          <a:xfrm>
            <a:off x="8198280" y="2180880"/>
            <a:ext cx="3655440" cy="81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Gilroy "/>
                <a:ea typeface="Proxima Nova"/>
              </a:rPr>
              <a:t>Необходимо дождаться окончания pg_dump перед запуском pg_restore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02" name="CustomShape 6"/>
          <p:cNvSpPr/>
          <p:nvPr/>
        </p:nvSpPr>
        <p:spPr>
          <a:xfrm>
            <a:off x="7744680" y="2005920"/>
            <a:ext cx="4118040" cy="31525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3" name="Рисунок 8" descr="Восклицательный знак со сплошной заливкой"/>
          <p:cNvPicPr/>
          <p:nvPr/>
        </p:nvPicPr>
        <p:blipFill>
          <a:blip r:embed="rId2"/>
          <a:stretch/>
        </p:blipFill>
        <p:spPr>
          <a:xfrm>
            <a:off x="7735680" y="2243160"/>
            <a:ext cx="546840" cy="546840"/>
          </a:xfrm>
          <a:prstGeom prst="rect">
            <a:avLst/>
          </a:prstGeom>
          <a:ln>
            <a:noFill/>
          </a:ln>
        </p:spPr>
      </p:pic>
      <p:sp>
        <p:nvSpPr>
          <p:cNvPr id="304" name="CustomShape 7"/>
          <p:cNvSpPr/>
          <p:nvPr/>
        </p:nvSpPr>
        <p:spPr>
          <a:xfrm>
            <a:off x="8198640" y="3249000"/>
            <a:ext cx="3655440" cy="106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Gilroy "/>
                <a:ea typeface="Proxima Nova"/>
              </a:rPr>
              <a:t>Необходимо место на дисках для дампа и время на запись/чтение (дамп лучше поджать)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05" name="CustomShape 8"/>
          <p:cNvSpPr/>
          <p:nvPr/>
        </p:nvSpPr>
        <p:spPr>
          <a:xfrm>
            <a:off x="8198280" y="4388400"/>
            <a:ext cx="3655440" cy="5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Gilroy "/>
                <a:ea typeface="Proxima Nova"/>
              </a:rPr>
              <a:t>Не забыть собрать статистику на новой БД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306" name="Рисунок 17" descr="Восклицательный знак со сплошной заливкой"/>
          <p:cNvPicPr/>
          <p:nvPr/>
        </p:nvPicPr>
        <p:blipFill>
          <a:blip r:embed="rId2"/>
          <a:stretch/>
        </p:blipFill>
        <p:spPr>
          <a:xfrm>
            <a:off x="7736040" y="3317400"/>
            <a:ext cx="546840" cy="546840"/>
          </a:xfrm>
          <a:prstGeom prst="rect">
            <a:avLst/>
          </a:prstGeom>
          <a:ln>
            <a:noFill/>
          </a:ln>
        </p:spPr>
      </p:pic>
      <p:pic>
        <p:nvPicPr>
          <p:cNvPr id="307" name="Рисунок 18" descr="Восклицательный знак со сплошной заливкой"/>
          <p:cNvPicPr/>
          <p:nvPr/>
        </p:nvPicPr>
        <p:blipFill>
          <a:blip r:embed="rId2"/>
          <a:stretch/>
        </p:blipFill>
        <p:spPr>
          <a:xfrm>
            <a:off x="7735680" y="4388400"/>
            <a:ext cx="546840" cy="54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4B38954-0791-4A43-B04D-73C7E02658E2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4003560" y="1513440"/>
            <a:ext cx="6742800" cy="400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310" name="Table 3"/>
          <p:cNvGraphicFramePr/>
          <p:nvPr/>
        </p:nvGraphicFramePr>
        <p:xfrm>
          <a:off x="3411000" y="222840"/>
          <a:ext cx="8388360" cy="6494760"/>
        </p:xfrm>
        <a:graphic>
          <a:graphicData uri="http://schemas.openxmlformats.org/drawingml/2006/table">
            <a:tbl>
              <a:tblPr/>
              <a:tblGrid>
                <a:gridCol w="398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7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Feature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47A1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pgcopydb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47A1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pgdump | pg_restore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47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Одной командой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Консистентный снимок данных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Возобновление прерванного копирования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Продвинутая фильтрация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Параллельное копирование таблиц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Параллельное копирование одной таблицы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Параллельное создание индексов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Параллельное создание Constraint индексов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Схемы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Большие объекты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Vacuum Analyze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Copy Freeze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Перенос ролей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 (нужен pg_dumpall)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Табличные пространства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 (нужен pg_dumpall)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Накат изменений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158466"/>
                          </a:solidFill>
                          <a:latin typeface="Arial"/>
                          <a:ea typeface="DejaVu Sans"/>
                        </a:rPr>
                        <a:t>✓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C9211E"/>
                          </a:solidFill>
                          <a:latin typeface="Arial"/>
                          <a:ea typeface="DejaVu Sans"/>
                        </a:rPr>
                        <a:t>✗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Тестирование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12" name="CustomShape 2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08E4A667-E379-4B5F-92EC-561397739FA5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  <p:pic>
        <p:nvPicPr>
          <p:cNvPr id="313" name="Picture 2" descr="PostgreSQL (PostgresPro)"/>
          <p:cNvPicPr/>
          <p:nvPr/>
        </p:nvPicPr>
        <p:blipFill>
          <a:blip r:embed="rId2"/>
          <a:stretch/>
        </p:blipFill>
        <p:spPr>
          <a:xfrm>
            <a:off x="1727280" y="2015640"/>
            <a:ext cx="875520" cy="904680"/>
          </a:xfrm>
          <a:prstGeom prst="rect">
            <a:avLst/>
          </a:prstGeom>
          <a:ln>
            <a:noFill/>
          </a:ln>
        </p:spPr>
      </p:pic>
      <p:pic>
        <p:nvPicPr>
          <p:cNvPr id="314" name="Picture 4"/>
          <p:cNvPicPr/>
          <p:nvPr/>
        </p:nvPicPr>
        <p:blipFill>
          <a:blip r:embed="rId3"/>
          <a:stretch/>
        </p:blipFill>
        <p:spPr>
          <a:xfrm>
            <a:off x="7292880" y="1704240"/>
            <a:ext cx="3715920" cy="1187640"/>
          </a:xfrm>
          <a:prstGeom prst="rect">
            <a:avLst/>
          </a:prstGeom>
          <a:ln>
            <a:noFill/>
          </a:ln>
        </p:spPr>
      </p:pic>
      <p:sp>
        <p:nvSpPr>
          <p:cNvPr id="315" name="CustomShape 3"/>
          <p:cNvSpPr/>
          <p:nvPr/>
        </p:nvSpPr>
        <p:spPr>
          <a:xfrm>
            <a:off x="1289160" y="2923200"/>
            <a:ext cx="19198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ilroy"/>
                <a:ea typeface="DejaVu Sans"/>
              </a:rPr>
              <a:t>PostgreSQL 9.6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7627320" y="2917080"/>
            <a:ext cx="30470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PostgresPro 15.2 Enterprise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17" name="CustomShape 5"/>
          <p:cNvSpPr/>
          <p:nvPr/>
        </p:nvSpPr>
        <p:spPr>
          <a:xfrm>
            <a:off x="1112040" y="3280680"/>
            <a:ext cx="22737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D0D0D"/>
                </a:solidFill>
                <a:latin typeface="Gilroy"/>
                <a:ea typeface="Proxima Nova"/>
              </a:rPr>
              <a:t>Debian Bookworm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18" name="CustomShape 6"/>
          <p:cNvSpPr/>
          <p:nvPr/>
        </p:nvSpPr>
        <p:spPr>
          <a:xfrm>
            <a:off x="1210320" y="3638160"/>
            <a:ext cx="20772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D0D0D"/>
                </a:solidFill>
                <a:latin typeface="Gilroy"/>
                <a:ea typeface="Proxima Nova"/>
              </a:rPr>
              <a:t>4 CPU 4 GB Ram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19" name="CustomShape 7"/>
          <p:cNvSpPr/>
          <p:nvPr/>
        </p:nvSpPr>
        <p:spPr>
          <a:xfrm>
            <a:off x="8186760" y="3276000"/>
            <a:ext cx="192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D0D0D"/>
                </a:solidFill>
                <a:latin typeface="Times New Roman"/>
                <a:ea typeface="Proxima Nova"/>
              </a:rPr>
              <a:t>Debian Bookworm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0" name="CustomShape 8"/>
          <p:cNvSpPr/>
          <p:nvPr/>
        </p:nvSpPr>
        <p:spPr>
          <a:xfrm>
            <a:off x="8233920" y="3634200"/>
            <a:ext cx="18338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D0D0D"/>
                </a:solidFill>
                <a:latin typeface="Times New Roman"/>
                <a:ea typeface="Proxima Nova"/>
              </a:rPr>
              <a:t>4 CPU 4 GB Ram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1" name="CustomShape 9"/>
          <p:cNvSpPr/>
          <p:nvPr/>
        </p:nvSpPr>
        <p:spPr>
          <a:xfrm>
            <a:off x="267840" y="5398200"/>
            <a:ext cx="9281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D0D0D"/>
                </a:solidFill>
                <a:latin typeface="Gilroy"/>
                <a:ea typeface="Proxima Nova"/>
              </a:rPr>
              <a:t>Данные: Демо-база полётов </a:t>
            </a:r>
            <a:r>
              <a:rPr lang="en-US" sz="1800" b="0" u="sng" strike="noStrike" spc="-1">
                <a:solidFill>
                  <a:srgbClr val="0563C1"/>
                </a:solidFill>
                <a:uFillTx/>
                <a:latin typeface="Gilroy"/>
                <a:ea typeface="Proxima Nova"/>
                <a:hlinkClick r:id="rId4"/>
              </a:rPr>
              <a:t>https://postgrespro.ru/education/demodb</a:t>
            </a:r>
            <a:r>
              <a:rPr lang="en-US" sz="1800" b="0" strike="noStrike" spc="-1">
                <a:solidFill>
                  <a:srgbClr val="0D0D0D"/>
                </a:solidFill>
                <a:latin typeface="Gilroy"/>
                <a:ea typeface="Proxima Nova"/>
              </a:rPr>
              <a:t> (11 ГБ)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22" name="Рисунок 8"/>
          <p:cNvPicPr/>
          <p:nvPr/>
        </p:nvPicPr>
        <p:blipFill>
          <a:blip r:embed="rId5"/>
          <a:stretch/>
        </p:blipFill>
        <p:spPr>
          <a:xfrm>
            <a:off x="10400040" y="4853160"/>
            <a:ext cx="1459080" cy="1459080"/>
          </a:xfrm>
          <a:prstGeom prst="rect">
            <a:avLst/>
          </a:prstGeom>
          <a:ln>
            <a:noFill/>
          </a:ln>
        </p:spPr>
      </p:pic>
      <p:sp>
        <p:nvSpPr>
          <p:cNvPr id="323" name="CustomShape 10"/>
          <p:cNvSpPr/>
          <p:nvPr/>
        </p:nvSpPr>
        <p:spPr>
          <a:xfrm>
            <a:off x="3965400" y="3429000"/>
            <a:ext cx="28429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47A10"/>
            </a:solidFill>
            <a:tailEnd type="triangle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Тестирование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10882440" y="640044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045D7640-9FFC-47EC-AB76-3A9D451AE9C0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326" name="CustomShape 3"/>
          <p:cNvSpPr/>
          <p:nvPr/>
        </p:nvSpPr>
        <p:spPr>
          <a:xfrm>
            <a:off x="338760" y="2357640"/>
            <a:ext cx="11520720" cy="3488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sudo apt-add-repository "deb http://apt.postgresql.org/pub/repos/apt/ bookworm main"</a:t>
            </a:r>
            <a:endParaRPr lang="en-US" sz="1700" b="0" strike="noStrike" spc="-1">
              <a:latin typeface="Arial"/>
            </a:endParaRPr>
          </a:p>
        </p:txBody>
      </p:sp>
      <p:sp>
        <p:nvSpPr>
          <p:cNvPr id="327" name="CustomShape 4"/>
          <p:cNvSpPr/>
          <p:nvPr/>
        </p:nvSpPr>
        <p:spPr>
          <a:xfrm>
            <a:off x="344880" y="3801960"/>
            <a:ext cx="11520720" cy="3488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Courier New"/>
                <a:ea typeface="DejaVu Sans"/>
              </a:rPr>
              <a:t>apt-get install pgcopydb</a:t>
            </a:r>
            <a:endParaRPr lang="en-US" sz="1700" b="0" strike="noStrike" spc="-1">
              <a:latin typeface="Arial"/>
            </a:endParaRPr>
          </a:p>
        </p:txBody>
      </p:sp>
      <p:sp>
        <p:nvSpPr>
          <p:cNvPr id="328" name="CustomShape 5"/>
          <p:cNvSpPr/>
          <p:nvPr/>
        </p:nvSpPr>
        <p:spPr>
          <a:xfrm>
            <a:off x="344880" y="5246280"/>
            <a:ext cx="11520720" cy="3488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export PATH="</a:t>
            </a:r>
            <a:r>
              <a:rPr lang="en-US" sz="1700" b="1" strike="noStrike" spc="-1">
                <a:solidFill>
                  <a:srgbClr val="0D0D0D"/>
                </a:solidFill>
                <a:latin typeface="Courier New"/>
                <a:ea typeface="Proxima Nova"/>
              </a:rPr>
              <a:t>/opt/pgpro/ent-15/bin</a:t>
            </a: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:/usr/local/bin:/usr/bin:/bin"</a:t>
            </a:r>
            <a:endParaRPr lang="en-US" sz="1700" b="0" strike="noStrike" spc="-1">
              <a:latin typeface="Arial"/>
            </a:endParaRPr>
          </a:p>
        </p:txBody>
      </p:sp>
      <p:sp>
        <p:nvSpPr>
          <p:cNvPr id="329" name="CustomShape 6"/>
          <p:cNvSpPr/>
          <p:nvPr/>
        </p:nvSpPr>
        <p:spPr>
          <a:xfrm>
            <a:off x="255600" y="1887480"/>
            <a:ext cx="70484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Gilroy"/>
                <a:ea typeface="DejaVu Sans"/>
              </a:rPr>
              <a:t>Добавляем в список репозиториев репозиторий </a:t>
            </a:r>
            <a:r>
              <a:rPr lang="en-US" sz="1800" b="0" strike="noStrike" spc="-1">
                <a:solidFill>
                  <a:srgbClr val="000000"/>
                </a:solidFill>
                <a:latin typeface="Gilroy"/>
                <a:ea typeface="DejaVu Sans"/>
              </a:rPr>
              <a:t>Postgres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30" name="CustomShape 7"/>
          <p:cNvSpPr/>
          <p:nvPr/>
        </p:nvSpPr>
        <p:spPr>
          <a:xfrm>
            <a:off x="251280" y="3336480"/>
            <a:ext cx="32194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Gilroy"/>
                <a:ea typeface="DejaVu Sans"/>
              </a:rPr>
              <a:t>Устанавливаем pgcopydb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31" name="CustomShape 8"/>
          <p:cNvSpPr/>
          <p:nvPr/>
        </p:nvSpPr>
        <p:spPr>
          <a:xfrm>
            <a:off x="261720" y="4777200"/>
            <a:ext cx="3890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Gilroy"/>
                <a:ea typeface="DejaVu Sans"/>
              </a:rPr>
              <a:t>Добавляем бинарники в </a:t>
            </a:r>
            <a:r>
              <a:rPr lang="en-US" sz="1800" b="0" strike="noStrike" spc="-1">
                <a:solidFill>
                  <a:srgbClr val="000000"/>
                </a:solidFill>
                <a:latin typeface="Gilroy"/>
                <a:ea typeface="DejaVu Sans"/>
              </a:rPr>
              <a:t>$PATH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Тестирование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10882440" y="640044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471E0B95-A1B6-43EB-93BC-6E55624B29B4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334" name="CustomShape 3"/>
          <p:cNvSpPr/>
          <p:nvPr/>
        </p:nvSpPr>
        <p:spPr>
          <a:xfrm>
            <a:off x="338760" y="2350440"/>
            <a:ext cx="11520720" cy="26823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pg_dump – version</a:t>
            </a:r>
            <a:endParaRPr lang="en-US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pg_dump (PostgreSQL) 15.2</a:t>
            </a:r>
            <a:endParaRPr lang="en-US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pgcopydb help</a:t>
            </a:r>
            <a:endParaRPr lang="en-US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18:56:11 13738 INFO   Running pgcopydb version 0.10-1.pgdg110+1 from "/usr/bin/pgcopydb"</a:t>
            </a:r>
            <a:endParaRPr lang="en-US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pgcopydb</a:t>
            </a:r>
            <a:endParaRPr lang="en-US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clone     Clone an entire database from source to target</a:t>
            </a:r>
            <a:endParaRPr lang="en-US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fork      Clone an entire database from source to target</a:t>
            </a:r>
            <a:endParaRPr lang="en-US" sz="17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...</a:t>
            </a:r>
            <a:endParaRPr lang="en-US" sz="1700" b="0" strike="noStrike" spc="-1">
              <a:latin typeface="Arial"/>
            </a:endParaRPr>
          </a:p>
        </p:txBody>
      </p:sp>
      <p:sp>
        <p:nvSpPr>
          <p:cNvPr id="335" name="CustomShape 4"/>
          <p:cNvSpPr/>
          <p:nvPr/>
        </p:nvSpPr>
        <p:spPr>
          <a:xfrm>
            <a:off x="234000" y="1884600"/>
            <a:ext cx="16574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Gilroy"/>
                <a:ea typeface="DejaVu Sans"/>
              </a:rPr>
              <a:t>Проверяем: 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Тестирование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0889870-65C2-4DF0-83BE-A1AAD9079D94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338" name="CustomShape 3"/>
          <p:cNvSpPr/>
          <p:nvPr/>
        </p:nvSpPr>
        <p:spPr>
          <a:xfrm>
            <a:off x="349560" y="1667160"/>
            <a:ext cx="11550240" cy="48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$ pgcopydb clone --table-jobs=4 –index-jobs=4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--source="postgresql://postgres:pwd@source_host:5432/demo"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8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--target="postgresql://pgbench:pwd@localhost:5432/demo“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21:49:46 7210 INFO   Running pgcopydb version 0.10-1 from "/usr/bin/pgcopydb"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21:49:46 7210 INFO   [SOURCE] Copying database from "postgres://postgres@192.168.21.10:5432/demo?password=****"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21:49:46 7210 INFO   [TARGET] Copying database into "postgres://pgbench@localhost:5432/demo?password=****"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21:49:46 7210 INFO   Exported snapshot "000542B8-1" from the source database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21:49:46 7212 INFO   STEP 1: dump the source database schema (pre/post data)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21:49:46 7212 INFO    /opt/pgpro/ent-15/bin/pg_dump -Fc --snapshot 000542B8-1 --section pre-data --file /tmp/pgcopydb/schema/pre.dump 'postgres://postgres@192.168.21.10:5432/demo?'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21:49:46 7212 INFO    /opt/pgpro/ent-15/bin/pg_dump -Fc --snapshot 000542B8-1 --section post-data --file /tmp/pgcopydb/schema/post.dump 'postgres://postgres@192.168.21.10:5432/demo?'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21:49:47 7212 INFO   STEP 2: fetch source database tables, indexes, and sequences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21:49:47 7212 INFO   Fetched information for 1 extensions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21:49:47 7212 INFO   Fetched information for 36 tables, with an estimated total of 89 million tuples and 6486 MB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21:49:47 7212 INFO   Fetched information for 47 indexes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21:49:47 7212 INFO   Fetching information for 4 sequences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2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21:49:47 7212 INFO   STEP 3: restore the pre-data section to the target database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spcAft>
                <a:spcPts val="1400"/>
              </a:spcAft>
              <a:tabLst>
                <a:tab pos="0" algn="l"/>
              </a:tabLst>
            </a:pPr>
            <a:r>
              <a:rPr lang="en-US" sz="20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349200" y="896400"/>
            <a:ext cx="97225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F47A10"/>
                </a:solidFill>
                <a:latin typeface="Gilroy"/>
                <a:ea typeface="DejaVu Sans"/>
              </a:rPr>
              <a:t>Тестирование pgcopydb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10748160" y="6528960"/>
            <a:ext cx="1151640" cy="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B1FD2078-4D2F-4808-99FC-6F5170526497}" type="slidenum">
              <a:rPr lang="ru-RU" sz="1200" b="0" strike="noStrike" spc="-1">
                <a:solidFill>
                  <a:srgbClr val="F6A88B"/>
                </a:solidFill>
                <a:latin typeface="GILROY-MEDIUM"/>
                <a:ea typeface="DejaVu Sans"/>
              </a:rPr>
              <a:t>9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>
            <a:off x="349560" y="3011760"/>
            <a:ext cx="11550240" cy="375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                                           Step   Connection    Duration   Concurrency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--------------------------------------------------   ----------  ----------  ------------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                                    Dump Schema       source       202ms             1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Catalog Queries (table ordering, filtering, etc)       source        38ms             1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                                 Prepare Schema       target       203ms             1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  COPY, INDEX, CONSTRAINTS, VACUUM (wall clock)         both       3m45s         4 + 8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                              COPY (cumulative)         both      12m26s             4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                     Large Objects (cumulative)         both        22ms             1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         CREATE INDEX, CONSTRAINTS (cumulative)       target      12m43s             4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                                Finalize Schema       target       1m11s             1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--------------------------------------------------   ----------  ----------  ------------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                         Total Wall Clock Duration         both       4m57s         4 + 8</a:t>
            </a:r>
            <a:endParaRPr lang="en-US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360"/>
              </a:spcAft>
              <a:tabLst>
                <a:tab pos="0" algn="l"/>
              </a:tabLst>
            </a:pPr>
            <a:r>
              <a:rPr lang="en-US" sz="1600" b="0" strike="noStrike" spc="-1">
                <a:solidFill>
                  <a:srgbClr val="0D0D0D"/>
                </a:solidFill>
                <a:latin typeface="Courier New"/>
                <a:ea typeface="Proxima Nova"/>
              </a:rPr>
              <a:t> --------------------------------------------------   ----------  ----------  ------------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17824</TotalTime>
  <Words>1796</Words>
  <Application>Microsoft Macintosh PowerPoint</Application>
  <PresentationFormat>Широкоэкранный</PresentationFormat>
  <Paragraphs>288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25</vt:i4>
      </vt:variant>
    </vt:vector>
  </HeadingPairs>
  <TitlesOfParts>
    <vt:vector size="42" baseType="lpstr">
      <vt:lpstr>Arial</vt:lpstr>
      <vt:lpstr>Courier New</vt:lpstr>
      <vt:lpstr>Gilroy</vt:lpstr>
      <vt:lpstr>Gilroy </vt:lpstr>
      <vt:lpstr>Gilroy Bold</vt:lpstr>
      <vt:lpstr>GILROY-MEDIUM</vt:lpstr>
      <vt:lpstr>ROBOTO LIGHT2001047 LIGHT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Анастасия Лобанова</dc:creator>
  <dc:description/>
  <cp:lastModifiedBy>Marya Kritskaya</cp:lastModifiedBy>
  <cp:revision>632</cp:revision>
  <cp:lastPrinted>2021-03-23T07:25:30Z</cp:lastPrinted>
  <dcterms:created xsi:type="dcterms:W3CDTF">2019-08-04T11:32:23Z</dcterms:created>
  <dcterms:modified xsi:type="dcterms:W3CDTF">2023-04-14T09:12:13Z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25</vt:i4>
  </property>
</Properties>
</file>