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4"/>
    <p:sldMasterId id="2147483828" r:id="rId5"/>
    <p:sldMasterId id="2147483834" r:id="rId6"/>
  </p:sldMasterIdLst>
  <p:notesMasterIdLst>
    <p:notesMasterId r:id="rId22"/>
  </p:notesMasterIdLst>
  <p:handoutMasterIdLst>
    <p:handoutMasterId r:id="rId23"/>
  </p:handoutMasterIdLst>
  <p:sldIdLst>
    <p:sldId id="281" r:id="rId7"/>
    <p:sldId id="330" r:id="rId8"/>
    <p:sldId id="321" r:id="rId9"/>
    <p:sldId id="331" r:id="rId10"/>
    <p:sldId id="332" r:id="rId11"/>
    <p:sldId id="333" r:id="rId12"/>
    <p:sldId id="334" r:id="rId13"/>
    <p:sldId id="340" r:id="rId14"/>
    <p:sldId id="338" r:id="rId15"/>
    <p:sldId id="335" r:id="rId16"/>
    <p:sldId id="336" r:id="rId17"/>
    <p:sldId id="337" r:id="rId18"/>
    <p:sldId id="339" r:id="rId19"/>
    <p:sldId id="341" r:id="rId20"/>
    <p:sldId id="326" r:id="rId21"/>
  </p:sldIdLst>
  <p:sldSz cx="12192000" cy="6858000"/>
  <p:notesSz cx="6797675" cy="9928225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руктура отчета" id="{01D9CA2E-C4F3-4113-BE4E-F42074E9E3E7}">
          <p14:sldIdLst>
            <p14:sldId id="281"/>
            <p14:sldId id="330"/>
            <p14:sldId id="321"/>
            <p14:sldId id="331"/>
            <p14:sldId id="332"/>
            <p14:sldId id="333"/>
            <p14:sldId id="334"/>
            <p14:sldId id="340"/>
            <p14:sldId id="338"/>
            <p14:sldId id="335"/>
            <p14:sldId id="336"/>
            <p14:sldId id="337"/>
            <p14:sldId id="339"/>
            <p14:sldId id="341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ыков Владислав Олегович" initials="ЗВО" lastIdx="43" clrIdx="0">
    <p:extLst>
      <p:ext uri="{19B8F6BF-5375-455C-9EA6-DF929625EA0E}">
        <p15:presenceInfo xmlns:p15="http://schemas.microsoft.com/office/powerpoint/2012/main" userId="S-1-5-21-1007706797-3498080564-133587131-310204" providerId="AD"/>
      </p:ext>
    </p:extLst>
  </p:cmAuthor>
  <p:cmAuthor id="2" name="Емельянов Артем Николаевич" initials="ЕАН" lastIdx="7" clrIdx="1">
    <p:extLst>
      <p:ext uri="{19B8F6BF-5375-455C-9EA6-DF929625EA0E}">
        <p15:presenceInfo xmlns:p15="http://schemas.microsoft.com/office/powerpoint/2012/main" userId="Емельянов Артем Никола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1C7"/>
    <a:srgbClr val="78809C"/>
    <a:srgbClr val="DDF1FF"/>
    <a:srgbClr val="DEEDF9"/>
    <a:srgbClr val="9C9E9F"/>
    <a:srgbClr val="909E9F"/>
    <a:srgbClr val="8A898A"/>
    <a:srgbClr val="706F6F"/>
    <a:srgbClr val="0070C0"/>
    <a:srgbClr val="009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8" autoAdjust="0"/>
    <p:restoredTop sz="95852" autoAdjust="0"/>
  </p:normalViewPr>
  <p:slideViewPr>
    <p:cSldViewPr snapToGrid="0" snapToObjects="1">
      <p:cViewPr>
        <p:scale>
          <a:sx n="75" d="100"/>
          <a:sy n="75" d="100"/>
        </p:scale>
        <p:origin x="1866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2136"/>
    </p:cViewPr>
  </p:sorterViewPr>
  <p:notesViewPr>
    <p:cSldViewPr snapToGrid="0"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r">
              <a:defRPr sz="1200"/>
            </a:lvl1pPr>
          </a:lstStyle>
          <a:p>
            <a:fld id="{44CBA838-1840-463F-9FDE-10A0AB8FFDF5}" type="datetimeFigureOut">
              <a:rPr lang="ru-RU" smtClean="0"/>
              <a:t>13.10.2022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l">
              <a:defRPr sz="1200"/>
            </a:lvl1pPr>
          </a:lstStyle>
          <a:p>
            <a:r>
              <a:rPr lang="ru-RU"/>
              <a:t>1 - Оценка стоимости стартапа осуществуляется компанией Газпром нефть перед приобретением долей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r">
              <a:defRPr sz="1200"/>
            </a:lvl1pPr>
          </a:lstStyle>
          <a:p>
            <a:fld id="{0008A911-C104-405D-80F5-47EBDA336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059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5659" cy="496412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5"/>
            <a:ext cx="2945659" cy="496412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r">
              <a:defRPr sz="1200"/>
            </a:lvl1pPr>
          </a:lstStyle>
          <a:p>
            <a:fld id="{17C66BB7-6902-4455-92AB-92FC47F29BFB}" type="datetimeFigureOut">
              <a:rPr lang="ru-RU" smtClean="0"/>
              <a:t>13.10.2022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0" rIns="91404" bIns="4570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2"/>
          </a:xfrm>
          <a:prstGeom prst="rect">
            <a:avLst/>
          </a:prstGeom>
        </p:spPr>
        <p:txBody>
          <a:bodyPr vert="horz" lIns="91404" tIns="45700" rIns="91404" bIns="4570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6"/>
            <a:ext cx="2945659" cy="496412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l">
              <a:defRPr sz="1200"/>
            </a:lvl1pPr>
          </a:lstStyle>
          <a:p>
            <a:r>
              <a:rPr lang="ru-RU"/>
              <a:t>1 - Оценка стоимости стартапа осуществуляется компанией Газпром нефть перед приобретением долей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6"/>
            <a:ext cx="2945659" cy="496412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r">
              <a:defRPr sz="1200"/>
            </a:lvl1pPr>
          </a:lstStyle>
          <a:p>
            <a:fld id="{34FA6718-83F1-4573-9DAE-369402B251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7039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51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34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2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006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38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latin typeface="GPN_DIN Condensed Bold" panose="020B0706020202020204" pitchFamily="34" charset="-52"/>
                <a:ea typeface="GPN_DIN Condensed Bold" panose="020B0706020202020204" pitchFamily="34" charset="-52"/>
              </a:rPr>
              <a:t>Темы тренинга </a:t>
            </a:r>
            <a:r>
              <a:rPr lang="ru-RU" dirty="0"/>
              <a:t>отражают ранее заявленную структуру.</a:t>
            </a:r>
          </a:p>
          <a:p>
            <a:r>
              <a:rPr lang="ru-RU" dirty="0"/>
              <a:t>При оформлении теории отдавайте предпочтения слайдам с иллюстрациями, схемами, видео.</a:t>
            </a:r>
          </a:p>
          <a:p>
            <a:r>
              <a:rPr lang="ru-RU" dirty="0"/>
              <a:t>Таблицы, списки и текст используйте только по необходимости.</a:t>
            </a:r>
          </a:p>
          <a:p>
            <a:r>
              <a:rPr lang="ru-RU" dirty="0"/>
              <a:t>Не перегружайте слайды смыслами, каждый слайд должен решать один обучающий вопрос.</a:t>
            </a:r>
          </a:p>
        </p:txBody>
      </p:sp>
    </p:spTree>
    <p:extLst>
      <p:ext uri="{BB962C8B-B14F-4D97-AF65-F5344CB8AC3E}">
        <p14:creationId xmlns:p14="http://schemas.microsoft.com/office/powerpoint/2010/main" val="416427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11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54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65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1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764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734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39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15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9DFCC4C-131D-4AD9-BA2D-0E2402B8A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0" b="10919"/>
          <a:stretch/>
        </p:blipFill>
        <p:spPr>
          <a:xfrm>
            <a:off x="3201" y="762"/>
            <a:ext cx="9931374" cy="5688834"/>
          </a:xfrm>
          <a:prstGeom prst="rect">
            <a:avLst/>
          </a:prstGeom>
        </p:spPr>
      </p:pic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grpSp>
        <p:nvGrpSpPr>
          <p:cNvPr id="10" name="TitleLogoRus">
            <a:extLst>
              <a:ext uri="{FF2B5EF4-FFF2-40B4-BE49-F238E27FC236}">
                <a16:creationId xmlns:a16="http://schemas.microsoft.com/office/drawing/2014/main" id="{8C5D18FC-61B8-472C-AF40-1EE550CAF8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52081" y="5813053"/>
            <a:ext cx="1430920" cy="676122"/>
            <a:chOff x="264" y="1159"/>
            <a:chExt cx="3492" cy="1650"/>
          </a:xfrm>
          <a:solidFill>
            <a:schemeClr val="accent3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5C2DFF8-D791-440C-B8EA-A193F6A51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4385CE8-A540-470E-B682-B693F87D4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46B4332-9DE2-4BA7-877C-16C2BC6D5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96F87E0-84F9-4E74-BB92-917160F2E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3A80157-D4A5-4335-9D62-321DCE27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DE31A01-6258-4FE9-8487-0DA51E9908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E46AAD6-65E6-49C2-AE22-2A7D4E54B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387FA3C-22BA-4629-BE64-579092300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6B568A-28E0-4F3E-9D1B-7F73137B8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259FDCE-586B-4244-A6E3-1F869723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14539704-8ECC-44FF-9E3B-EEC56BC0A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C5C599C-4ED9-4D33-AA11-74AC6EDBF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2D69A889-574A-4054-9322-59E67F69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rgbClr val="3C3C3C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48300" y="3649890"/>
            <a:ext cx="6335713" cy="873254"/>
          </a:xfrm>
        </p:spPr>
        <p:txBody>
          <a:bodyPr tIns="0" anchor="t">
            <a:noAutofit/>
          </a:bodyPr>
          <a:lstStyle>
            <a:lvl1pPr>
              <a:lnSpc>
                <a:spcPct val="80000"/>
              </a:lnSpc>
              <a:defRPr sz="3200" b="1" i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ТЕМА ПРЕЗЕНТАЦИИ</a:t>
            </a:r>
            <a:br>
              <a:rPr lang="ru-RU" dirty="0"/>
            </a:br>
            <a:r>
              <a:rPr lang="ru-RU" dirty="0"/>
              <a:t>ВОЗМОЖНО 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8998" y="6205893"/>
            <a:ext cx="4612746" cy="108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8999" y="5770669"/>
            <a:ext cx="4612757" cy="108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en-US" dirty="0"/>
              <a:t>Petrov.PP@gazprom-neft.ru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8999" y="5600586"/>
            <a:ext cx="4612757" cy="108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b="0" cap="all" baseline="0" dirty="0" smtClean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П.П. Петров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8999" y="5211050"/>
            <a:ext cx="4612757" cy="108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b="1" cap="all" baseline="0" dirty="0" smtClean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4F9BFD4-AB3E-4F57-9BF3-38222613A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469" y="6372582"/>
            <a:ext cx="4613275" cy="108001"/>
          </a:xfrm>
        </p:spPr>
        <p:txBody>
          <a:bodyPr/>
          <a:lstStyle>
            <a:lvl1pPr>
              <a:defRPr lang="ru-RU" sz="1000" b="0" kern="1200" dirty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  <a:cs typeface="+mn-cs"/>
              </a:defRPr>
            </a:lvl1pPr>
          </a:lstStyle>
          <a:p>
            <a:pPr lvl="0"/>
            <a:r>
              <a:rPr lang="ru-RU" dirty="0"/>
              <a:t>Версия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A847D-FA0D-4E88-BA6D-CC877093C69C}"/>
              </a:ext>
            </a:extLst>
          </p:cNvPr>
          <p:cNvCxnSpPr>
            <a:cxnSpLocks/>
          </p:cNvCxnSpPr>
          <p:nvPr userDrawn="1"/>
        </p:nvCxnSpPr>
        <p:spPr>
          <a:xfrm>
            <a:off x="5448300" y="6308725"/>
            <a:ext cx="238125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442A08E6-94A5-4AC4-903D-3EA1C6A6A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8300" y="5205107"/>
            <a:ext cx="3624263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defRPr lang="ru-RU" sz="1000" b="1" kern="1200" dirty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  <a:cs typeface="+mn-cs"/>
              </a:defRPr>
            </a:lvl1pPr>
          </a:lstStyle>
          <a:p>
            <a:pPr lvl="0"/>
            <a:r>
              <a:rPr lang="ru-RU" dirty="0"/>
              <a:t>УТВЕРЖДАЮ: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F5DB659A-06A2-451A-8E4B-B3E716BE26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8300" y="6372582"/>
            <a:ext cx="3624263" cy="107998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defRPr lang="ru-RU" sz="1000" b="0" kern="1200" dirty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  <a:cs typeface="+mn-cs"/>
              </a:defRPr>
            </a:lvl1pPr>
          </a:lstStyle>
          <a:p>
            <a:pPr lvl="0"/>
            <a:r>
              <a:rPr lang="ru-RU" dirty="0"/>
              <a:t>И.И. Иванов</a:t>
            </a:r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BB28E6DC-51AB-4ABB-AE07-73F6768F5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8300" y="5359594"/>
            <a:ext cx="3624263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ru-RU" sz="1000" b="0" kern="1200" dirty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5CD7EDA8-73AB-411D-AE4A-41AD645ED2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8300" y="5518131"/>
            <a:ext cx="3624263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ru-RU" sz="1000" b="0" kern="1200" dirty="0">
                <a:solidFill>
                  <a:schemeClr val="tx1"/>
                </a:solidFill>
                <a:latin typeface="GPN_DIN Regular" panose="020B0504020202020204" pitchFamily="34" charset="-52"/>
                <a:ea typeface="GPN_DIN Regular" panose="020B0504020202020204" pitchFamily="34" charset="-52"/>
                <a:cs typeface="+mn-cs"/>
              </a:defRPr>
            </a:lvl1pPr>
          </a:lstStyle>
          <a:p>
            <a:pPr lvl="0"/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02152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155D69-B3CF-42FE-9A41-17157925E010}"/>
              </a:ext>
            </a:extLst>
          </p:cNvPr>
          <p:cNvSpPr/>
          <p:nvPr userDrawn="1"/>
        </p:nvSpPr>
        <p:spPr>
          <a:xfrm>
            <a:off x="407988" y="294902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17F3732-B539-460E-B464-5C1550CCEA23}"/>
              </a:ext>
            </a:extLst>
          </p:cNvPr>
          <p:cNvSpPr/>
          <p:nvPr userDrawn="1"/>
        </p:nvSpPr>
        <p:spPr>
          <a:xfrm>
            <a:off x="407988" y="905401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5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br>
              <a:rPr lang="ru-RU" dirty="0"/>
            </a:br>
            <a:r>
              <a:rPr lang="ru-RU" dirty="0"/>
              <a:t>В две строки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945B8-4AD9-4F84-826E-73AB8607366B}"/>
              </a:ext>
            </a:extLst>
          </p:cNvPr>
          <p:cNvSpPr/>
          <p:nvPr userDrawn="1"/>
        </p:nvSpPr>
        <p:spPr>
          <a:xfrm>
            <a:off x="408757" y="129323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693A4-0FEC-47B8-9179-29859E244C21}"/>
              </a:ext>
            </a:extLst>
          </p:cNvPr>
          <p:cNvSpPr/>
          <p:nvPr userDrawn="1"/>
        </p:nvSpPr>
        <p:spPr>
          <a:xfrm>
            <a:off x="408757" y="1075014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8884" y="3034401"/>
            <a:ext cx="11375129" cy="610499"/>
          </a:xfrm>
        </p:spPr>
        <p:txBody>
          <a:bodyPr>
            <a:noAutofit/>
          </a:bodyPr>
          <a:lstStyle>
            <a:lvl1pPr>
              <a:defRPr b="1" baseline="0"/>
            </a:lvl1pPr>
          </a:lstStyle>
          <a:p>
            <a:r>
              <a:rPr lang="ru-RU" dirty="0"/>
              <a:t>Введите название раздела 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8884" y="3939106"/>
            <a:ext cx="11374234" cy="235863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 Введите текст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FD7D8-6EC6-4FFA-8935-BC9DBA7AB522}"/>
              </a:ext>
            </a:extLst>
          </p:cNvPr>
          <p:cNvSpPr/>
          <p:nvPr userDrawn="1"/>
        </p:nvSpPr>
        <p:spPr>
          <a:xfrm>
            <a:off x="408884" y="3013211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288B7-B116-4653-B2E3-63B1076D8CF4}"/>
              </a:ext>
            </a:extLst>
          </p:cNvPr>
          <p:cNvSpPr/>
          <p:nvPr userDrawn="1"/>
        </p:nvSpPr>
        <p:spPr>
          <a:xfrm>
            <a:off x="408884" y="3623710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53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4BD5FF-A324-4A2D-A3A1-0F2BB489695F}"/>
              </a:ext>
            </a:extLst>
          </p:cNvPr>
          <p:cNvSpPr/>
          <p:nvPr userDrawn="1"/>
        </p:nvSpPr>
        <p:spPr>
          <a:xfrm>
            <a:off x="10296525" y="6308725"/>
            <a:ext cx="1895475" cy="54927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5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420447" y="1268415"/>
            <a:ext cx="5531091" cy="23764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E46412-4DDF-43DC-BE43-AE563B9960D7}"/>
              </a:ext>
            </a:extLst>
          </p:cNvPr>
          <p:cNvSpPr/>
          <p:nvPr userDrawn="1"/>
        </p:nvSpPr>
        <p:spPr>
          <a:xfrm>
            <a:off x="407988" y="294902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39F7230-B546-4E1A-B5E5-EEC232824A74}"/>
              </a:ext>
            </a:extLst>
          </p:cNvPr>
          <p:cNvSpPr/>
          <p:nvPr userDrawn="1"/>
        </p:nvSpPr>
        <p:spPr>
          <a:xfrm>
            <a:off x="407988" y="905401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B4BDF9-0C6C-4B2E-A7CC-FC3ADFBCFD1A}"/>
              </a:ext>
            </a:extLst>
          </p:cNvPr>
          <p:cNvSpPr/>
          <p:nvPr userDrawn="1"/>
        </p:nvSpPr>
        <p:spPr>
          <a:xfrm>
            <a:off x="407988" y="294902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138509-7970-4F1D-917C-A0FEDD87F5B7}"/>
              </a:ext>
            </a:extLst>
          </p:cNvPr>
          <p:cNvSpPr/>
          <p:nvPr userDrawn="1"/>
        </p:nvSpPr>
        <p:spPr>
          <a:xfrm>
            <a:off x="407988" y="905401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br>
              <a:rPr lang="ru-RU" dirty="0"/>
            </a:br>
            <a:r>
              <a:rPr lang="ru-RU" dirty="0"/>
              <a:t>В две строки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945B8-4AD9-4F84-826E-73AB8607366B}"/>
              </a:ext>
            </a:extLst>
          </p:cNvPr>
          <p:cNvSpPr/>
          <p:nvPr userDrawn="1"/>
        </p:nvSpPr>
        <p:spPr>
          <a:xfrm>
            <a:off x="408439" y="129323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693A4-0FEC-47B8-9179-29859E244C21}"/>
              </a:ext>
            </a:extLst>
          </p:cNvPr>
          <p:cNvSpPr/>
          <p:nvPr userDrawn="1"/>
        </p:nvSpPr>
        <p:spPr>
          <a:xfrm>
            <a:off x="408439" y="1075014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8884" y="3034401"/>
            <a:ext cx="11375129" cy="610499"/>
          </a:xfrm>
        </p:spPr>
        <p:txBody>
          <a:bodyPr>
            <a:noAutofit/>
          </a:bodyPr>
          <a:lstStyle>
            <a:lvl1pPr>
              <a:defRPr b="1" baseline="0"/>
            </a:lvl1pPr>
          </a:lstStyle>
          <a:p>
            <a:r>
              <a:rPr lang="ru-RU" dirty="0"/>
              <a:t>Введите название раздела 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8884" y="3939106"/>
            <a:ext cx="11374234" cy="235863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 Введите текст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FD7D8-6EC6-4FFA-8935-BC9DBA7AB522}"/>
              </a:ext>
            </a:extLst>
          </p:cNvPr>
          <p:cNvSpPr/>
          <p:nvPr userDrawn="1"/>
        </p:nvSpPr>
        <p:spPr>
          <a:xfrm>
            <a:off x="408439" y="3003541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288B7-B116-4653-B2E3-63B1076D8CF4}"/>
              </a:ext>
            </a:extLst>
          </p:cNvPr>
          <p:cNvSpPr/>
          <p:nvPr userDrawn="1"/>
        </p:nvSpPr>
        <p:spPr>
          <a:xfrm>
            <a:off x="408439" y="3614040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01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420447" y="1268415"/>
            <a:ext cx="5531091" cy="237648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EF1C6-4E49-4D9D-AED9-19A5DA62DA86}"/>
              </a:ext>
            </a:extLst>
          </p:cNvPr>
          <p:cNvSpPr/>
          <p:nvPr userDrawn="1"/>
        </p:nvSpPr>
        <p:spPr>
          <a:xfrm>
            <a:off x="407988" y="294902"/>
            <a:ext cx="726141" cy="655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CEA12-533C-4FBF-9834-8D0B096F3E12}"/>
              </a:ext>
            </a:extLst>
          </p:cNvPr>
          <p:cNvSpPr/>
          <p:nvPr userDrawn="1"/>
        </p:nvSpPr>
        <p:spPr>
          <a:xfrm>
            <a:off x="407988" y="905401"/>
            <a:ext cx="726141" cy="655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99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7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br>
              <a:rPr lang="ru-RU" dirty="0"/>
            </a:br>
            <a:r>
              <a:rPr lang="ru-RU" dirty="0"/>
              <a:t>В две строки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945B8-4AD9-4F84-826E-73AB8607366B}"/>
              </a:ext>
            </a:extLst>
          </p:cNvPr>
          <p:cNvSpPr/>
          <p:nvPr userDrawn="1"/>
        </p:nvSpPr>
        <p:spPr>
          <a:xfrm>
            <a:off x="398914" y="129323"/>
            <a:ext cx="726141" cy="655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693A4-0FEC-47B8-9179-29859E244C21}"/>
              </a:ext>
            </a:extLst>
          </p:cNvPr>
          <p:cNvSpPr/>
          <p:nvPr userDrawn="1"/>
        </p:nvSpPr>
        <p:spPr>
          <a:xfrm>
            <a:off x="398914" y="1075014"/>
            <a:ext cx="726141" cy="655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5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8884" y="2670344"/>
            <a:ext cx="11375129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название раздела 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8884" y="3575049"/>
            <a:ext cx="11374234" cy="235863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 Введите текст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A6990-CCF4-43BB-BC53-AA6734D084B1}"/>
              </a:ext>
            </a:extLst>
          </p:cNvPr>
          <p:cNvSpPr/>
          <p:nvPr userDrawn="1"/>
        </p:nvSpPr>
        <p:spPr>
          <a:xfrm>
            <a:off x="408884" y="2639484"/>
            <a:ext cx="726141" cy="655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FAC94-2082-4F4B-90BF-93B2A8EF1193}"/>
              </a:ext>
            </a:extLst>
          </p:cNvPr>
          <p:cNvSpPr/>
          <p:nvPr userDrawn="1"/>
        </p:nvSpPr>
        <p:spPr>
          <a:xfrm>
            <a:off x="408884" y="3249983"/>
            <a:ext cx="726141" cy="655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08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8884" y="3034401"/>
            <a:ext cx="11375129" cy="610499"/>
          </a:xfrm>
        </p:spPr>
        <p:txBody>
          <a:bodyPr>
            <a:noAutofit/>
          </a:bodyPr>
          <a:lstStyle>
            <a:lvl1pPr>
              <a:defRPr b="1" baseline="0"/>
            </a:lvl1pPr>
          </a:lstStyle>
          <a:p>
            <a:r>
              <a:rPr lang="ru-RU" dirty="0"/>
              <a:t>Введите название раздела 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8884" y="3939106"/>
            <a:ext cx="11374234" cy="235863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 Введите текст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FD7D8-6EC6-4FFA-8935-BC9DBA7AB522}"/>
              </a:ext>
            </a:extLst>
          </p:cNvPr>
          <p:cNvSpPr/>
          <p:nvPr userDrawn="1"/>
        </p:nvSpPr>
        <p:spPr>
          <a:xfrm>
            <a:off x="408439" y="3003541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288B7-B116-4653-B2E3-63B1076D8CF4}"/>
              </a:ext>
            </a:extLst>
          </p:cNvPr>
          <p:cNvSpPr/>
          <p:nvPr userDrawn="1"/>
        </p:nvSpPr>
        <p:spPr>
          <a:xfrm>
            <a:off x="408439" y="3614040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4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F590F-C198-429A-9E52-E38EC9FBFBA8}"/>
              </a:ext>
            </a:extLst>
          </p:cNvPr>
          <p:cNvSpPr/>
          <p:nvPr userDrawn="1"/>
        </p:nvSpPr>
        <p:spPr>
          <a:xfrm>
            <a:off x="10296525" y="6308725"/>
            <a:ext cx="1895475" cy="5492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420447" y="1268415"/>
            <a:ext cx="5531091" cy="23764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897E52-63E6-477D-8A6C-4EBD259153AA}"/>
              </a:ext>
            </a:extLst>
          </p:cNvPr>
          <p:cNvSpPr/>
          <p:nvPr userDrawn="1"/>
        </p:nvSpPr>
        <p:spPr>
          <a:xfrm>
            <a:off x="407988" y="294902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2EFD436-E366-4602-857C-88BFC3EB0A99}"/>
              </a:ext>
            </a:extLst>
          </p:cNvPr>
          <p:cNvSpPr/>
          <p:nvPr userDrawn="1"/>
        </p:nvSpPr>
        <p:spPr>
          <a:xfrm>
            <a:off x="407988" y="905401"/>
            <a:ext cx="726141" cy="655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4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39" y="325127"/>
            <a:ext cx="11375124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8438" y="1268413"/>
            <a:ext cx="3600000" cy="504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11538315" y="6505170"/>
            <a:ext cx="0" cy="13456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629697" y="6502789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fld id="{AF528B6D-1001-487C-8FFE-85B114390330}" type="slidenum">
              <a:rPr lang="ru-RU" sz="1000" b="1" cap="all" baseline="0" smtClean="0">
                <a:solidFill>
                  <a:schemeClr val="tx1">
                    <a:lumMod val="60000"/>
                    <a:lumOff val="40000"/>
                  </a:schemeClr>
                </a:solidFill>
                <a:latin typeface="GPN_DIN Regular" panose="020B0504020202020204" pitchFamily="34" charset="-52"/>
                <a:ea typeface="GPN_DIN Regular" panose="020B0504020202020204" pitchFamily="34" charset="-52"/>
              </a:rPr>
              <a:pPr algn="l">
                <a:lnSpc>
                  <a:spcPct val="90000"/>
                </a:lnSpc>
              </a:pPr>
              <a:t>‹#›</a:t>
            </a:fld>
            <a:endParaRPr lang="ru-RU" sz="1000" b="1" cap="all" baseline="0" dirty="0">
              <a:solidFill>
                <a:schemeClr val="tx1">
                  <a:lumMod val="60000"/>
                  <a:lumOff val="40000"/>
                </a:schemeClr>
              </a:solidFill>
              <a:latin typeface="GPN_DIN Regular" panose="020B0504020202020204" pitchFamily="34" charset="-52"/>
              <a:ea typeface="GPN_DIN Regular" panose="020B0504020202020204" pitchFamily="34" charset="-52"/>
            </a:endParaRPr>
          </a:p>
        </p:txBody>
      </p:sp>
      <p:sp>
        <p:nvSpPr>
          <p:cNvPr id="12" name="LogoRus"/>
          <p:cNvSpPr/>
          <p:nvPr/>
        </p:nvSpPr>
        <p:spPr>
          <a:xfrm>
            <a:off x="9399277" y="6502355"/>
            <a:ext cx="2047656" cy="16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 algn="r">
              <a:lnSpc>
                <a:spcPct val="90000"/>
              </a:lnSpc>
            </a:pPr>
            <a:r>
              <a:rPr lang="ru-RU" sz="1000" cap="none" baseline="0" noProof="0" dirty="0">
                <a:solidFill>
                  <a:schemeClr val="tx1">
                    <a:lumMod val="60000"/>
                    <a:lumOff val="40000"/>
                  </a:schemeClr>
                </a:solidFill>
                <a:latin typeface="GPN_DIN Regular" panose="020B0504020202020204" pitchFamily="34" charset="-52"/>
                <a:ea typeface="GPN_DIN Regular" panose="020B0504020202020204" pitchFamily="34" charset="-52"/>
              </a:rPr>
              <a:t> Газпром нефть</a:t>
            </a:r>
          </a:p>
        </p:txBody>
      </p:sp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500555"/>
            <a:ext cx="6720000" cy="165600"/>
          </a:xfrm>
          <a:prstGeom prst="rect">
            <a:avLst/>
          </a:prstGeom>
        </p:spPr>
        <p:txBody>
          <a:bodyPr vert="horz" lIns="0" tIns="0" rIns="0" bIns="36000" rtlCol="0" anchor="ctr" anchorCtr="0"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9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6" r:id="rId2"/>
    <p:sldLayoutId id="2147483822" r:id="rId3"/>
    <p:sldLayoutId id="2147483841" r:id="rId4"/>
    <p:sldLayoutId id="2147483827" r:id="rId5"/>
    <p:sldLayoutId id="2147483824" r:id="rId6"/>
    <p:sldLayoutId id="2147483845" r:id="rId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all" baseline="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800" b="1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266700" marR="0" indent="-2667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3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387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3749" userDrawn="1">
          <p15:clr>
            <a:srgbClr val="F26B43"/>
          </p15:clr>
        </p15:guide>
        <p15:guide id="8" pos="3931" userDrawn="1">
          <p15:clr>
            <a:srgbClr val="F26B43"/>
          </p15:clr>
        </p15:guide>
        <p15:guide id="9" orient="horz" pos="2296" userDrawn="1">
          <p15:clr>
            <a:srgbClr val="F26B43"/>
          </p15:clr>
        </p15:guide>
        <p15:guide id="10" orient="horz" pos="2478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2615" userDrawn="1">
          <p15:clr>
            <a:srgbClr val="F26B43"/>
          </p15:clr>
        </p15:guide>
        <p15:guide id="13" pos="2525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065" userDrawn="1">
          <p15:clr>
            <a:srgbClr val="F26B43"/>
          </p15:clr>
        </p15:guide>
        <p15:guide id="16" pos="5155" userDrawn="1">
          <p15:clr>
            <a:srgbClr val="F26B43"/>
          </p15:clr>
        </p15:guide>
        <p15:guide id="17" pos="347" userDrawn="1">
          <p15:clr>
            <a:srgbClr val="F26B43"/>
          </p15:clr>
        </p15:guide>
        <p15:guide id="18" orient="horz" pos="8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39" y="325127"/>
            <a:ext cx="11375124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8438" y="1268413"/>
            <a:ext cx="3600000" cy="504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11538315" y="6505170"/>
            <a:ext cx="0" cy="1345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629697" y="6502789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fld id="{AF528B6D-1001-487C-8FFE-85B114390330}" type="slidenum">
              <a:rPr lang="ru-RU" sz="1000" b="1" cap="none" baseline="0" smtClean="0">
                <a:solidFill>
                  <a:schemeClr val="bg1"/>
                </a:solidFill>
                <a:latin typeface="GPN_DIN Regular" panose="020B0504020202020204" pitchFamily="34" charset="-52"/>
                <a:ea typeface="GPN_DIN Regular" panose="020B0504020202020204" pitchFamily="34" charset="-52"/>
              </a:rPr>
              <a:pPr algn="l">
                <a:lnSpc>
                  <a:spcPct val="90000"/>
                </a:lnSpc>
              </a:pPr>
              <a:t>‹#›</a:t>
            </a:fld>
            <a:endParaRPr lang="ru-RU" sz="1000" b="1" cap="none" baseline="0" dirty="0">
              <a:solidFill>
                <a:schemeClr val="bg1"/>
              </a:solidFill>
              <a:latin typeface="GPN_DIN Regular" panose="020B0504020202020204" pitchFamily="34" charset="-52"/>
              <a:ea typeface="GPN_DIN Regular" panose="020B0504020202020204" pitchFamily="34" charset="-52"/>
            </a:endParaRPr>
          </a:p>
        </p:txBody>
      </p:sp>
      <p:sp>
        <p:nvSpPr>
          <p:cNvPr id="12" name="LogoRus"/>
          <p:cNvSpPr/>
          <p:nvPr/>
        </p:nvSpPr>
        <p:spPr>
          <a:xfrm>
            <a:off x="9018281" y="6502355"/>
            <a:ext cx="2428652" cy="16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 algn="r">
              <a:lnSpc>
                <a:spcPct val="90000"/>
              </a:lnSpc>
            </a:pPr>
            <a:r>
              <a:rPr lang="ru-RU" sz="1000" cap="none" baseline="0" noProof="0" dirty="0">
                <a:solidFill>
                  <a:schemeClr val="bg1"/>
                </a:solidFill>
                <a:latin typeface="GPN_DIN Regular" panose="020B0504020202020204" pitchFamily="34" charset="-52"/>
                <a:ea typeface="GPN_DIN Regular" panose="020B0504020202020204" pitchFamily="34" charset="-52"/>
              </a:rPr>
              <a:t> Газпром нефть</a:t>
            </a:r>
          </a:p>
        </p:txBody>
      </p:sp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500555"/>
            <a:ext cx="6720000" cy="165600"/>
          </a:xfrm>
          <a:prstGeom prst="rect">
            <a:avLst/>
          </a:prstGeom>
        </p:spPr>
        <p:txBody>
          <a:bodyPr vert="horz" lIns="0" tIns="0" rIns="0" bIns="36000" rtlCol="0" anchor="ctr" anchorCtr="0"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3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0" r:id="rId2"/>
    <p:sldLayoutId id="2147483831" r:id="rId3"/>
    <p:sldLayoutId id="2147483832" r:id="rId4"/>
    <p:sldLayoutId id="2147483833" r:id="rId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800" b="1" kern="1200" cap="all" baseline="0">
          <a:solidFill>
            <a:schemeClr val="bg1"/>
          </a:solidFill>
          <a:latin typeface="+mj-lt"/>
          <a:ea typeface="+mn-ea"/>
          <a:cs typeface="+mn-cs"/>
        </a:defRPr>
      </a:lvl1pPr>
      <a:lvl2pPr marL="266700" marR="0" indent="-2667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1"/>
        </a:buClr>
        <a:buSzPct val="100000"/>
        <a:buFont typeface="Wingdings" pitchFamily="2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449263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387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3749" userDrawn="1">
          <p15:clr>
            <a:srgbClr val="F26B43"/>
          </p15:clr>
        </p15:guide>
        <p15:guide id="8" pos="3931" userDrawn="1">
          <p15:clr>
            <a:srgbClr val="F26B43"/>
          </p15:clr>
        </p15:guide>
        <p15:guide id="9" orient="horz" pos="2296" userDrawn="1">
          <p15:clr>
            <a:srgbClr val="F26B43"/>
          </p15:clr>
        </p15:guide>
        <p15:guide id="10" orient="horz" pos="2478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2615" userDrawn="1">
          <p15:clr>
            <a:srgbClr val="F26B43"/>
          </p15:clr>
        </p15:guide>
        <p15:guide id="13" pos="2525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065" userDrawn="1">
          <p15:clr>
            <a:srgbClr val="F26B43"/>
          </p15:clr>
        </p15:guide>
        <p15:guide id="16" pos="5155" userDrawn="1">
          <p15:clr>
            <a:srgbClr val="F26B43"/>
          </p15:clr>
        </p15:guide>
        <p15:guide id="17" pos="347" userDrawn="1">
          <p15:clr>
            <a:srgbClr val="F26B43"/>
          </p15:clr>
        </p15:guide>
        <p15:guide id="18" orient="horz" pos="8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39" y="325127"/>
            <a:ext cx="11375124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8438" y="1268413"/>
            <a:ext cx="3600000" cy="504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11538315" y="6505170"/>
            <a:ext cx="0" cy="1345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629697" y="6502789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fld id="{AF528B6D-1001-487C-8FFE-85B114390330}" type="slidenum">
              <a:rPr lang="ru-RU" sz="1000" b="1" cap="none" baseline="0" smtClean="0">
                <a:solidFill>
                  <a:schemeClr val="bg1"/>
                </a:solidFill>
                <a:latin typeface="GPN_DIN Regular" panose="020B0504020202020204" pitchFamily="34" charset="-52"/>
                <a:ea typeface="GPN_DIN Regular" panose="020B0504020202020204" pitchFamily="34" charset="-52"/>
              </a:rPr>
              <a:pPr algn="l">
                <a:lnSpc>
                  <a:spcPct val="90000"/>
                </a:lnSpc>
              </a:pPr>
              <a:t>‹#›</a:t>
            </a:fld>
            <a:endParaRPr lang="ru-RU" sz="1000" b="1" cap="none" baseline="0" dirty="0">
              <a:solidFill>
                <a:schemeClr val="bg1"/>
              </a:solidFill>
              <a:latin typeface="GPN_DIN Regular" panose="020B0504020202020204" pitchFamily="34" charset="-52"/>
              <a:ea typeface="GPN_DIN Regular" panose="020B0504020202020204" pitchFamily="34" charset="-52"/>
            </a:endParaRPr>
          </a:p>
        </p:txBody>
      </p:sp>
      <p:sp>
        <p:nvSpPr>
          <p:cNvPr id="12" name="LogoRus"/>
          <p:cNvSpPr/>
          <p:nvPr/>
        </p:nvSpPr>
        <p:spPr>
          <a:xfrm>
            <a:off x="10210799" y="6502355"/>
            <a:ext cx="1236133" cy="16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 algn="r">
              <a:lnSpc>
                <a:spcPct val="90000"/>
              </a:lnSpc>
            </a:pPr>
            <a:r>
              <a:rPr lang="ru-RU" sz="1000" cap="none" baseline="0" noProof="0" dirty="0">
                <a:solidFill>
                  <a:schemeClr val="bg1"/>
                </a:solidFill>
                <a:latin typeface="GPN_DIN Regular" panose="020B0504020202020204" pitchFamily="34" charset="-52"/>
                <a:ea typeface="GPN_DIN Regular" panose="020B0504020202020204" pitchFamily="34" charset="-52"/>
              </a:rPr>
              <a:t> Газпром нефть</a:t>
            </a:r>
          </a:p>
        </p:txBody>
      </p:sp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500555"/>
            <a:ext cx="6720000" cy="165600"/>
          </a:xfrm>
          <a:prstGeom prst="rect">
            <a:avLst/>
          </a:prstGeom>
        </p:spPr>
        <p:txBody>
          <a:bodyPr vert="horz" lIns="0" tIns="0" rIns="0" bIns="36000" rtlCol="0" anchor="ctr" anchorCtr="0"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4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5" r:id="rId2"/>
    <p:sldLayoutId id="2147483836" r:id="rId3"/>
    <p:sldLayoutId id="2147483837" r:id="rId4"/>
    <p:sldLayoutId id="2147483838" r:id="rId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800" b="1" kern="1200" cap="all" baseline="0">
          <a:solidFill>
            <a:schemeClr val="bg1"/>
          </a:solidFill>
          <a:latin typeface="+mj-lt"/>
          <a:ea typeface="+mn-ea"/>
          <a:cs typeface="+mn-cs"/>
        </a:defRPr>
      </a:lvl1pPr>
      <a:lvl2pPr marL="266700" marR="0" indent="-2667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1"/>
        </a:buClr>
        <a:buSzPct val="100000"/>
        <a:buFont typeface="Wingdings" pitchFamily="2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449263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387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3749" userDrawn="1">
          <p15:clr>
            <a:srgbClr val="F26B43"/>
          </p15:clr>
        </p15:guide>
        <p15:guide id="8" pos="3953" userDrawn="1">
          <p15:clr>
            <a:srgbClr val="F26B43"/>
          </p15:clr>
        </p15:guide>
        <p15:guide id="9" orient="horz" pos="2296" userDrawn="1">
          <p15:clr>
            <a:srgbClr val="F26B43"/>
          </p15:clr>
        </p15:guide>
        <p15:guide id="10" orient="horz" pos="2478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2615" userDrawn="1">
          <p15:clr>
            <a:srgbClr val="F26B43"/>
          </p15:clr>
        </p15:guide>
        <p15:guide id="13" pos="2525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065" userDrawn="1">
          <p15:clr>
            <a:srgbClr val="F26B43"/>
          </p15:clr>
        </p15:guide>
        <p15:guide id="16" pos="5155" userDrawn="1">
          <p15:clr>
            <a:srgbClr val="F26B43"/>
          </p15:clr>
        </p15:guide>
        <p15:guide id="17" pos="347" userDrawn="1">
          <p15:clr>
            <a:srgbClr val="F26B43"/>
          </p15:clr>
        </p15:guide>
        <p15:guide id="18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80BA5B-A9EC-9D46-2C7D-5761BFACAC2E}"/>
              </a:ext>
            </a:extLst>
          </p:cNvPr>
          <p:cNvSpPr/>
          <p:nvPr/>
        </p:nvSpPr>
        <p:spPr>
          <a:xfrm>
            <a:off x="3992336" y="-120459"/>
            <a:ext cx="8199664" cy="4811843"/>
          </a:xfrm>
          <a:prstGeom prst="rect">
            <a:avLst/>
          </a:prstGeom>
          <a:solidFill>
            <a:srgbClr val="97A1C7">
              <a:alpha val="8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360000" bIns="360000" rtlCol="0" anchor="ctr"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004077"/>
              </a:buClr>
              <a:buSzPct val="90000"/>
            </a:pP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DDCDA-9C30-C5AA-126A-7B4F30AC6960}"/>
              </a:ext>
            </a:extLst>
          </p:cNvPr>
          <p:cNvSpPr txBox="1"/>
          <p:nvPr/>
        </p:nvSpPr>
        <p:spPr>
          <a:xfrm>
            <a:off x="1212101" y="5376881"/>
            <a:ext cx="4001303" cy="83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97A1C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200" dirty="0" smtClean="0">
                <a:solidFill>
                  <a:srgbClr val="97A1C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НАПРАВЛЕНИЯ СУБД,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97A1C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БАЗИС 1С ДИРЕКЦИИ 1С</a:t>
            </a:r>
            <a:r>
              <a:rPr lang="ru-RU" sz="1200" dirty="0">
                <a:solidFill>
                  <a:srgbClr val="97A1C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97A1C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97A1C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«ГАЗПРОМНЕФТЬ – ЦИФРОВЫЕ РЕШЕНИЯ»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E80E1-35BE-F594-2FB0-7FE6B845D357}"/>
              </a:ext>
            </a:extLst>
          </p:cNvPr>
          <p:cNvSpPr txBox="1"/>
          <p:nvPr/>
        </p:nvSpPr>
        <p:spPr>
          <a:xfrm>
            <a:off x="1212101" y="4925692"/>
            <a:ext cx="4001303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Василий Пучков</a:t>
            </a:r>
            <a:endParaRPr lang="ru-RU" dirty="0">
              <a:solidFill>
                <a:srgbClr val="97A1C7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F30ED1-AF44-BDCA-8B00-90211DAE25C0}"/>
              </a:ext>
            </a:extLst>
          </p:cNvPr>
          <p:cNvSpPr/>
          <p:nvPr/>
        </p:nvSpPr>
        <p:spPr>
          <a:xfrm rot="16200000">
            <a:off x="491298" y="5523588"/>
            <a:ext cx="1117390" cy="6553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196443" y="1162957"/>
            <a:ext cx="6729845" cy="1801900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218AC9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Ещё один взгляд на опыт оптимизации </a:t>
            </a:r>
            <a:r>
              <a:rPr lang="ru-RU" sz="2400" dirty="0" err="1">
                <a:solidFill>
                  <a:srgbClr val="218AC9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PostgreSQL</a:t>
            </a:r>
            <a:endParaRPr lang="ru-RU" sz="2000" spc="-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7DDCDA-9C30-C5AA-126A-7B4F30AC6960}"/>
              </a:ext>
            </a:extLst>
          </p:cNvPr>
          <p:cNvSpPr txBox="1"/>
          <p:nvPr/>
        </p:nvSpPr>
        <p:spPr>
          <a:xfrm>
            <a:off x="8489201" y="5411843"/>
            <a:ext cx="3550399" cy="967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97A1C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25 лет опыта в реляционных СУБД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97A1C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Oracle/MS SQL/DB2/PostgreSQL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97A1C7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3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Вакуум и статистика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9" y="1714499"/>
            <a:ext cx="10868231" cy="4181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8" y="1714499"/>
            <a:ext cx="3076575" cy="4581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1707524"/>
            <a:ext cx="3076575" cy="4581525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600575" y="2438951"/>
            <a:ext cx="3038476" cy="723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В чём различия?</a:t>
            </a:r>
            <a:endParaRPr lang="en-US" sz="28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5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Вакуум и статистика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9" y="1714499"/>
            <a:ext cx="10868231" cy="4181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42924" y="1636715"/>
            <a:ext cx="11220451" cy="1020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Больше таблиц – больше запусков </a:t>
            </a:r>
            <a:r>
              <a:rPr lang="ru-RU" sz="28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автовакуума</a:t>
            </a:r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, надо ему помогать</a:t>
            </a:r>
            <a:endParaRPr lang="en-US" sz="28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en-US" sz="20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autovacuum_max_workers</a:t>
            </a:r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= </a:t>
            </a:r>
            <a:r>
              <a:rPr lang="en-US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CPU/2</a:t>
            </a:r>
            <a:endParaRPr lang="en-US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9369" y="3496188"/>
            <a:ext cx="11220451" cy="24775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Больше таблицы – меньше запусков </a:t>
            </a:r>
            <a:r>
              <a:rPr lang="ru-RU" sz="28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автовакуума</a:t>
            </a:r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, надо его будить</a:t>
            </a:r>
          </a:p>
          <a:p>
            <a:r>
              <a:rPr lang="en-US" sz="2000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autovacuum_max_workers</a:t>
            </a:r>
            <a:r>
              <a:rPr lang="ru-RU" sz="2000" cap="none" dirty="0">
                <a:solidFill>
                  <a:schemeClr val="accent3"/>
                </a:solidFill>
                <a:latin typeface="Calibri" panose="020F0502020204030204" pitchFamily="34" charset="0"/>
              </a:rPr>
              <a:t> = </a:t>
            </a:r>
            <a:r>
              <a:rPr lang="en-US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greatest( CPU/4, 4 )</a:t>
            </a:r>
            <a:endParaRPr lang="en-US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Для больших таблиц</a:t>
            </a:r>
            <a:endParaRPr lang="en-US" sz="20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en-US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(</a:t>
            </a:r>
            <a:r>
              <a:rPr lang="en-US" sz="2000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autovacuum_vacuum_scale_factor</a:t>
            </a:r>
            <a:r>
              <a:rPr lang="en-US" sz="2000" cap="none" dirty="0">
                <a:solidFill>
                  <a:schemeClr val="accent3"/>
                </a:solidFill>
                <a:latin typeface="Calibri" panose="020F0502020204030204" pitchFamily="34" charset="0"/>
              </a:rPr>
              <a:t>=0.005)</a:t>
            </a:r>
            <a:endParaRPr lang="ru-RU" sz="20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Для совсем больших таблиц – </a:t>
            </a:r>
          </a:p>
          <a:p>
            <a:r>
              <a:rPr lang="en-US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(</a:t>
            </a:r>
            <a:r>
              <a:rPr lang="en-US" sz="2000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autovacuum_vacuum_scale_factor</a:t>
            </a:r>
            <a:r>
              <a:rPr lang="en-US" sz="2000" cap="none" dirty="0">
                <a:solidFill>
                  <a:schemeClr val="accent3"/>
                </a:solidFill>
                <a:latin typeface="Calibri" panose="020F0502020204030204" pitchFamily="34" charset="0"/>
              </a:rPr>
              <a:t>=0, </a:t>
            </a:r>
            <a:r>
              <a:rPr lang="en-US" sz="2000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autovacuum_vacuum_threshold</a:t>
            </a:r>
            <a:r>
              <a:rPr lang="en-US" sz="2000" cap="none" dirty="0">
                <a:solidFill>
                  <a:schemeClr val="accent3"/>
                </a:solidFill>
                <a:latin typeface="Calibri" panose="020F0502020204030204" pitchFamily="34" charset="0"/>
              </a:rPr>
              <a:t> = 10000)</a:t>
            </a:r>
          </a:p>
          <a:p>
            <a:endParaRPr lang="en-US" sz="28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0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Вакуум и статистика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9" y="1714499"/>
            <a:ext cx="10868231" cy="4181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42924" y="1636714"/>
            <a:ext cx="11220451" cy="35639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По непрерывно растущим таблицам </a:t>
            </a:r>
            <a:r>
              <a:rPr lang="ru-RU" sz="28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автовакуум</a:t>
            </a:r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не ходит</a:t>
            </a:r>
          </a:p>
          <a:p>
            <a:r>
              <a:rPr lang="en-US" sz="20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vacuumdb</a:t>
            </a:r>
            <a:r>
              <a:rPr lang="en-US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–analyze-in-stages –jobs=N $DBNAME</a:t>
            </a:r>
          </a:p>
          <a:p>
            <a:endParaRPr lang="en-US" sz="20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en-US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VACUUM FREEZE </a:t>
            </a:r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– обращаться осторожно!</a:t>
            </a:r>
          </a:p>
          <a:p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Бессмысленна в момент интенсивной работы</a:t>
            </a:r>
          </a:p>
          <a:p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Создаёт неравномерную нагрузку</a:t>
            </a:r>
          </a:p>
          <a:p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Идеально выполнять после актуализации теста/</a:t>
            </a:r>
            <a:r>
              <a:rPr lang="ru-RU" sz="20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предпрода</a:t>
            </a:r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по </a:t>
            </a:r>
            <a:r>
              <a:rPr lang="ru-RU" sz="20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продуктиву</a:t>
            </a:r>
            <a:endParaRPr lang="ru-RU" sz="20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Аккуратнее сделать через </a:t>
            </a:r>
            <a:r>
              <a:rPr lang="en-US" sz="20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vacuum_freeze_table_age</a:t>
            </a:r>
            <a:r>
              <a:rPr lang="en-US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+ </a:t>
            </a:r>
            <a:r>
              <a:rPr lang="en-US" sz="20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vacuumdb</a:t>
            </a:r>
            <a:endParaRPr lang="ru-RU" sz="20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ru-RU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ru-RU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6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Апгрейды и миграции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9" y="1714499"/>
            <a:ext cx="10868231" cy="4181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42924" y="1636715"/>
            <a:ext cx="11220451" cy="3421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pg_upgrade</a:t>
            </a:r>
            <a:r>
              <a:rPr lang="en-US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спасает базы 24*7 (10-15 минут простоя для мажорного апгрейда терабайтной базы)</a:t>
            </a:r>
            <a:endParaRPr lang="en-US" sz="20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Работает с репликами – действуем аккуратно по документации!</a:t>
            </a:r>
            <a:endParaRPr lang="en-US" sz="20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en-US" sz="28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corosync</a:t>
            </a:r>
            <a:r>
              <a:rPr lang="en-US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/pacemaker </a:t>
            </a:r>
            <a:r>
              <a:rPr lang="ru-RU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– опробовано для регламентных работ и для переноса СУБД на новое «железо»</a:t>
            </a:r>
          </a:p>
          <a:p>
            <a:endParaRPr lang="ru-RU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ru-RU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рекомендации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8" y="1714500"/>
            <a:ext cx="11068257" cy="607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Осмысляем чужой опыт</a:t>
            </a:r>
          </a:p>
          <a:p>
            <a:endParaRPr lang="ru-RU" sz="24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8917" y="4335801"/>
            <a:ext cx="11068257" cy="607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Пробуем новое</a:t>
            </a:r>
          </a:p>
          <a:p>
            <a:endParaRPr lang="ru-RU" sz="24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69" y="2986256"/>
            <a:ext cx="11068257" cy="607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Проверяем идеи практикой</a:t>
            </a:r>
          </a:p>
          <a:p>
            <a:endParaRPr lang="ru-RU" sz="24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D43283-F776-3BF3-192A-536DCA18B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9"/>
          <a:stretch/>
        </p:blipFill>
        <p:spPr>
          <a:xfrm>
            <a:off x="-4362" y="-1"/>
            <a:ext cx="12196362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4396B-7096-4C41-A8C4-9FE2991FAADD}"/>
              </a:ext>
            </a:extLst>
          </p:cNvPr>
          <p:cNvSpPr txBox="1"/>
          <p:nvPr/>
        </p:nvSpPr>
        <p:spPr>
          <a:xfrm>
            <a:off x="12500658" y="0"/>
            <a:ext cx="246540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accent4"/>
                </a:solidFill>
              </a:rPr>
              <a:t>Типовой слайд.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accent4"/>
                </a:solidFill>
              </a:rPr>
              <a:t>Предназначен для обозначения каждой темы тренинга.</a:t>
            </a:r>
            <a:endParaRPr lang="en-US" sz="16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accent4"/>
                </a:solidFill>
              </a:rPr>
              <a:t>Заполните блоки слайда, 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не выходя за пределы.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9700FC8-7C9E-DCDC-3CF5-D6286724E604}"/>
              </a:ext>
            </a:extLst>
          </p:cNvPr>
          <p:cNvSpPr/>
          <p:nvPr/>
        </p:nvSpPr>
        <p:spPr>
          <a:xfrm rot="10800000" flipV="1"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8000">
                <a:srgbClr val="077ACB">
                  <a:alpha val="83496"/>
                </a:srgbClr>
              </a:gs>
              <a:gs pos="100000">
                <a:srgbClr val="066EB7">
                  <a:alpha val="88436"/>
                </a:srgbClr>
              </a:gs>
              <a:gs pos="0">
                <a:srgbClr val="066EB7">
                  <a:lumMod val="88000"/>
                  <a:lumOff val="12000"/>
                </a:srgbClr>
              </a:gs>
            </a:gsLst>
            <a:lin ang="2700000" scaled="0"/>
          </a:gradFill>
          <a:ln w="12700">
            <a:noFill/>
          </a:ln>
          <a:effectLst>
            <a:outerShdw blurRad="254000" algn="ctr" rotWithShape="0">
              <a:srgbClr val="0780D4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360000" bIns="360000" rtlCol="0" anchor="ctr"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004077"/>
              </a:buClr>
              <a:buSzPct val="90000"/>
            </a:pPr>
            <a:endParaRPr lang="ru-RU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E0B972BA-FAD4-4CFB-5498-AF659C914920}"/>
              </a:ext>
            </a:extLst>
          </p:cNvPr>
          <p:cNvGrpSpPr/>
          <p:nvPr/>
        </p:nvGrpSpPr>
        <p:grpSpPr>
          <a:xfrm>
            <a:off x="618918" y="2794015"/>
            <a:ext cx="9739285" cy="1335284"/>
            <a:chOff x="618918" y="2793962"/>
            <a:chExt cx="9739285" cy="1335284"/>
          </a:xfrm>
        </p:grpSpPr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225C20DB-5CAF-4902-7729-781E7E5422ED}"/>
                </a:ext>
              </a:extLst>
            </p:cNvPr>
            <p:cNvSpPr txBox="1">
              <a:spLocks/>
            </p:cNvSpPr>
            <p:nvPr/>
          </p:nvSpPr>
          <p:spPr>
            <a:xfrm>
              <a:off x="619369" y="3123698"/>
              <a:ext cx="9738834" cy="610499"/>
            </a:xfrm>
            <a:prstGeom prst="rect">
              <a:avLst/>
            </a:prstGeom>
          </p:spPr>
          <p:txBody>
            <a:bodyPr vert="horz" lIns="0" tIns="72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3200" b="1" kern="1200" cap="all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3100" dirty="0" smtClean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Вопросы и возражения?</a:t>
              </a:r>
              <a:endParaRPr lang="ru-RU" sz="31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E718D467-7BBC-6DD9-DA82-D1B55C3792B6}"/>
                </a:ext>
              </a:extLst>
            </p:cNvPr>
            <p:cNvSpPr/>
            <p:nvPr/>
          </p:nvSpPr>
          <p:spPr>
            <a:xfrm>
              <a:off x="618918" y="2793962"/>
              <a:ext cx="726141" cy="6553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93B4CA75-1EFC-70E2-80D3-B51D67642A94}"/>
                </a:ext>
              </a:extLst>
            </p:cNvPr>
            <p:cNvSpPr/>
            <p:nvPr/>
          </p:nvSpPr>
          <p:spPr>
            <a:xfrm>
              <a:off x="618918" y="4063716"/>
              <a:ext cx="726141" cy="6553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43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dy3 20">
            <a:extLst>
              <a:ext uri="{FF2B5EF4-FFF2-40B4-BE49-F238E27FC236}">
                <a16:creationId xmlns:a16="http://schemas.microsoft.com/office/drawing/2014/main" id="{84748C9F-AF83-5193-0214-15EFDDF0CD9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46742" y="1650977"/>
            <a:ext cx="4922900" cy="3535620"/>
          </a:xfrm>
          <a:prstGeom prst="roundRect">
            <a:avLst>
              <a:gd name="adj" fmla="val 6518"/>
            </a:avLst>
          </a:prstGeom>
          <a:solidFill>
            <a:srgbClr val="97A1C7">
              <a:alpha val="8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360000" rIns="360000" bIns="360000" rtlCol="0" anchor="ctr"/>
          <a:lstStyle>
            <a:defPPr lvl="0">
              <a:defRPr lang="ru-RU"/>
            </a:defPPr>
            <a:lvl1pPr>
              <a:lnSpc>
                <a:spcPct val="110000"/>
              </a:lnSpc>
              <a:spcBef>
                <a:spcPts val="1200"/>
              </a:spcBef>
              <a:buClr>
                <a:srgbClr val="004077"/>
              </a:buClr>
              <a:buSzPct val="90000"/>
              <a:defRPr sz="1200" b="1">
                <a:solidFill>
                  <a:schemeClr val="bg1"/>
                </a:solidFill>
              </a:defRPr>
            </a:lvl1pPr>
          </a:lstStyle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dy3 20">
            <a:extLst>
              <a:ext uri="{FF2B5EF4-FFF2-40B4-BE49-F238E27FC236}">
                <a16:creationId xmlns:a16="http://schemas.microsoft.com/office/drawing/2014/main" id="{07FF60C1-725B-FE04-786C-960CEAAFBBA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446742" y="4730146"/>
            <a:ext cx="4922900" cy="1054156"/>
          </a:xfrm>
          <a:prstGeom prst="roundRect">
            <a:avLst>
              <a:gd name="adj" fmla="val 6518"/>
            </a:avLst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0" tIns="360000" rIns="360000" bIns="360000" rtlCol="0" anchor="ctr"/>
          <a:lstStyle>
            <a:defPPr lvl="0">
              <a:defRPr lang="ru-RU"/>
            </a:defPPr>
            <a:lvl1pPr>
              <a:lnSpc>
                <a:spcPct val="110000"/>
              </a:lnSpc>
              <a:spcBef>
                <a:spcPts val="1200"/>
              </a:spcBef>
              <a:buClr>
                <a:srgbClr val="004077"/>
              </a:buClr>
              <a:buSzPct val="90000"/>
              <a:defRPr sz="1200" b="1">
                <a:solidFill>
                  <a:schemeClr val="bg1"/>
                </a:solidFill>
              </a:defRPr>
            </a:lvl1pPr>
          </a:lstStyle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0206FA08-ED82-AA62-A31F-CC2D654D6AD5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7762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Дирекция </a:t>
            </a:r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1С</a:t>
            </a:r>
            <a:endParaRPr lang="ru-RU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DDA5F8A1-2653-64AB-AB6D-E4C623543E30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E715A388-B8FD-6D1B-D81D-F82C7A5737E6}"/>
              </a:ext>
            </a:extLst>
          </p:cNvPr>
          <p:cNvSpPr/>
          <p:nvPr/>
        </p:nvSpPr>
        <p:spPr>
          <a:xfrm>
            <a:off x="618918" y="121092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4660692" y="2491586"/>
            <a:ext cx="2821956" cy="2821955"/>
          </a:xfrm>
          <a:prstGeom prst="ellipse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Полилиния 27"/>
          <p:cNvSpPr/>
          <p:nvPr/>
        </p:nvSpPr>
        <p:spPr>
          <a:xfrm>
            <a:off x="5141862" y="1770878"/>
            <a:ext cx="1854919" cy="691520"/>
          </a:xfrm>
          <a:custGeom>
            <a:avLst/>
            <a:gdLst>
              <a:gd name="connsiteX0" fmla="*/ 93033 w 1467146"/>
              <a:gd name="connsiteY0" fmla="*/ 0 h 691520"/>
              <a:gd name="connsiteX1" fmla="*/ 1374113 w 1467146"/>
              <a:gd name="connsiteY1" fmla="*/ 0 h 691520"/>
              <a:gd name="connsiteX2" fmla="*/ 1467146 w 1467146"/>
              <a:gd name="connsiteY2" fmla="*/ 93033 h 691520"/>
              <a:gd name="connsiteX3" fmla="*/ 1467146 w 1467146"/>
              <a:gd name="connsiteY3" fmla="*/ 465151 h 691520"/>
              <a:gd name="connsiteX4" fmla="*/ 1374113 w 1467146"/>
              <a:gd name="connsiteY4" fmla="*/ 558184 h 691520"/>
              <a:gd name="connsiteX5" fmla="*/ 866910 w 1467146"/>
              <a:gd name="connsiteY5" fmla="*/ 558184 h 691520"/>
              <a:gd name="connsiteX6" fmla="*/ 733574 w 1467146"/>
              <a:gd name="connsiteY6" fmla="*/ 691520 h 691520"/>
              <a:gd name="connsiteX7" fmla="*/ 600237 w 1467146"/>
              <a:gd name="connsiteY7" fmla="*/ 558184 h 691520"/>
              <a:gd name="connsiteX8" fmla="*/ 93033 w 1467146"/>
              <a:gd name="connsiteY8" fmla="*/ 558184 h 691520"/>
              <a:gd name="connsiteX9" fmla="*/ 0 w 1467146"/>
              <a:gd name="connsiteY9" fmla="*/ 465151 h 691520"/>
              <a:gd name="connsiteX10" fmla="*/ 0 w 1467146"/>
              <a:gd name="connsiteY10" fmla="*/ 93033 h 691520"/>
              <a:gd name="connsiteX11" fmla="*/ 93033 w 1467146"/>
              <a:gd name="connsiteY11" fmla="*/ 0 h 6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7146" h="691520">
                <a:moveTo>
                  <a:pt x="93033" y="0"/>
                </a:moveTo>
                <a:lnTo>
                  <a:pt x="1374113" y="0"/>
                </a:lnTo>
                <a:cubicBezTo>
                  <a:pt x="1425494" y="0"/>
                  <a:pt x="1467146" y="41652"/>
                  <a:pt x="1467146" y="93033"/>
                </a:cubicBezTo>
                <a:lnTo>
                  <a:pt x="1467146" y="465151"/>
                </a:lnTo>
                <a:cubicBezTo>
                  <a:pt x="1467146" y="516532"/>
                  <a:pt x="1425494" y="558184"/>
                  <a:pt x="1374113" y="558184"/>
                </a:cubicBezTo>
                <a:lnTo>
                  <a:pt x="866910" y="558184"/>
                </a:lnTo>
                <a:lnTo>
                  <a:pt x="733574" y="691520"/>
                </a:lnTo>
                <a:lnTo>
                  <a:pt x="600237" y="558184"/>
                </a:lnTo>
                <a:lnTo>
                  <a:pt x="93033" y="558184"/>
                </a:lnTo>
                <a:cubicBezTo>
                  <a:pt x="41652" y="558184"/>
                  <a:pt x="0" y="516532"/>
                  <a:pt x="0" y="465151"/>
                </a:cubicBezTo>
                <a:lnTo>
                  <a:pt x="0" y="93033"/>
                </a:lnTo>
                <a:cubicBezTo>
                  <a:pt x="0" y="41652"/>
                  <a:pt x="41652" y="0"/>
                  <a:pt x="9303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rgbClr val="FCB43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2633" y="1827500"/>
            <a:ext cx="133337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1С В </a:t>
            </a:r>
            <a:r>
              <a:rPr lang="ru-RU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ГАЗПРОМНЕФТЬ</a:t>
            </a:r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Sev01"/>
          <p:cNvSpPr>
            <a:spLocks noChangeAspect="1"/>
          </p:cNvSpPr>
          <p:nvPr/>
        </p:nvSpPr>
        <p:spPr>
          <a:xfrm flipH="1">
            <a:off x="7694688" y="3522023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1956" y="3870563"/>
            <a:ext cx="166575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Региона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присутствия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12043" y="3485940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24</a:t>
            </a:r>
            <a:endParaRPr lang="ru-RU" sz="2400" dirty="0">
              <a:solidFill>
                <a:srgbClr val="0070BA"/>
              </a:solidFill>
              <a:latin typeface="DINPro-Bold" panose="02000503030000020004" pitchFamily="50" charset="0"/>
              <a:ea typeface="Roboto" panose="02000000000000000000" pitchFamily="2" charset="0"/>
            </a:endParaRPr>
          </a:p>
        </p:txBody>
      </p:sp>
      <p:sp>
        <p:nvSpPr>
          <p:cNvPr id="33" name="Sev01"/>
          <p:cNvSpPr>
            <a:spLocks noChangeAspect="1"/>
          </p:cNvSpPr>
          <p:nvPr/>
        </p:nvSpPr>
        <p:spPr>
          <a:xfrm>
            <a:off x="4157529" y="4768385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35" name="Group 24"/>
          <p:cNvGrpSpPr/>
          <p:nvPr/>
        </p:nvGrpSpPr>
        <p:grpSpPr>
          <a:xfrm flipV="1">
            <a:off x="2081492" y="4526741"/>
            <a:ext cx="2190840" cy="301302"/>
            <a:chOff x="539510" y="1997706"/>
            <a:chExt cx="2079646" cy="286009"/>
          </a:xfrm>
        </p:grpSpPr>
        <p:cxnSp>
          <p:nvCxnSpPr>
            <p:cNvPr id="36" name="Straight Connector 2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6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054294" y="5031946"/>
            <a:ext cx="166575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Предприятий на поддержке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4293" y="4647323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7</a:t>
            </a:r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0</a:t>
            </a: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+</a:t>
            </a:r>
          </a:p>
        </p:txBody>
      </p:sp>
      <p:sp>
        <p:nvSpPr>
          <p:cNvPr id="40" name="Sev01"/>
          <p:cNvSpPr>
            <a:spLocks noChangeAspect="1"/>
          </p:cNvSpPr>
          <p:nvPr/>
        </p:nvSpPr>
        <p:spPr>
          <a:xfrm flipH="1">
            <a:off x="7251102" y="4768385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1" name="Group 37"/>
          <p:cNvGrpSpPr/>
          <p:nvPr/>
        </p:nvGrpSpPr>
        <p:grpSpPr>
          <a:xfrm flipH="1" flipV="1">
            <a:off x="7924462" y="4526741"/>
            <a:ext cx="2190840" cy="301302"/>
            <a:chOff x="539510" y="1997706"/>
            <a:chExt cx="2079646" cy="286009"/>
          </a:xfrm>
        </p:grpSpPr>
        <p:cxnSp>
          <p:nvCxnSpPr>
            <p:cNvPr id="42" name="Straight Connector 38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9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8471956" y="5031946"/>
            <a:ext cx="166575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Продуктивных информационных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12043" y="4647323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7</a:t>
            </a:r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00</a:t>
            </a: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+</a:t>
            </a:r>
          </a:p>
        </p:txBody>
      </p:sp>
      <p:sp>
        <p:nvSpPr>
          <p:cNvPr id="46" name="Sev01"/>
          <p:cNvSpPr>
            <a:spLocks noChangeAspect="1"/>
          </p:cNvSpPr>
          <p:nvPr/>
        </p:nvSpPr>
        <p:spPr>
          <a:xfrm>
            <a:off x="4157529" y="2157809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7" name="Group 19"/>
          <p:cNvGrpSpPr/>
          <p:nvPr/>
        </p:nvGrpSpPr>
        <p:grpSpPr>
          <a:xfrm>
            <a:off x="2081492" y="2874328"/>
            <a:ext cx="2190840" cy="301302"/>
            <a:chOff x="539510" y="1997706"/>
            <a:chExt cx="2079646" cy="286009"/>
          </a:xfrm>
        </p:grpSpPr>
        <p:cxnSp>
          <p:nvCxnSpPr>
            <p:cNvPr id="48" name="Straight Connector 1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7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054294" y="2705713"/>
            <a:ext cx="166575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Пользователей</a:t>
            </a: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бизнес-систем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54293" y="2321089"/>
            <a:ext cx="139979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40000</a:t>
            </a:r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+</a:t>
            </a:r>
            <a:endParaRPr lang="ru-RU" sz="2400" dirty="0">
              <a:solidFill>
                <a:srgbClr val="0070BA"/>
              </a:solidFill>
              <a:latin typeface="DINPro-Bold" panose="02000503030000020004" pitchFamily="50" charset="0"/>
              <a:ea typeface="Roboto" panose="02000000000000000000" pitchFamily="2" charset="0"/>
            </a:endParaRPr>
          </a:p>
        </p:txBody>
      </p:sp>
      <p:sp>
        <p:nvSpPr>
          <p:cNvPr id="52" name="Sev01"/>
          <p:cNvSpPr>
            <a:spLocks noChangeAspect="1"/>
          </p:cNvSpPr>
          <p:nvPr/>
        </p:nvSpPr>
        <p:spPr>
          <a:xfrm flipH="1">
            <a:off x="7251102" y="2157809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53" name="Group 33"/>
          <p:cNvGrpSpPr/>
          <p:nvPr/>
        </p:nvGrpSpPr>
        <p:grpSpPr>
          <a:xfrm flipH="1">
            <a:off x="7924462" y="2874328"/>
            <a:ext cx="2190840" cy="301302"/>
            <a:chOff x="539510" y="1997706"/>
            <a:chExt cx="2079646" cy="286009"/>
          </a:xfrm>
        </p:grpSpPr>
        <p:cxnSp>
          <p:nvCxnSpPr>
            <p:cNvPr id="54" name="Straight Connector 34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5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5875" cap="rnd">
              <a:solidFill>
                <a:srgbClr val="0074BC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8264641" y="2705713"/>
            <a:ext cx="18730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Часовых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поясов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присутствия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12043" y="2321089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5</a:t>
            </a:r>
            <a:endParaRPr lang="ru-RU" sz="2400" dirty="0">
              <a:solidFill>
                <a:srgbClr val="0070BA"/>
              </a:solidFill>
              <a:latin typeface="DINPro-Bold" panose="02000503030000020004" pitchFamily="50" charset="0"/>
              <a:ea typeface="Roboto" panose="02000000000000000000" pitchFamily="2" charset="0"/>
            </a:endParaRPr>
          </a:p>
        </p:txBody>
      </p:sp>
      <p:sp>
        <p:nvSpPr>
          <p:cNvPr id="61" name="Sev01"/>
          <p:cNvSpPr>
            <a:spLocks noChangeAspect="1"/>
          </p:cNvSpPr>
          <p:nvPr/>
        </p:nvSpPr>
        <p:spPr>
          <a:xfrm>
            <a:off x="3720044" y="3522023"/>
            <a:ext cx="761084" cy="76108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54294" y="3943330"/>
            <a:ext cx="166575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Специалистов 1С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54293" y="3558707"/>
            <a:ext cx="103664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2400" dirty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4</a:t>
            </a:r>
            <a:r>
              <a:rPr lang="ru-RU" sz="2400" dirty="0" smtClean="0">
                <a:solidFill>
                  <a:srgbClr val="0070BA"/>
                </a:solidFill>
                <a:latin typeface="DINPro-Bold" panose="02000503030000020004" pitchFamily="50" charset="0"/>
                <a:ea typeface="Roboto" panose="02000000000000000000" pitchFamily="2" charset="0"/>
              </a:rPr>
              <a:t>00+</a:t>
            </a:r>
            <a:endParaRPr lang="ru-RU" sz="2400" dirty="0">
              <a:solidFill>
                <a:srgbClr val="0070BA"/>
              </a:solidFill>
              <a:latin typeface="DINPro-Bold" panose="02000503030000020004" pitchFamily="50" charset="0"/>
              <a:ea typeface="Roboto" panose="02000000000000000000" pitchFamily="2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538070" y="2378405"/>
            <a:ext cx="3062502" cy="3062502"/>
            <a:chOff x="3005562" y="2084405"/>
            <a:chExt cx="3062502" cy="306250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005562" y="2084405"/>
              <a:ext cx="3062502" cy="3062502"/>
              <a:chOff x="3005562" y="2084405"/>
              <a:chExt cx="3062502" cy="3062502"/>
            </a:xfrm>
          </p:grpSpPr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62" y="2084405"/>
                <a:ext cx="3062502" cy="3062502"/>
              </a:xfrm>
              <a:prstGeom prst="rect">
                <a:avLst/>
              </a:prstGeom>
            </p:spPr>
          </p:pic>
          <p:sp>
            <p:nvSpPr>
              <p:cNvPr id="73" name="Прямоугольник 72"/>
              <p:cNvSpPr/>
              <p:nvPr/>
            </p:nvSpPr>
            <p:spPr>
              <a:xfrm>
                <a:off x="3997119" y="2739027"/>
                <a:ext cx="1131674" cy="24027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Прямоугольник 67"/>
            <p:cNvSpPr/>
            <p:nvPr/>
          </p:nvSpPr>
          <p:spPr>
            <a:xfrm>
              <a:off x="3653770" y="2663984"/>
              <a:ext cx="1820878" cy="95167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4150567" y="2739027"/>
              <a:ext cx="827284" cy="827286"/>
              <a:chOff x="1772191" y="-2898633"/>
              <a:chExt cx="1706774" cy="1706776"/>
            </a:xfrm>
          </p:grpSpPr>
          <p:pic>
            <p:nvPicPr>
              <p:cNvPr id="70" name="Рисунок 6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9" t="7351" r="27711" b="24589"/>
              <a:stretch/>
            </p:blipFill>
            <p:spPr>
              <a:xfrm>
                <a:off x="1772191" y="-2898633"/>
                <a:ext cx="1706774" cy="1706776"/>
              </a:xfrm>
              <a:prstGeom prst="ellipse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1773243" y="-2269962"/>
                <a:ext cx="285750" cy="545937"/>
              </a:xfrm>
              <a:prstGeom prst="ellipse">
                <a:avLst/>
              </a:prstGeom>
              <a:solidFill>
                <a:srgbClr val="9FD2F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93" y="2320598"/>
            <a:ext cx="435505" cy="435505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73" y="3691906"/>
            <a:ext cx="395914" cy="39591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88" y="4968169"/>
            <a:ext cx="361515" cy="36151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75" y="2300153"/>
            <a:ext cx="476395" cy="47639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05" y="3691182"/>
            <a:ext cx="422765" cy="422765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80" y="4962434"/>
            <a:ext cx="372982" cy="372982"/>
          </a:xfrm>
          <a:prstGeom prst="rect">
            <a:avLst/>
          </a:prstGeom>
        </p:spPr>
      </p:pic>
      <p:sp>
        <p:nvSpPr>
          <p:cNvPr id="81" name="Овал 80"/>
          <p:cNvSpPr/>
          <p:nvPr/>
        </p:nvSpPr>
        <p:spPr>
          <a:xfrm>
            <a:off x="3986948" y="3143416"/>
            <a:ext cx="63538" cy="63538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218AC9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2" name="Овал 81"/>
          <p:cNvSpPr/>
          <p:nvPr/>
        </p:nvSpPr>
        <p:spPr>
          <a:xfrm>
            <a:off x="3986948" y="4494972"/>
            <a:ext cx="63538" cy="63538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218AC9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3" name="Овал 82"/>
          <p:cNvSpPr/>
          <p:nvPr/>
        </p:nvSpPr>
        <p:spPr>
          <a:xfrm>
            <a:off x="8145820" y="3143416"/>
            <a:ext cx="63538" cy="63538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218AC9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4" name="Овал 83"/>
          <p:cNvSpPr/>
          <p:nvPr/>
        </p:nvSpPr>
        <p:spPr>
          <a:xfrm>
            <a:off x="8145820" y="4494972"/>
            <a:ext cx="63538" cy="63538"/>
          </a:xfrm>
          <a:prstGeom prst="ellipse">
            <a:avLst/>
          </a:prstGeom>
          <a:solidFill>
            <a:schemeClr val="bg1"/>
          </a:solidFill>
          <a:ln w="15875" cap="rnd">
            <a:solidFill>
              <a:srgbClr val="218AC9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7300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Снова о «серебряных пулях»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915150" y="2428875"/>
            <a:ext cx="4772025" cy="3009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«Все оптимизированные сервера похожи друг на друга каждый неоптимизированный сервер </a:t>
            </a:r>
            <a:r>
              <a:rPr lang="ru-RU" sz="2800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неоптимизирован</a:t>
            </a:r>
            <a:r>
              <a:rPr lang="ru-RU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по-своему?»</a:t>
            </a: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9" y="2109787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2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Снова о «серебряных пулях»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8" y="1714500"/>
            <a:ext cx="11068257" cy="607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Не всегда!</a:t>
            </a:r>
          </a:p>
          <a:p>
            <a:endParaRPr lang="ru-RU" sz="24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22569" y="2927312"/>
            <a:ext cx="4353132" cy="742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Разный профиль нагрузки </a:t>
            </a:r>
            <a:endParaRPr lang="en-US" sz="24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17469" y="4314801"/>
            <a:ext cx="4800807" cy="947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Разная </a:t>
            </a:r>
            <a:r>
              <a:rPr lang="ru-RU" sz="2400" cap="none" dirty="0">
                <a:solidFill>
                  <a:schemeClr val="accent3"/>
                </a:solidFill>
                <a:latin typeface="Calibri" panose="020F0502020204030204" pitchFamily="34" charset="0"/>
              </a:rPr>
              <a:t>структура баз</a:t>
            </a: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391194" y="4314803"/>
            <a:ext cx="4295982" cy="650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cap="none" dirty="0">
                <a:solidFill>
                  <a:schemeClr val="accent3"/>
                </a:solidFill>
                <a:latin typeface="Calibri" panose="020F0502020204030204" pitchFamily="34" charset="0"/>
              </a:rPr>
              <a:t>Разное содержание таблиц</a:t>
            </a: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5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Снова о «серебряных пулях»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8" y="1714499"/>
            <a:ext cx="11068257" cy="4181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Подойдёт ли вам чужой опыт?</a:t>
            </a:r>
          </a:p>
          <a:p>
            <a:endParaRPr lang="ru-RU" sz="24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Анализ</a:t>
            </a:r>
          </a:p>
          <a:p>
            <a:pPr algn="ctr"/>
            <a:endParaRPr lang="ru-RU" sz="24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Проверка</a:t>
            </a:r>
          </a:p>
          <a:p>
            <a:pPr algn="ctr"/>
            <a:endParaRPr lang="ru-RU" sz="24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Эксперименты</a:t>
            </a: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7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Параметры настройки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9" y="1714499"/>
            <a:ext cx="5419931" cy="4181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# Обязательные для 1С настройки</a:t>
            </a:r>
          </a:p>
          <a:p>
            <a:r>
              <a:rPr lang="en-US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# </a:t>
            </a:r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Параметры, зависящие от объема оперативной памяти</a:t>
            </a:r>
          </a:p>
          <a:p>
            <a:r>
              <a:rPr lang="en-US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shared_buffers</a:t>
            </a:r>
            <a:r>
              <a:rPr lang="en-US" cap="none" dirty="0">
                <a:solidFill>
                  <a:schemeClr val="accent3"/>
                </a:solidFill>
                <a:latin typeface="Calibri" panose="020F0502020204030204" pitchFamily="34" charset="0"/>
              </a:rPr>
              <a:t> = '2GB' # 25% </a:t>
            </a:r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ОЗУ</a:t>
            </a:r>
          </a:p>
          <a:p>
            <a:r>
              <a:rPr lang="en-US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effective_cache_size</a:t>
            </a:r>
            <a:r>
              <a:rPr lang="en-US" cap="none" dirty="0">
                <a:solidFill>
                  <a:schemeClr val="accent3"/>
                </a:solidFill>
                <a:latin typeface="Calibri" panose="020F0502020204030204" pitchFamily="34" charset="0"/>
              </a:rPr>
              <a:t> = '6GB' # 75% </a:t>
            </a:r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ОЗУ</a:t>
            </a:r>
          </a:p>
          <a:p>
            <a:r>
              <a:rPr lang="en-US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work_mem</a:t>
            </a:r>
            <a:r>
              <a:rPr lang="en-US" cap="none" dirty="0">
                <a:solidFill>
                  <a:schemeClr val="accent3"/>
                </a:solidFill>
                <a:latin typeface="Calibri" panose="020F0502020204030204" pitchFamily="34" charset="0"/>
              </a:rPr>
              <a:t> = '64MB' # 64-128MB</a:t>
            </a:r>
          </a:p>
          <a:p>
            <a:r>
              <a:rPr lang="en-US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maintenance_work_mem</a:t>
            </a:r>
            <a:r>
              <a:rPr lang="en-US" cap="none" dirty="0">
                <a:solidFill>
                  <a:schemeClr val="accent3"/>
                </a:solidFill>
                <a:latin typeface="Calibri" panose="020F0502020204030204" pitchFamily="34" charset="0"/>
              </a:rPr>
              <a:t> = '256MB' # 4*</a:t>
            </a:r>
            <a:r>
              <a:rPr lang="en-US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work_mem</a:t>
            </a:r>
            <a:endParaRPr lang="en-US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en-US" cap="none" dirty="0">
                <a:solidFill>
                  <a:schemeClr val="accent3"/>
                </a:solidFill>
                <a:latin typeface="Calibri" panose="020F0502020204030204" pitchFamily="34" charset="0"/>
              </a:rPr>
              <a:t># </a:t>
            </a:r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активная работа с временными таблицами</a:t>
            </a:r>
          </a:p>
          <a:p>
            <a:r>
              <a:rPr lang="en-US" cap="none" dirty="0" err="1">
                <a:solidFill>
                  <a:schemeClr val="accent3"/>
                </a:solidFill>
                <a:latin typeface="Calibri" panose="020F0502020204030204" pitchFamily="34" charset="0"/>
              </a:rPr>
              <a:t>temp_buffers</a:t>
            </a:r>
            <a:r>
              <a:rPr lang="en-US" cap="none" dirty="0">
                <a:solidFill>
                  <a:schemeClr val="accent3"/>
                </a:solidFill>
                <a:latin typeface="Calibri" panose="020F0502020204030204" pitchFamily="34" charset="0"/>
              </a:rPr>
              <a:t> = '32MB' # </a:t>
            </a:r>
            <a:r>
              <a:rPr lang="en-US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32-128MB</a:t>
            </a:r>
            <a:endParaRPr lang="en-US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43700" y="1714498"/>
            <a:ext cx="4800600" cy="16478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Выделенный 8-ядерный </a:t>
            </a:r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сервер с </a:t>
            </a:r>
            <a:r>
              <a:rPr lang="ru-RU" sz="2400" cap="none" dirty="0">
                <a:solidFill>
                  <a:schemeClr val="accent3"/>
                </a:solidFill>
                <a:latin typeface="Calibri" panose="020F0502020204030204" pitchFamily="34" charset="0"/>
              </a:rPr>
              <a:t>ОЗУ 8 ГБ </a:t>
            </a:r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и дисковой </a:t>
            </a:r>
            <a:r>
              <a:rPr lang="ru-RU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подсистемой с </a:t>
            </a:r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RAID1 SSD должен справится с объемом базы в </a:t>
            </a:r>
            <a:r>
              <a:rPr lang="ru-RU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пределах 100 </a:t>
            </a:r>
            <a:r>
              <a:rPr lang="ru-RU" cap="none" dirty="0">
                <a:solidFill>
                  <a:schemeClr val="accent3"/>
                </a:solidFill>
                <a:latin typeface="Calibri" panose="020F0502020204030204" pitchFamily="34" charset="0"/>
              </a:rPr>
              <a:t>ГБ, </a:t>
            </a:r>
            <a:r>
              <a:rPr lang="ru-RU" sz="2400" cap="none" dirty="0">
                <a:solidFill>
                  <a:schemeClr val="accent3"/>
                </a:solidFill>
                <a:latin typeface="Calibri" panose="020F0502020204030204" pitchFamily="34" charset="0"/>
              </a:rPr>
              <a:t>общим количеством пользователей до 50 человек</a:t>
            </a:r>
            <a:endParaRPr lang="en-US" sz="24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0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Параметры настройки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9" y="1714499"/>
            <a:ext cx="5419931" cy="4181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43699" y="1257850"/>
            <a:ext cx="4886325" cy="1285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( 2048 + 3%) + 50*(64+132) + 3*256 =</a:t>
            </a:r>
          </a:p>
          <a:p>
            <a:pPr algn="ctr"/>
            <a:r>
              <a:rPr lang="en-US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7677,5</a:t>
            </a:r>
            <a:endParaRPr lang="en-US" sz="28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9" y="1555098"/>
            <a:ext cx="4986426" cy="4521852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743699" y="2543727"/>
            <a:ext cx="4886325" cy="4286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cap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Ух ты!</a:t>
            </a:r>
            <a:endParaRPr lang="en-US" sz="2800" cap="non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1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Параметры настройки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8919" y="1714499"/>
            <a:ext cx="5419931" cy="4181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43699" y="1257850"/>
            <a:ext cx="4886325" cy="1285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( 2048 + 3%) + 50*(64+132) + 3*256 =</a:t>
            </a:r>
          </a:p>
          <a:p>
            <a:pPr algn="ctr"/>
            <a:r>
              <a:rPr lang="en-US" sz="28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7677,5</a:t>
            </a:r>
            <a:endParaRPr lang="en-US" sz="28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9" y="1555098"/>
            <a:ext cx="4986426" cy="4521852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743699" y="2543727"/>
            <a:ext cx="4886325" cy="4286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cap="none" dirty="0" smtClean="0">
                <a:solidFill>
                  <a:srgbClr val="00B050"/>
                </a:solidFill>
                <a:latin typeface="Calibri" panose="020F0502020204030204" pitchFamily="34" charset="0"/>
              </a:rPr>
              <a:t>Ух ты!</a:t>
            </a:r>
            <a:endParaRPr lang="en-US" sz="2800" cap="none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743693" y="3143839"/>
            <a:ext cx="4886331" cy="2228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ru-RU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Фоновые задания 1С</a:t>
            </a:r>
          </a:p>
          <a:p>
            <a:pPr marL="457200" indent="-457200">
              <a:buAutoNum type="arabicPeriod"/>
            </a:pPr>
            <a:r>
              <a:rPr lang="en-US" sz="20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work_mem</a:t>
            </a:r>
            <a:r>
              <a:rPr lang="en-US" sz="20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:</a:t>
            </a:r>
            <a:endParaRPr lang="ru-RU" sz="2000" cap="none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r>
              <a:rPr lang="ru-RU" sz="1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«Заметьте, что в сложных запросах параллельно могут выполняться несколько операций сортировки или хеширования, и при этом </a:t>
            </a:r>
            <a:r>
              <a:rPr lang="ru-RU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примерно этот объём памяти может использоваться в каждой операции</a:t>
            </a:r>
            <a:r>
              <a:rPr lang="ru-RU" sz="1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, прежде чем данные начнут вытесняться во временные файлы»</a:t>
            </a:r>
          </a:p>
          <a:p>
            <a:endParaRPr lang="en-US" sz="20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896096" y="5681650"/>
            <a:ext cx="4886325" cy="4286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cap="none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Опа</a:t>
            </a:r>
            <a:r>
              <a:rPr lang="ru-RU" sz="2800" cap="none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2800" cap="none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3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64D8-6B06-826A-A592-CC704204F49F}"/>
              </a:ext>
            </a:extLst>
          </p:cNvPr>
          <p:cNvSpPr txBox="1">
            <a:spLocks/>
          </p:cNvSpPr>
          <p:nvPr/>
        </p:nvSpPr>
        <p:spPr>
          <a:xfrm>
            <a:off x="619369" y="589624"/>
            <a:ext cx="6619631" cy="610499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97A1C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Параметры настройки</a:t>
            </a:r>
            <a:endParaRPr lang="en-US" sz="3100" dirty="0">
              <a:solidFill>
                <a:srgbClr val="97A1C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53B757-E49A-AE38-DFB1-C99B26337C8B}"/>
              </a:ext>
            </a:extLst>
          </p:cNvPr>
          <p:cNvSpPr/>
          <p:nvPr/>
        </p:nvSpPr>
        <p:spPr>
          <a:xfrm>
            <a:off x="618918" y="513398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814BAB-776B-2F98-628B-33CE3A585078}"/>
              </a:ext>
            </a:extLst>
          </p:cNvPr>
          <p:cNvSpPr/>
          <p:nvPr/>
        </p:nvSpPr>
        <p:spPr>
          <a:xfrm>
            <a:off x="618918" y="1255894"/>
            <a:ext cx="726141" cy="65530"/>
          </a:xfrm>
          <a:prstGeom prst="rect">
            <a:avLst/>
          </a:prstGeom>
          <a:solidFill>
            <a:srgbClr val="97A1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619369" y="2391466"/>
            <a:ext cx="11172581" cy="194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SWAP = RAM * 1.5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Терминируйте сессии, долго висящие в </a:t>
            </a:r>
            <a:r>
              <a:rPr lang="en-US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idle, </a:t>
            </a:r>
            <a:r>
              <a:rPr lang="ru-RU" sz="2400" cap="none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тем более – в </a:t>
            </a:r>
            <a:r>
              <a:rPr lang="en-US" sz="2400" cap="none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idle_in_transaction</a:t>
            </a:r>
            <a:endParaRPr lang="en-US" sz="2400" cap="none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1268" y="1477956"/>
            <a:ext cx="11068257" cy="514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Что же делать?</a:t>
            </a: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04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42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 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heme/theme1.xml><?xml version="1.0" encoding="utf-8"?>
<a:theme xmlns:a="http://schemas.openxmlformats.org/drawingml/2006/main" name="1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GPN NEW">
      <a:majorFont>
        <a:latin typeface="GPN_DIN Condensed"/>
        <a:ea typeface=""/>
        <a:cs typeface=""/>
      </a:majorFont>
      <a:minorFont>
        <a:latin typeface="GPN_DIN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36000" rtlCol="0">
        <a:noAutofit/>
      </a:bodyPr>
      <a:lstStyle>
        <a:defPPr algn="l">
          <a:lnSpc>
            <a:spcPct val="80000"/>
          </a:lnSpc>
          <a:spcBef>
            <a:spcPts val="300"/>
          </a:spcBef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F8D1C6A7-815E-4B1B-922D-DDF256B6FD24}" vid="{8AC31970-B314-4C23-B764-C3D4C7919476}"/>
    </a:ext>
  </a:extLst>
</a:theme>
</file>

<file path=ppt/theme/theme2.xml><?xml version="1.0" encoding="utf-8"?>
<a:theme xmlns:a="http://schemas.openxmlformats.org/drawingml/2006/main" name="2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GPN NEW">
      <a:majorFont>
        <a:latin typeface="GPN_DIN Condensed"/>
        <a:ea typeface=""/>
        <a:cs typeface=""/>
      </a:majorFont>
      <a:minorFont>
        <a:latin typeface="GPN_DIN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36000" rtlCol="0">
        <a:noAutofit/>
      </a:bodyPr>
      <a:lstStyle>
        <a:defPPr algn="l">
          <a:lnSpc>
            <a:spcPct val="80000"/>
          </a:lnSpc>
          <a:spcBef>
            <a:spcPts val="300"/>
          </a:spcBef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F8D1C6A7-815E-4B1B-922D-DDF256B6FD24}" vid="{8AC31970-B314-4C23-B764-C3D4C7919476}"/>
    </a:ext>
  </a:extLst>
</a:theme>
</file>

<file path=ppt/theme/theme3.xml><?xml version="1.0" encoding="utf-8"?>
<a:theme xmlns:a="http://schemas.openxmlformats.org/drawingml/2006/main" name="3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GPN NEW">
      <a:majorFont>
        <a:latin typeface="GPN_DIN Condensed"/>
        <a:ea typeface=""/>
        <a:cs typeface=""/>
      </a:majorFont>
      <a:minorFont>
        <a:latin typeface="GPN_DIN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36000" rtlCol="0">
        <a:noAutofit/>
      </a:bodyPr>
      <a:lstStyle>
        <a:defPPr algn="l">
          <a:lnSpc>
            <a:spcPct val="80000"/>
          </a:lnSpc>
          <a:spcBef>
            <a:spcPts val="300"/>
          </a:spcBef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F8D1C6A7-815E-4B1B-922D-DDF256B6FD24}" vid="{8AC31970-B314-4C23-B764-C3D4C791947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Изображение" ma:contentTypeID="0x0101009148F5A04DDD49CBA7127AADA5FB792B00AADE34325A8B49CDA8BB4DB53328F214005BDAE8703C8CE64DA99EA1067D3ABF23" ma:contentTypeVersion="1" ma:contentTypeDescription="Отправка изображения." ma:contentTypeScope="" ma:versionID="6bedcf0a44a07f114d2accc1dedb5a10">
  <xsd:schema xmlns:xsd="http://www.w3.org/2001/XMLSchema" xmlns:xs="http://www.w3.org/2001/XMLSchema" xmlns:p="http://schemas.microsoft.com/office/2006/metadata/properties" xmlns:ns1="http://schemas.microsoft.com/sharepoint/v3" xmlns:ns2="4CD8885A-D5C5-4150-B6FB-0C5117B73592" xmlns:ns3="http://schemas.microsoft.com/sharepoint/v3/fields" targetNamespace="http://schemas.microsoft.com/office/2006/metadata/properties" ma:root="true" ma:fieldsID="25423561e65a83f6ffde8208e481d344" ns1:_="" ns2:_="" ns3:_="">
    <xsd:import namespace="http://schemas.microsoft.com/sharepoint/v3"/>
    <xsd:import namespace="4CD8885A-D5C5-4150-B6FB-0C5117B7359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Путь URL-адреса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Тип файла" ma:hidden="true" ma:internalName="File_x0020_Type" ma:readOnly="true">
      <xsd:simpleType>
        <xsd:restriction base="dms:Text"/>
      </xsd:simpleType>
    </xsd:element>
    <xsd:element name="HTML_x0020_File_x0020_Type" ma:index="10" nillable="true" ma:displayName="Тип HTML-файла" ma:hidden="true" ma:internalName="HTML_x0020_File_x0020_Type" ma:readOnly="true">
      <xsd:simpleType>
        <xsd:restriction base="dms:Text"/>
      </xsd:simpleType>
    </xsd:element>
    <xsd:element name="FSObjType" ma:index="11" nillable="true" ma:displayName="Тип элемента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8885A-D5C5-4150-B6FB-0C5117B7359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Ширина" ma:internalName="ImageWidth" ma:readOnly="true">
      <xsd:simpleType>
        <xsd:restriction base="dms:Unknown"/>
      </xsd:simpleType>
    </xsd:element>
    <xsd:element name="ImageHeight" ma:index="22" nillable="true" ma:displayName="Высота" ma:internalName="ImageHeight" ma:readOnly="true">
      <xsd:simpleType>
        <xsd:restriction base="dms:Unknown"/>
      </xsd:simpleType>
    </xsd:element>
    <xsd:element name="ImageCreateDate" ma:index="25" nillable="true" ma:displayName="Дата создания рисунка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Авторские права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Автор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 ma:index="23" ma:displayName="Заметки"/>
        <xsd:element name="keywords" minOccurs="0" maxOccurs="1" type="xsd:string" ma:index="14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4CD8885A-D5C5-4150-B6FB-0C5117B7359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12533D2-6256-45EA-A94F-F568E1FE04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A7AA1-4D0F-4421-8FDC-CD08F6DFE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D8885A-D5C5-4150-B6FB-0C5117B73592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BC4D54-ED0B-4689-BE9E-89EC57DDA819}">
  <ds:schemaRefs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CD8885A-D5C5-4150-B6FB-0C5117B73592"/>
    <ds:schemaRef ds:uri="http://schemas.microsoft.com/office/infopath/2007/PartnerControls"/>
    <ds:schemaRef ds:uri="http://purl.org/dc/terms/"/>
    <ds:schemaRef ds:uri="http://schemas.microsoft.com/sharepoint/v3/field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79041</TotalTime>
  <Words>527</Words>
  <Application>Microsoft Office PowerPoint</Application>
  <PresentationFormat>Широкоэкранный</PresentationFormat>
  <Paragraphs>103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DINPro-Bold</vt:lpstr>
      <vt:lpstr>GPN_DIN Condensed</vt:lpstr>
      <vt:lpstr>GPN_DIN Condensed Bold</vt:lpstr>
      <vt:lpstr>GPN_DIN Regular</vt:lpstr>
      <vt:lpstr>Roboto</vt:lpstr>
      <vt:lpstr>Wingdings</vt:lpstr>
      <vt:lpstr>1_gpn_report</vt:lpstr>
      <vt:lpstr>2_gpn_report</vt:lpstr>
      <vt:lpstr>3_gpn_report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презентации для СД_розница</dc:title>
  <dc:subject>Структура презентации для СД_розница</dc:subject>
  <dc:creator>УРПиС ГПН-Ц</dc:creator>
  <cp:keywords/>
  <dc:description/>
  <cp:lastModifiedBy>Пучков Василий Валерьевич</cp:lastModifiedBy>
  <cp:revision>6515</cp:revision>
  <cp:lastPrinted>2019-10-31T10:25:59Z</cp:lastPrinted>
  <dcterms:created xsi:type="dcterms:W3CDTF">2015-09-21T08:33:48Z</dcterms:created>
  <dcterms:modified xsi:type="dcterms:W3CDTF">2022-10-20T09:31:03Z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11536941-310a-4a7e-8feb-5f766fb68eed</vt:lpwstr>
  </property>
  <property fmtid="{D5CDD505-2E9C-101B-9397-08002B2CF9AE}" pid="3" name="ContentTypeId">
    <vt:lpwstr>0x0101009148F5A04DDD49CBA7127AADA5FB792B00AADE34325A8B49CDA8BB4DB53328F214005BDAE8703C8CE64DA99EA1067D3ABF23</vt:lpwstr>
  </property>
</Properties>
</file>