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89" r:id="rId2"/>
    <p:sldId id="28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18" r:id="rId16"/>
    <p:sldId id="317" r:id="rId17"/>
    <p:sldId id="302" r:id="rId18"/>
    <p:sldId id="303" r:id="rId19"/>
    <p:sldId id="304" r:id="rId20"/>
    <p:sldId id="305" r:id="rId21"/>
    <p:sldId id="306" r:id="rId22"/>
    <p:sldId id="308" r:id="rId23"/>
    <p:sldId id="316" r:id="rId24"/>
    <p:sldId id="309" r:id="rId25"/>
    <p:sldId id="310" r:id="rId26"/>
    <p:sldId id="311" r:id="rId27"/>
    <p:sldId id="313" r:id="rId28"/>
    <p:sldId id="312" r:id="rId29"/>
    <p:sldId id="314" r:id="rId30"/>
    <p:sldId id="315" r:id="rId31"/>
    <p:sldId id="319" r:id="rId32"/>
    <p:sldId id="259" r:id="rId33"/>
  </p:sldIdLst>
  <p:sldSz cx="12192000" cy="6858000"/>
  <p:notesSz cx="6858000" cy="9144000"/>
  <p:embeddedFontLst>
    <p:embeddedFont>
      <p:font typeface="Anonymous Pro" panose="02060609030202000504" pitchFamily="49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Inter" panose="020B0502030000000004" pitchFamily="34" charset="0"/>
      <p:regular r:id="rId43"/>
      <p:bold r:id="rId44"/>
      <p:italic r:id="rId45"/>
      <p:bold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Kazakova" initials="TK" lastIdx="1" clrIdx="0">
    <p:extLst>
      <p:ext uri="{19B8F6BF-5375-455C-9EA6-DF929625EA0E}">
        <p15:presenceInfo xmlns:p15="http://schemas.microsoft.com/office/powerpoint/2012/main" userId="20d008d25a1d09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E5"/>
    <a:srgbClr val="004FFF"/>
    <a:srgbClr val="313131"/>
    <a:srgbClr val="000000"/>
    <a:srgbClr val="F2F4F8"/>
    <a:srgbClr val="FFFFFF"/>
    <a:srgbClr val="6624F2"/>
    <a:srgbClr val="36FFBC"/>
    <a:srgbClr val="42FF55"/>
    <a:srgbClr val="FA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2" autoAdjust="0"/>
    <p:restoredTop sz="96281" autoAdjust="0"/>
  </p:normalViewPr>
  <p:slideViewPr>
    <p:cSldViewPr snapToGrid="0" showGuides="1">
      <p:cViewPr>
        <p:scale>
          <a:sx n="108" d="100"/>
          <a:sy n="108" d="100"/>
        </p:scale>
        <p:origin x="-368" y="480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F253-AFD6-4145-A935-27C4CB3DA21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3CF9E-584F-4FDC-B243-9FAADDCB4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7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63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4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8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21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80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95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82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32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70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41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22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63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13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4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31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91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85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79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5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9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3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1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6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5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1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E6DF0-9708-45FC-B252-061D0F0F1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681037"/>
            <a:ext cx="9144000" cy="1231106"/>
          </a:xfr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00" b="1">
                <a:solidFill>
                  <a:srgbClr val="2E57E5"/>
                </a:solidFill>
                <a:latin typeface="Anonymous Pro" panose="02060609030202000504" pitchFamily="49" charset="0"/>
                <a:ea typeface="Anonymous Pro" panose="02060609030202000504" pitchFamily="49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C033F6-3259-4E8F-9FCB-2DA11328A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2291943"/>
            <a:ext cx="9144000" cy="341632"/>
          </a:xfrm>
        </p:spPr>
        <p:txBody>
          <a:bodyPr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FCAFA-8D1E-4E2F-B8CE-C456A0DBC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41" y="681037"/>
            <a:ext cx="685272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82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1A45D-CF99-4534-A375-1DDFC0355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41" y="681037"/>
            <a:ext cx="685272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048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B3D2BC-795C-49D5-B53F-87DEFA1A6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" y="0"/>
            <a:ext cx="1216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F2EC1-BF2E-469E-A565-9624FADBC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41" y="681037"/>
            <a:ext cx="685272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41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B3D2BC-795C-49D5-B53F-87DEFA1A6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0084" y="-2581330"/>
            <a:ext cx="19364637" cy="12358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70AD00-23C1-4938-9A96-7145F0DB4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25" y="657225"/>
            <a:ext cx="686188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962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657E1-EC32-45A1-9B11-8F338A05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036585"/>
            <a:ext cx="10515600" cy="2585323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0E49F7-2024-4479-AD7A-C0BFB18AA07A}"/>
              </a:ext>
            </a:extLst>
          </p:cNvPr>
          <p:cNvSpPr/>
          <p:nvPr userDrawn="1"/>
        </p:nvSpPr>
        <p:spPr>
          <a:xfrm>
            <a:off x="10325099" y="657225"/>
            <a:ext cx="1027113" cy="914400"/>
          </a:xfrm>
          <a:prstGeom prst="rect">
            <a:avLst/>
          </a:prstGeom>
          <a:solidFill>
            <a:srgbClr val="2E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A4BE6F-A403-4642-A991-0ABB37F30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25" y="657225"/>
            <a:ext cx="686188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2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1E0E2-9162-4E9D-982C-3950FDD95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0084" y="-2581330"/>
            <a:ext cx="19364637" cy="12358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657E1-EC32-45A1-9B11-8F338A05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3198401"/>
            <a:ext cx="10515600" cy="2585323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B3CEF-831D-458D-BB55-DCECB5A17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25" y="657225"/>
            <a:ext cx="686188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900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11068-613C-4F14-A320-393D6688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225"/>
            <a:ext cx="10515600" cy="132343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3B3B9-DB5E-4582-AF71-8284095DF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77038"/>
            <a:ext cx="10515600" cy="3923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740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1" r:id="rId5"/>
    <p:sldLayoutId id="2147483652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rgbClr val="2E57E5"/>
          </a:solidFill>
          <a:latin typeface="Anonymous Pro" panose="02060609030202000504" pitchFamily="49" charset="0"/>
          <a:ea typeface="Anonymous Pro" panose="02060609030202000504" pitchFamily="49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4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9503-409F-D66C-014A-3650E4ED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582286"/>
            <a:ext cx="10515600" cy="1274195"/>
          </a:xfrm>
        </p:spPr>
        <p:txBody>
          <a:bodyPr/>
          <a:lstStyle/>
          <a:p>
            <a:r>
              <a:rPr lang="ru-RU" sz="4800" dirty="0"/>
              <a:t>Повреждение данных </a:t>
            </a:r>
            <a:r>
              <a:rPr lang="en-GB" sz="4800" dirty="0"/>
              <a:t>PostgreSQL </a:t>
            </a:r>
            <a:r>
              <a:rPr lang="ru-RU" sz="4800" dirty="0"/>
              <a:t>на жестком диске.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3000D7-9BDE-7701-F537-249A76EBE4EA}"/>
              </a:ext>
            </a:extLst>
          </p:cNvPr>
          <p:cNvSpPr txBox="1">
            <a:spLocks/>
          </p:cNvSpPr>
          <p:nvPr/>
        </p:nvSpPr>
        <p:spPr>
          <a:xfrm>
            <a:off x="8957267" y="5391993"/>
            <a:ext cx="2540996" cy="4370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r>
              <a:rPr lang="ru-RU" sz="2800" dirty="0"/>
              <a:t>Чувашов И.Н.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EE5885-2EB6-3C57-5757-C721D16D0AC5}"/>
              </a:ext>
            </a:extLst>
          </p:cNvPr>
          <p:cNvSpPr txBox="1">
            <a:spLocks/>
          </p:cNvSpPr>
          <p:nvPr/>
        </p:nvSpPr>
        <p:spPr>
          <a:xfrm>
            <a:off x="982663" y="4033111"/>
            <a:ext cx="10515600" cy="584775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r>
              <a:rPr lang="ru-RU" sz="4000" dirty="0"/>
              <a:t>Что делать и как исправить?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36344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0071C-2513-5062-A7EB-A3521BAE5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"/>
          <a:stretch/>
        </p:blipFill>
        <p:spPr>
          <a:xfrm>
            <a:off x="934278" y="2027026"/>
            <a:ext cx="10686594" cy="3061189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260392-1182-D046-C6EF-5B4769F802A3}"/>
              </a:ext>
            </a:extLst>
          </p:cNvPr>
          <p:cNvSpPr txBox="1">
            <a:spLocks/>
          </p:cNvSpPr>
          <p:nvPr/>
        </p:nvSpPr>
        <p:spPr>
          <a:xfrm>
            <a:off x="886890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Повреждение на странице данных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CBF826-9160-167D-9F29-710A41CF1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99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0FF3A-0B22-11DB-C548-4ABA405A0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"/>
          <a:stretch/>
        </p:blipFill>
        <p:spPr>
          <a:xfrm>
            <a:off x="791183" y="1647836"/>
            <a:ext cx="10950737" cy="4671604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D47CC575-BE64-DAFA-7ED4-C15B1A70D58E}"/>
              </a:ext>
            </a:extLst>
          </p:cNvPr>
          <p:cNvSpPr txBox="1">
            <a:spLocks/>
          </p:cNvSpPr>
          <p:nvPr/>
        </p:nvSpPr>
        <p:spPr>
          <a:xfrm>
            <a:off x="886890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Повреждение на странице данных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35DC6E-034F-27FE-6697-16B16AB5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93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A29B6D-D036-0BAD-2BAC-ED2124E0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3" y="1246597"/>
            <a:ext cx="4994067" cy="49816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021EDF-ACFB-13A9-01DD-CB1CB66ED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9" y="368186"/>
            <a:ext cx="4498104" cy="50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960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886890" y="72224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  <a:r>
              <a:rPr lang="en-US" sz="4400" dirty="0">
                <a:solidFill>
                  <a:srgbClr val="2E57E5"/>
                </a:solidFill>
              </a:rPr>
              <a:t> </a:t>
            </a:r>
            <a:r>
              <a:rPr lang="ru-RU" sz="4400" dirty="0">
                <a:solidFill>
                  <a:srgbClr val="2E57E5"/>
                </a:solidFill>
              </a:rPr>
              <a:t>заголовка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страницы данных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77F5B-F9B8-74D0-7034-F702E63E63FB}"/>
              </a:ext>
            </a:extLst>
          </p:cNvPr>
          <p:cNvSpPr txBox="1"/>
          <p:nvPr/>
        </p:nvSpPr>
        <p:spPr>
          <a:xfrm>
            <a:off x="886890" y="2282735"/>
            <a:ext cx="92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Случай 1. Повреждение системного каталога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Случай 2. Повреждение пользовательской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8045638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419A20-A67A-E796-3803-F49E297554C4}"/>
              </a:ext>
            </a:extLst>
          </p:cNvPr>
          <p:cNvSpPr/>
          <p:nvPr/>
        </p:nvSpPr>
        <p:spPr>
          <a:xfrm>
            <a:off x="1" y="4630490"/>
            <a:ext cx="12192000" cy="221516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62BBD2-9761-7C8C-211F-CD210364AB70}"/>
              </a:ext>
            </a:extLst>
          </p:cNvPr>
          <p:cNvSpPr/>
          <p:nvPr/>
        </p:nvSpPr>
        <p:spPr>
          <a:xfrm>
            <a:off x="1" y="2143898"/>
            <a:ext cx="12192000" cy="2486592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3970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EAFFD-1F2D-9D9D-55E8-4CBC3CD78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59" y="4630490"/>
            <a:ext cx="11031279" cy="1908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F3CAB4-50D7-52F1-4121-6F2E1DAE9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98" y="2304324"/>
            <a:ext cx="8023003" cy="22151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61BC0A-8E71-4426-3F8D-4C41FD681B60}"/>
              </a:ext>
            </a:extLst>
          </p:cNvPr>
          <p:cNvSpPr/>
          <p:nvPr/>
        </p:nvSpPr>
        <p:spPr>
          <a:xfrm>
            <a:off x="820215" y="1509605"/>
            <a:ext cx="477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DBA 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увидел эту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21958651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62BBD2-9761-7C8C-211F-CD210364AB70}"/>
              </a:ext>
            </a:extLst>
          </p:cNvPr>
          <p:cNvSpPr/>
          <p:nvPr/>
        </p:nvSpPr>
        <p:spPr>
          <a:xfrm>
            <a:off x="83128" y="3105800"/>
            <a:ext cx="12192000" cy="2486592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3970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1BC0A-8E71-4426-3F8D-4C41FD681B60}"/>
              </a:ext>
            </a:extLst>
          </p:cNvPr>
          <p:cNvSpPr/>
          <p:nvPr/>
        </p:nvSpPr>
        <p:spPr>
          <a:xfrm>
            <a:off x="820215" y="1509605"/>
            <a:ext cx="477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DBA 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увидел эту проблему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D7E1F-C4A6-E391-4AE7-08B45BA3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27302"/>
            <a:ext cx="10934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45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AA6C4-EC4C-C4DB-C8EC-C09E0B073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582" y="4240"/>
            <a:ext cx="4685734" cy="685376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34D54DFA-4F83-AA85-BFF6-F05D64670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104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9A66ED-E339-DD52-275E-E313109D96EE}"/>
              </a:ext>
            </a:extLst>
          </p:cNvPr>
          <p:cNvSpPr/>
          <p:nvPr/>
        </p:nvSpPr>
        <p:spPr>
          <a:xfrm>
            <a:off x="1" y="2316892"/>
            <a:ext cx="12192000" cy="4541109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E3670-0C8E-8783-AE7A-11E9E398E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"/>
          <a:stretch/>
        </p:blipFill>
        <p:spPr>
          <a:xfrm>
            <a:off x="2130251" y="2517950"/>
            <a:ext cx="7954878" cy="40785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88CC14-D942-4EFA-3AE2-D0DED0000492}"/>
              </a:ext>
            </a:extLst>
          </p:cNvPr>
          <p:cNvSpPr/>
          <p:nvPr/>
        </p:nvSpPr>
        <p:spPr>
          <a:xfrm>
            <a:off x="864665" y="151263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А если срубить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A5CAC68A-5A34-6EFD-A1F4-8AB63874FB37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4034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</p:spTree>
    <p:extLst>
      <p:ext uri="{BB962C8B-B14F-4D97-AF65-F5344CB8AC3E}">
        <p14:creationId xmlns:p14="http://schemas.microsoft.com/office/powerpoint/2010/main" val="249206092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602E3-A89F-1F24-27AF-7A5B015DF2C9}"/>
              </a:ext>
            </a:extLst>
          </p:cNvPr>
          <p:cNvSpPr/>
          <p:nvPr/>
        </p:nvSpPr>
        <p:spPr>
          <a:xfrm>
            <a:off x="1" y="2316892"/>
            <a:ext cx="12192000" cy="4541109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53174-682D-6252-9231-02BFE0D40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28" y="3448505"/>
            <a:ext cx="11748343" cy="1867782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CFACB6A-4B30-254B-FC6B-537883CCCDAA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3272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A191E2F-77DB-FF93-84A9-173F7C0157B7}"/>
              </a:ext>
            </a:extLst>
          </p:cNvPr>
          <p:cNvSpPr/>
          <p:nvPr/>
        </p:nvSpPr>
        <p:spPr>
          <a:xfrm>
            <a:off x="864665" y="1512639"/>
            <a:ext cx="6001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А если все-таки нужно перезагрузить</a:t>
            </a:r>
          </a:p>
        </p:txBody>
      </p:sp>
    </p:spTree>
    <p:extLst>
      <p:ext uri="{BB962C8B-B14F-4D97-AF65-F5344CB8AC3E}">
        <p14:creationId xmlns:p14="http://schemas.microsoft.com/office/powerpoint/2010/main" val="85230843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CE0AB949-E67A-FA6E-9138-4E271CE422B8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3526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741546-EA76-D12E-3600-C629DEEB910E}"/>
              </a:ext>
            </a:extLst>
          </p:cNvPr>
          <p:cNvSpPr/>
          <p:nvPr/>
        </p:nvSpPr>
        <p:spPr>
          <a:xfrm>
            <a:off x="874190" y="1801919"/>
            <a:ext cx="60468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исправить проблему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1. Вытащить данные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2. Вытащить схему данных</a:t>
            </a: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ACEA94E-0EE2-9F73-B929-8231709A0E8C}"/>
              </a:ext>
            </a:extLst>
          </p:cNvPr>
          <p:cNvCxnSpPr>
            <a:cxnSpLocks/>
          </p:cNvCxnSpPr>
          <p:nvPr/>
        </p:nvCxnSpPr>
        <p:spPr>
          <a:xfrm>
            <a:off x="1509823" y="3358341"/>
            <a:ext cx="5284215" cy="43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25EEAA97-D02B-C4F1-301E-7C1E7AA5D92A}"/>
              </a:ext>
            </a:extLst>
          </p:cNvPr>
          <p:cNvCxnSpPr>
            <a:cxnSpLocks/>
          </p:cNvCxnSpPr>
          <p:nvPr/>
        </p:nvCxnSpPr>
        <p:spPr>
          <a:xfrm flipV="1">
            <a:off x="1509823" y="3358341"/>
            <a:ext cx="5284215" cy="3508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94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2407AAB-E01D-4777-8180-9C6B21341739}"/>
              </a:ext>
            </a:extLst>
          </p:cNvPr>
          <p:cNvSpPr txBox="1">
            <a:spLocks/>
          </p:cNvSpPr>
          <p:nvPr/>
        </p:nvSpPr>
        <p:spPr>
          <a:xfrm>
            <a:off x="3128883" y="2884215"/>
            <a:ext cx="5526019" cy="680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>
                <a:solidFill>
                  <a:srgbClr val="2E57E5"/>
                </a:solidFill>
              </a:rPr>
              <a:t>Corruption data</a:t>
            </a:r>
            <a:endParaRPr lang="ru-RU" dirty="0">
              <a:solidFill>
                <a:srgbClr val="2E5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886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ECD4AF2-7282-D93D-9393-349B3BA25BD2}"/>
              </a:ext>
            </a:extLst>
          </p:cNvPr>
          <p:cNvSpPr/>
          <p:nvPr/>
        </p:nvSpPr>
        <p:spPr>
          <a:xfrm>
            <a:off x="1" y="4194546"/>
            <a:ext cx="12192000" cy="2663455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DC028-DBCD-19C8-1FB2-7730C4B265BF}"/>
              </a:ext>
            </a:extLst>
          </p:cNvPr>
          <p:cNvSpPr/>
          <p:nvPr/>
        </p:nvSpPr>
        <p:spPr>
          <a:xfrm>
            <a:off x="874190" y="1801919"/>
            <a:ext cx="60468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исправить проблему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1. Вытащить данные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2. Вытащить схему данных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E31277-EAB7-6480-8E45-28EE2D7BAD85}"/>
              </a:ext>
            </a:extLst>
          </p:cNvPr>
          <p:cNvCxnSpPr>
            <a:cxnSpLocks/>
          </p:cNvCxnSpPr>
          <p:nvPr/>
        </p:nvCxnSpPr>
        <p:spPr>
          <a:xfrm>
            <a:off x="1509823" y="3358341"/>
            <a:ext cx="5284215" cy="43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367A57-D9F6-1EFE-C722-FCE0763B250A}"/>
              </a:ext>
            </a:extLst>
          </p:cNvPr>
          <p:cNvCxnSpPr>
            <a:cxnSpLocks/>
          </p:cNvCxnSpPr>
          <p:nvPr/>
        </p:nvCxnSpPr>
        <p:spPr>
          <a:xfrm flipV="1">
            <a:off x="1509823" y="3358341"/>
            <a:ext cx="5284215" cy="3508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D1475-CAA5-8BEE-B9C3-AB68FF3D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74" y="4270523"/>
            <a:ext cx="4673452" cy="239736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FE71318F-29CE-AAA2-2EDD-510CD1013543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3399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2E531C7-A9E8-BCAA-9CB5-2BD327F3D91E}"/>
              </a:ext>
            </a:extLst>
          </p:cNvPr>
          <p:cNvGrpSpPr/>
          <p:nvPr/>
        </p:nvGrpSpPr>
        <p:grpSpPr>
          <a:xfrm>
            <a:off x="8254161" y="2771415"/>
            <a:ext cx="2525745" cy="705967"/>
            <a:chOff x="7139736" y="2771415"/>
            <a:chExt cx="4538422" cy="77551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1F70936-5E35-BD01-5952-9DE0395BEB52}"/>
                </a:ext>
              </a:extLst>
            </p:cNvPr>
            <p:cNvSpPr/>
            <p:nvPr/>
          </p:nvSpPr>
          <p:spPr>
            <a:xfrm>
              <a:off x="7139736" y="2771415"/>
              <a:ext cx="4538422" cy="775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1692996-EC6C-EB56-C1DD-7781C7F6D551}"/>
                </a:ext>
              </a:extLst>
            </p:cNvPr>
            <p:cNvSpPr/>
            <p:nvPr/>
          </p:nvSpPr>
          <p:spPr>
            <a:xfrm>
              <a:off x="7467978" y="2849342"/>
              <a:ext cx="4210180" cy="57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Но у нас 1С</a:t>
              </a:r>
              <a:endParaRPr lang="en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89296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01D35-18E5-B9A3-66C6-BB35000856EF}"/>
              </a:ext>
            </a:extLst>
          </p:cNvPr>
          <p:cNvSpPr/>
          <p:nvPr/>
        </p:nvSpPr>
        <p:spPr>
          <a:xfrm>
            <a:off x="1" y="4194546"/>
            <a:ext cx="12192000" cy="2663455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99385D6D-CE91-7D15-B1E3-ABFC341B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74" y="4270523"/>
            <a:ext cx="4673452" cy="2397360"/>
          </a:xfrm>
          <a:prstGeom prst="rect">
            <a:avLst/>
          </a:prstGeom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2EC1378C-5D11-19BC-0ADC-152768348DEC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3653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0A7D41D-F5E2-505C-A502-20D3BFB2D36E}"/>
              </a:ext>
            </a:extLst>
          </p:cNvPr>
          <p:cNvGrpSpPr/>
          <p:nvPr/>
        </p:nvGrpSpPr>
        <p:grpSpPr>
          <a:xfrm>
            <a:off x="8254161" y="2771415"/>
            <a:ext cx="2525745" cy="705967"/>
            <a:chOff x="7139736" y="2771415"/>
            <a:chExt cx="4538422" cy="77551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695F2B4-D991-3BB3-F650-5E02C9714446}"/>
                </a:ext>
              </a:extLst>
            </p:cNvPr>
            <p:cNvSpPr/>
            <p:nvPr/>
          </p:nvSpPr>
          <p:spPr>
            <a:xfrm>
              <a:off x="7139736" y="2771415"/>
              <a:ext cx="4538422" cy="775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7C4E9213-356D-04A3-435E-468245893BB9}"/>
                </a:ext>
              </a:extLst>
            </p:cNvPr>
            <p:cNvSpPr/>
            <p:nvPr/>
          </p:nvSpPr>
          <p:spPr>
            <a:xfrm>
              <a:off x="7467978" y="2849342"/>
              <a:ext cx="4210180" cy="57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Но у нас 1С</a:t>
              </a:r>
              <a:endParaRPr lang="en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5E8CCC7-238A-F656-42E1-AE0B2AB2A0B3}"/>
              </a:ext>
            </a:extLst>
          </p:cNvPr>
          <p:cNvGrpSpPr/>
          <p:nvPr/>
        </p:nvGrpSpPr>
        <p:grpSpPr>
          <a:xfrm rot="500690">
            <a:off x="6110854" y="4468107"/>
            <a:ext cx="5543550" cy="1023208"/>
            <a:chOff x="6524625" y="5277519"/>
            <a:chExt cx="5543550" cy="102320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CFF26DB-BB39-B8DB-FF60-709AC8B9B065}"/>
                </a:ext>
              </a:extLst>
            </p:cNvPr>
            <p:cNvSpPr/>
            <p:nvPr/>
          </p:nvSpPr>
          <p:spPr>
            <a:xfrm>
              <a:off x="6524625" y="5277519"/>
              <a:ext cx="5543550" cy="10232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0488E2D6-8D25-B95A-43A1-00D66218964E}"/>
                </a:ext>
              </a:extLst>
            </p:cNvPr>
            <p:cNvSpPr/>
            <p:nvPr/>
          </p:nvSpPr>
          <p:spPr>
            <a:xfrm>
              <a:off x="7066115" y="5494343"/>
              <a:ext cx="4459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Резервной копии нет</a:t>
              </a:r>
              <a:endParaRPr lang="en-R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id="{98A172E5-9A4E-E67B-8541-B843062406AD}"/>
              </a:ext>
            </a:extLst>
          </p:cNvPr>
          <p:cNvSpPr/>
          <p:nvPr/>
        </p:nvSpPr>
        <p:spPr>
          <a:xfrm>
            <a:off x="874190" y="1801919"/>
            <a:ext cx="60468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исправить проблему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1. Вытащить данные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2. Вытащить схему данных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6537B7AE-E77B-79BF-FA3D-4B75E586207C}"/>
              </a:ext>
            </a:extLst>
          </p:cNvPr>
          <p:cNvCxnSpPr>
            <a:cxnSpLocks/>
          </p:cNvCxnSpPr>
          <p:nvPr/>
        </p:nvCxnSpPr>
        <p:spPr>
          <a:xfrm>
            <a:off x="1509823" y="3358341"/>
            <a:ext cx="5284215" cy="43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376F4F54-7F5B-5C73-A2F2-FF1B4AB20648}"/>
              </a:ext>
            </a:extLst>
          </p:cNvPr>
          <p:cNvCxnSpPr>
            <a:cxnSpLocks/>
          </p:cNvCxnSpPr>
          <p:nvPr/>
        </p:nvCxnSpPr>
        <p:spPr>
          <a:xfrm flipV="1">
            <a:off x="1509823" y="3358341"/>
            <a:ext cx="5284215" cy="3508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0685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ADC028-DBCD-19C8-1FB2-7730C4B265BF}"/>
              </a:ext>
            </a:extLst>
          </p:cNvPr>
          <p:cNvSpPr/>
          <p:nvPr/>
        </p:nvSpPr>
        <p:spPr>
          <a:xfrm>
            <a:off x="886890" y="2027045"/>
            <a:ext cx="10714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Данные есть. А таблиц нет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AE92F-33D1-4E23-7579-F22A6B1824AD}"/>
              </a:ext>
            </a:extLst>
          </p:cNvPr>
          <p:cNvSpPr/>
          <p:nvPr/>
        </p:nvSpPr>
        <p:spPr>
          <a:xfrm>
            <a:off x="895434" y="2669209"/>
            <a:ext cx="97896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У кого-то на сервере нашли старую копию 1С этой БД от февраля месяца 2022 года. </a:t>
            </a: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Дальше: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Восстановили средствами 1С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Накатили обновления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Восстановили данные в эти таблицы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A03F09A-2804-507B-F924-3597BBC44B99}"/>
              </a:ext>
            </a:extLst>
          </p:cNvPr>
          <p:cNvSpPr txBox="1">
            <a:spLocks/>
          </p:cNvSpPr>
          <p:nvPr/>
        </p:nvSpPr>
        <p:spPr>
          <a:xfrm>
            <a:off x="820215" y="722244"/>
            <a:ext cx="103462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 системного каталога</a:t>
            </a:r>
          </a:p>
        </p:txBody>
      </p:sp>
    </p:spTree>
    <p:extLst>
      <p:ext uri="{BB962C8B-B14F-4D97-AF65-F5344CB8AC3E}">
        <p14:creationId xmlns:p14="http://schemas.microsoft.com/office/powerpoint/2010/main" val="34035947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EC9217-5828-C5FA-8A3C-A153EC7E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59">
            <a:off x="3684308" y="2433732"/>
            <a:ext cx="1175343" cy="12311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24E483-D053-2894-14B3-F9360A568D51}"/>
              </a:ext>
            </a:extLst>
          </p:cNvPr>
          <p:cNvSpPr/>
          <p:nvPr/>
        </p:nvSpPr>
        <p:spPr>
          <a:xfrm>
            <a:off x="893240" y="2005664"/>
            <a:ext cx="10735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Восстановили системный каталог.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Время потратили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0B187D5-6B5C-4EC3-DA45-51A63447A037}"/>
              </a:ext>
            </a:extLst>
          </p:cNvPr>
          <p:cNvSpPr txBox="1">
            <a:spLocks/>
          </p:cNvSpPr>
          <p:nvPr/>
        </p:nvSpPr>
        <p:spPr>
          <a:xfrm>
            <a:off x="893240" y="582328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F8E054-B3D4-37B9-47A5-6A6E340D97A3}"/>
              </a:ext>
            </a:extLst>
          </p:cNvPr>
          <p:cNvSpPr/>
          <p:nvPr/>
        </p:nvSpPr>
        <p:spPr>
          <a:xfrm>
            <a:off x="4806767" y="2725278"/>
            <a:ext cx="10735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дня.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905F0632-6E9A-6530-EE38-1369269FC92F}"/>
              </a:ext>
            </a:extLst>
          </p:cNvPr>
          <p:cNvSpPr txBox="1">
            <a:spLocks/>
          </p:cNvSpPr>
          <p:nvPr/>
        </p:nvSpPr>
        <p:spPr>
          <a:xfrm>
            <a:off x="4041213" y="2717658"/>
            <a:ext cx="13356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040448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D7B369-DDE3-DB97-8E3F-F294EE5E09D2}"/>
              </a:ext>
            </a:extLst>
          </p:cNvPr>
          <p:cNvSpPr/>
          <p:nvPr/>
        </p:nvSpPr>
        <p:spPr>
          <a:xfrm>
            <a:off x="893240" y="1736489"/>
            <a:ext cx="477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DBA 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увидел эту проблему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1BBCD414-DAC2-2AE1-79B8-378AC61A8C6C}"/>
              </a:ext>
            </a:extLst>
          </p:cNvPr>
          <p:cNvSpPr txBox="1">
            <a:spLocks/>
          </p:cNvSpPr>
          <p:nvPr/>
        </p:nvSpPr>
        <p:spPr>
          <a:xfrm>
            <a:off x="893240" y="582328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03AEA8-B4C2-35D7-CEAE-A8244156E899}"/>
              </a:ext>
            </a:extLst>
          </p:cNvPr>
          <p:cNvSpPr/>
          <p:nvPr/>
        </p:nvSpPr>
        <p:spPr>
          <a:xfrm>
            <a:off x="-2" y="4378151"/>
            <a:ext cx="12192000" cy="248659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CF86377-D242-B47F-5D1F-049DBB710DCD}"/>
              </a:ext>
            </a:extLst>
          </p:cNvPr>
          <p:cNvSpPr/>
          <p:nvPr/>
        </p:nvSpPr>
        <p:spPr>
          <a:xfrm>
            <a:off x="1" y="2479850"/>
            <a:ext cx="12192000" cy="2316895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5CF55D6F-5BFD-EF28-C43D-D7CB72EDC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59" y="4872945"/>
            <a:ext cx="11031279" cy="1908365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CD3D6046-F498-1D77-67C3-600864FA0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98" y="2576572"/>
            <a:ext cx="8023003" cy="22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8724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8CE0B0-0412-A49F-272D-15DE77E12BC1}"/>
              </a:ext>
            </a:extLst>
          </p:cNvPr>
          <p:cNvSpPr/>
          <p:nvPr/>
        </p:nvSpPr>
        <p:spPr>
          <a:xfrm>
            <a:off x="-2" y="4378151"/>
            <a:ext cx="12192000" cy="248659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975170-7C74-CA38-577D-41C5A6787ABF}"/>
              </a:ext>
            </a:extLst>
          </p:cNvPr>
          <p:cNvSpPr/>
          <p:nvPr/>
        </p:nvSpPr>
        <p:spPr>
          <a:xfrm>
            <a:off x="1" y="2479850"/>
            <a:ext cx="12192000" cy="2316895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0D50D-F2B9-4ABA-8DE5-A049F3991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59" y="4872945"/>
            <a:ext cx="11031279" cy="1908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390BAB-48AD-DC9C-86E8-3CC96D5E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98" y="2576572"/>
            <a:ext cx="8023003" cy="2215168"/>
          </a:xfrm>
          <a:prstGeom prst="rect">
            <a:avLst/>
          </a:prstGeom>
        </p:spPr>
      </p:pic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FCFCC832-757F-0942-49A7-4D95623496E1}"/>
              </a:ext>
            </a:extLst>
          </p:cNvPr>
          <p:cNvSpPr txBox="1">
            <a:spLocks/>
          </p:cNvSpPr>
          <p:nvPr/>
        </p:nvSpPr>
        <p:spPr>
          <a:xfrm>
            <a:off x="893240" y="582328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6363788-E570-A0BC-6079-1AE34EFB5B8F}"/>
              </a:ext>
            </a:extLst>
          </p:cNvPr>
          <p:cNvSpPr/>
          <p:nvPr/>
        </p:nvSpPr>
        <p:spPr>
          <a:xfrm>
            <a:off x="893240" y="1736489"/>
            <a:ext cx="477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DBA 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увидел эту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186749532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8C2380-2AD5-1517-57FA-228E2118DD53}"/>
              </a:ext>
            </a:extLst>
          </p:cNvPr>
          <p:cNvSpPr/>
          <p:nvPr/>
        </p:nvSpPr>
        <p:spPr>
          <a:xfrm>
            <a:off x="-2" y="4271441"/>
            <a:ext cx="12192000" cy="25933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0F7C49-75E5-5EF2-E1E4-7B4AD3C0B40F}"/>
              </a:ext>
            </a:extLst>
          </p:cNvPr>
          <p:cNvSpPr/>
          <p:nvPr/>
        </p:nvSpPr>
        <p:spPr>
          <a:xfrm>
            <a:off x="893240" y="2249953"/>
            <a:ext cx="60468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исправить проблему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1. Вытащить данные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2. Вытащить схему данных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28C74C-E5E5-8986-45B1-25457C1F8480}"/>
              </a:ext>
            </a:extLst>
          </p:cNvPr>
          <p:cNvCxnSpPr>
            <a:cxnSpLocks/>
          </p:cNvCxnSpPr>
          <p:nvPr/>
        </p:nvCxnSpPr>
        <p:spPr>
          <a:xfrm>
            <a:off x="1509823" y="3044012"/>
            <a:ext cx="5284215" cy="4333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DB333C-272B-801A-62A9-DA817D4F58C0}"/>
              </a:ext>
            </a:extLst>
          </p:cNvPr>
          <p:cNvCxnSpPr>
            <a:cxnSpLocks/>
          </p:cNvCxnSpPr>
          <p:nvPr/>
        </p:nvCxnSpPr>
        <p:spPr>
          <a:xfrm flipV="1">
            <a:off x="1509823" y="3044012"/>
            <a:ext cx="5284215" cy="3508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19B2317-BCED-DB30-ACE1-6312673E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4444142"/>
            <a:ext cx="6972300" cy="22479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E08A475-87FD-83F2-A2FC-CDFE5C1AE6E6}"/>
              </a:ext>
            </a:extLst>
          </p:cNvPr>
          <p:cNvGrpSpPr/>
          <p:nvPr/>
        </p:nvGrpSpPr>
        <p:grpSpPr>
          <a:xfrm>
            <a:off x="7339761" y="2771415"/>
            <a:ext cx="4131438" cy="705967"/>
            <a:chOff x="7139736" y="2771415"/>
            <a:chExt cx="4538422" cy="77551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2D9B317-376C-E0F0-E0D4-1AEC3D74D392}"/>
                </a:ext>
              </a:extLst>
            </p:cNvPr>
            <p:cNvSpPr/>
            <p:nvPr/>
          </p:nvSpPr>
          <p:spPr>
            <a:xfrm>
              <a:off x="7139736" y="2771415"/>
              <a:ext cx="4538422" cy="775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3093C1F4-E748-A290-377A-0008CDA55E53}"/>
                </a:ext>
              </a:extLst>
            </p:cNvPr>
            <p:cNvSpPr/>
            <p:nvPr/>
          </p:nvSpPr>
          <p:spPr>
            <a:xfrm>
              <a:off x="7215553" y="2849342"/>
              <a:ext cx="4386787" cy="574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Но мы не знаем ключ</a:t>
              </a:r>
              <a:endParaRPr lang="en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ED805D7C-66BA-DCC6-081A-213BC32DFED7}"/>
              </a:ext>
            </a:extLst>
          </p:cNvPr>
          <p:cNvSpPr txBox="1">
            <a:spLocks/>
          </p:cNvSpPr>
          <p:nvPr/>
        </p:nvSpPr>
        <p:spPr>
          <a:xfrm>
            <a:off x="893240" y="582328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36912330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BF6C16F-0ACC-8DEB-423E-5CC49784EE2F}"/>
              </a:ext>
            </a:extLst>
          </p:cNvPr>
          <p:cNvSpPr/>
          <p:nvPr/>
        </p:nvSpPr>
        <p:spPr>
          <a:xfrm>
            <a:off x="-2" y="4271441"/>
            <a:ext cx="12192000" cy="25933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9EF077C0-917C-A0EF-521A-A25A453D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4444142"/>
            <a:ext cx="6972300" cy="224790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F487682C-6DB3-9DD3-312A-AA875577483D}"/>
              </a:ext>
            </a:extLst>
          </p:cNvPr>
          <p:cNvSpPr/>
          <p:nvPr/>
        </p:nvSpPr>
        <p:spPr>
          <a:xfrm>
            <a:off x="893240" y="2249953"/>
            <a:ext cx="60468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исправить проблему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1. Вытащить данные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Этап 2. Вытащить схему данных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6778FD2C-9039-F1FD-922C-439B6C99FA60}"/>
              </a:ext>
            </a:extLst>
          </p:cNvPr>
          <p:cNvCxnSpPr>
            <a:cxnSpLocks/>
          </p:cNvCxnSpPr>
          <p:nvPr/>
        </p:nvCxnSpPr>
        <p:spPr>
          <a:xfrm>
            <a:off x="1509823" y="3044012"/>
            <a:ext cx="5284215" cy="4333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8B039057-CC54-6FFD-FB1C-59E5D6C5F3A7}"/>
              </a:ext>
            </a:extLst>
          </p:cNvPr>
          <p:cNvCxnSpPr>
            <a:cxnSpLocks/>
          </p:cNvCxnSpPr>
          <p:nvPr/>
        </p:nvCxnSpPr>
        <p:spPr>
          <a:xfrm flipV="1">
            <a:off x="1509823" y="3044012"/>
            <a:ext cx="5284215" cy="3508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3785233-6F16-A8BE-9A63-52CBF752DB39}"/>
              </a:ext>
            </a:extLst>
          </p:cNvPr>
          <p:cNvGrpSpPr/>
          <p:nvPr/>
        </p:nvGrpSpPr>
        <p:grpSpPr>
          <a:xfrm rot="500690">
            <a:off x="6646125" y="4527308"/>
            <a:ext cx="5135972" cy="947979"/>
            <a:chOff x="6805185" y="5096634"/>
            <a:chExt cx="5543550" cy="10232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85CCEEA-E7ED-A7CD-64B0-25B02414088E}"/>
                </a:ext>
              </a:extLst>
            </p:cNvPr>
            <p:cNvSpPr/>
            <p:nvPr/>
          </p:nvSpPr>
          <p:spPr>
            <a:xfrm>
              <a:off x="6805185" y="5096634"/>
              <a:ext cx="5543550" cy="10232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5245E7-536A-F116-043E-0739C76F170A}"/>
                </a:ext>
              </a:extLst>
            </p:cNvPr>
            <p:cNvSpPr/>
            <p:nvPr/>
          </p:nvSpPr>
          <p:spPr>
            <a:xfrm>
              <a:off x="6886544" y="5301113"/>
              <a:ext cx="49936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А</a:t>
              </a:r>
              <a:r>
                <a:rPr lang="ru-RU" sz="32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у нас 70 млн записей</a:t>
              </a:r>
              <a:endParaRPr lang="en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081B396-1C19-7F74-EA59-86A78B6AD042}"/>
              </a:ext>
            </a:extLst>
          </p:cNvPr>
          <p:cNvGrpSpPr/>
          <p:nvPr/>
        </p:nvGrpSpPr>
        <p:grpSpPr>
          <a:xfrm>
            <a:off x="7339761" y="2771415"/>
            <a:ext cx="4131438" cy="705967"/>
            <a:chOff x="7139736" y="2771415"/>
            <a:chExt cx="4538422" cy="77551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F4D6C42-979E-A3E9-155C-C90B8B86AC24}"/>
                </a:ext>
              </a:extLst>
            </p:cNvPr>
            <p:cNvSpPr/>
            <p:nvPr/>
          </p:nvSpPr>
          <p:spPr>
            <a:xfrm>
              <a:off x="7139736" y="2771415"/>
              <a:ext cx="4538422" cy="775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1311C36D-DA6F-2369-7D79-4B2E550AD985}"/>
                </a:ext>
              </a:extLst>
            </p:cNvPr>
            <p:cNvSpPr/>
            <p:nvPr/>
          </p:nvSpPr>
          <p:spPr>
            <a:xfrm>
              <a:off x="7215553" y="2849342"/>
              <a:ext cx="4386787" cy="574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Но мы не знаем ключ</a:t>
              </a:r>
              <a:endParaRPr lang="en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id="{53298DF7-0B80-0E85-C62E-F84D925C8624}"/>
              </a:ext>
            </a:extLst>
          </p:cNvPr>
          <p:cNvSpPr txBox="1">
            <a:spLocks/>
          </p:cNvSpPr>
          <p:nvPr/>
        </p:nvSpPr>
        <p:spPr>
          <a:xfrm>
            <a:off x="893240" y="582328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31119882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0F7C49-75E5-5EF2-E1E4-7B4AD3C0B40F}"/>
              </a:ext>
            </a:extLst>
          </p:cNvPr>
          <p:cNvSpPr/>
          <p:nvPr/>
        </p:nvSpPr>
        <p:spPr>
          <a:xfrm>
            <a:off x="893240" y="2274838"/>
            <a:ext cx="1059296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У нас есть </a:t>
            </a:r>
            <a:r>
              <a:rPr lang="ru-RU" sz="2400" dirty="0" err="1">
                <a:latin typeface="Inter" panose="020B0502030000000004" pitchFamily="34" charset="0"/>
                <a:ea typeface="Inter" panose="020B0502030000000004" pitchFamily="34" charset="0"/>
              </a:rPr>
              <a:t>c</a:t>
            </a:r>
            <a:r>
              <a:rPr lang="en-US" sz="2400" dirty="0" err="1">
                <a:latin typeface="Inter" panose="020B0502030000000004" pitchFamily="34" charset="0"/>
                <a:ea typeface="Inter" panose="020B0502030000000004" pitchFamily="34" charset="0"/>
              </a:rPr>
              <a:t>tid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!!! Не сработало. 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Не смогли достать указатель последней записи на странице (8,</a:t>
            </a:r>
            <a:r>
              <a:rPr lang="ru-RU" sz="2400" b="1" dirty="0">
                <a:solidFill>
                  <a:srgbClr val="FF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46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)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.</a:t>
            </a:r>
          </a:p>
          <a:p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Перебрали все страницы – </a:t>
            </a: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			вытащили 40 млн записей (больше 50 процентов)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7BA3F2BA-2AF8-3636-E4C5-438DD00E8E04}"/>
              </a:ext>
            </a:extLst>
          </p:cNvPr>
          <p:cNvSpPr txBox="1">
            <a:spLocks/>
          </p:cNvSpPr>
          <p:nvPr/>
        </p:nvSpPr>
        <p:spPr>
          <a:xfrm>
            <a:off x="893240" y="728594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82050296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17EE82-E0D1-CBFC-54F8-2C315BB10BE5}"/>
              </a:ext>
            </a:extLst>
          </p:cNvPr>
          <p:cNvSpPr/>
          <p:nvPr/>
        </p:nvSpPr>
        <p:spPr>
          <a:xfrm>
            <a:off x="1" y="4397983"/>
            <a:ext cx="12192000" cy="952500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0F7C49-75E5-5EF2-E1E4-7B4AD3C0B40F}"/>
              </a:ext>
            </a:extLst>
          </p:cNvPr>
          <p:cNvSpPr/>
          <p:nvPr/>
        </p:nvSpPr>
        <p:spPr>
          <a:xfrm>
            <a:off x="893241" y="2116088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Как еще найти </a:t>
            </a:r>
            <a:r>
              <a:rPr lang="ru-RU" sz="2400" dirty="0" err="1">
                <a:latin typeface="Inter" panose="020B0502030000000004" pitchFamily="34" charset="0"/>
                <a:ea typeface="Inter" panose="020B0502030000000004" pitchFamily="34" charset="0"/>
              </a:rPr>
              <a:t>u</a:t>
            </a:r>
            <a:r>
              <a:rPr lang="en-US" sz="2400" dirty="0" err="1">
                <a:latin typeface="Inter" panose="020B0502030000000004" pitchFamily="34" charset="0"/>
                <a:ea typeface="Inter" panose="020B0502030000000004" pitchFamily="34" charset="0"/>
              </a:rPr>
              <a:t>uid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 ?!</a:t>
            </a:r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24E483-D053-2894-14B3-F9360A568D51}"/>
              </a:ext>
            </a:extLst>
          </p:cNvPr>
          <p:cNvSpPr/>
          <p:nvPr/>
        </p:nvSpPr>
        <p:spPr>
          <a:xfrm>
            <a:off x="893240" y="3002270"/>
            <a:ext cx="1073597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нашли таблицу, которая ссылается на нашу таблицу по внешнему ключу</a:t>
            </a:r>
          </a:p>
          <a:p>
            <a:pPr marL="457200" indent="-457200">
              <a:buAutoNum type="arabicPeriod"/>
            </a:pPr>
            <a:endParaRPr lang="ru-RU" sz="1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начали выбирать пачку по 10 </a:t>
            </a:r>
            <a:r>
              <a:rPr lang="ru-RU" sz="2400" dirty="0" err="1">
                <a:latin typeface="Inter" panose="020B0502030000000004" pitchFamily="34" charset="0"/>
                <a:ea typeface="Inter" panose="020B0502030000000004" pitchFamily="34" charset="0"/>
              </a:rPr>
              <a:t>тыс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 записей </a:t>
            </a:r>
          </a:p>
          <a:p>
            <a:pPr marL="457200" indent="-457200">
              <a:buAutoNum type="arabicPeriod"/>
            </a:pP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нашли повисшие пачки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.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 Уменьшили пачку до 1 записи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574C7-B2C8-00EF-BCAF-4CCB76297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5" y="4397983"/>
            <a:ext cx="11391900" cy="952500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09703C05-3C2E-0B8E-9E2E-3019B3DEA80B}"/>
              </a:ext>
            </a:extLst>
          </p:cNvPr>
          <p:cNvSpPr txBox="1">
            <a:spLocks/>
          </p:cNvSpPr>
          <p:nvPr/>
        </p:nvSpPr>
        <p:spPr>
          <a:xfrm>
            <a:off x="893240" y="728594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8796291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2407AAB-E01D-4777-8180-9C6B21341739}"/>
              </a:ext>
            </a:extLst>
          </p:cNvPr>
          <p:cNvSpPr txBox="1">
            <a:spLocks/>
          </p:cNvSpPr>
          <p:nvPr/>
        </p:nvSpPr>
        <p:spPr>
          <a:xfrm>
            <a:off x="905351" y="709773"/>
            <a:ext cx="6602734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2E57E5"/>
                </a:solidFill>
              </a:rPr>
              <a:t>Corruption data</a:t>
            </a:r>
            <a:endParaRPr lang="ru-RU" sz="4400" dirty="0">
              <a:solidFill>
                <a:srgbClr val="2E57E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549D8A-739A-EDEB-4D19-BDAD77262175}"/>
              </a:ext>
            </a:extLst>
          </p:cNvPr>
          <p:cNvSpPr/>
          <p:nvPr/>
        </p:nvSpPr>
        <p:spPr>
          <a:xfrm>
            <a:off x="3434316" y="1871330"/>
            <a:ext cx="5032744" cy="616689"/>
          </a:xfrm>
          <a:prstGeom prst="rect">
            <a:avLst/>
          </a:prstGeom>
          <a:solidFill>
            <a:srgbClr val="004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1F55D-E0E8-27BC-2521-083C7FE7C649}"/>
              </a:ext>
            </a:extLst>
          </p:cNvPr>
          <p:cNvSpPr/>
          <p:nvPr/>
        </p:nvSpPr>
        <p:spPr>
          <a:xfrm>
            <a:off x="3434316" y="3432311"/>
            <a:ext cx="5032744" cy="61668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D265D288-29C6-E95C-EA7A-0338996BB7A1}"/>
              </a:ext>
            </a:extLst>
          </p:cNvPr>
          <p:cNvSpPr/>
          <p:nvPr/>
        </p:nvSpPr>
        <p:spPr>
          <a:xfrm>
            <a:off x="5493488" y="4993293"/>
            <a:ext cx="914400" cy="1216152"/>
          </a:xfrm>
          <a:prstGeom prst="can">
            <a:avLst/>
          </a:prstGeom>
          <a:solidFill>
            <a:srgbClr val="004FFF"/>
          </a:solidFill>
          <a:ln>
            <a:solidFill>
              <a:srgbClr val="00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0A7D9-EB23-E279-8347-D5D3297FD6CE}"/>
              </a:ext>
            </a:extLst>
          </p:cNvPr>
          <p:cNvSpPr txBox="1"/>
          <p:nvPr/>
        </p:nvSpPr>
        <p:spPr>
          <a:xfrm>
            <a:off x="3547730" y="1995008"/>
            <a:ext cx="240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shared buffers</a:t>
            </a:r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67705-824D-1703-902A-BB67919CD14C}"/>
              </a:ext>
            </a:extLst>
          </p:cNvPr>
          <p:cNvSpPr txBox="1"/>
          <p:nvPr/>
        </p:nvSpPr>
        <p:spPr>
          <a:xfrm>
            <a:off x="3547730" y="3555989"/>
            <a:ext cx="240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OS with Page cache</a:t>
            </a:r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BFD6CF0-B570-CAE6-0062-A30D8312614B}"/>
              </a:ext>
            </a:extLst>
          </p:cNvPr>
          <p:cNvSpPr/>
          <p:nvPr/>
        </p:nvSpPr>
        <p:spPr>
          <a:xfrm>
            <a:off x="5730949" y="2564102"/>
            <a:ext cx="439479" cy="7921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E442F3C1-80A3-C176-B3A4-D39E7AC04405}"/>
              </a:ext>
            </a:extLst>
          </p:cNvPr>
          <p:cNvSpPr/>
          <p:nvPr/>
        </p:nvSpPr>
        <p:spPr>
          <a:xfrm>
            <a:off x="5730949" y="4125083"/>
            <a:ext cx="439479" cy="79212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C24BF-BB2E-C918-0391-1A6474BFD7B7}"/>
              </a:ext>
            </a:extLst>
          </p:cNvPr>
          <p:cNvSpPr txBox="1"/>
          <p:nvPr/>
        </p:nvSpPr>
        <p:spPr>
          <a:xfrm>
            <a:off x="6294474" y="2775499"/>
            <a:ext cx="7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data</a:t>
            </a:r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3D8F6-9FB4-F7D3-CCCF-3B290F7D9960}"/>
              </a:ext>
            </a:extLst>
          </p:cNvPr>
          <p:cNvSpPr txBox="1"/>
          <p:nvPr/>
        </p:nvSpPr>
        <p:spPr>
          <a:xfrm>
            <a:off x="6294474" y="4336481"/>
            <a:ext cx="7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data</a:t>
            </a:r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B4F28-3C52-9509-2FAF-7C9FE37F67BA}"/>
              </a:ext>
            </a:extLst>
          </p:cNvPr>
          <p:cNvSpPr txBox="1"/>
          <p:nvPr/>
        </p:nvSpPr>
        <p:spPr>
          <a:xfrm>
            <a:off x="4225768" y="4336481"/>
            <a:ext cx="132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No control</a:t>
            </a:r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990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4E483-D053-2894-14B3-F9360A568D51}"/>
              </a:ext>
            </a:extLst>
          </p:cNvPr>
          <p:cNvSpPr/>
          <p:nvPr/>
        </p:nvSpPr>
        <p:spPr>
          <a:xfrm>
            <a:off x="893241" y="2283779"/>
            <a:ext cx="445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Всего нашли 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А время потратили больше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9820307-06ED-2233-C7BA-72CC53AB6C72}"/>
              </a:ext>
            </a:extLst>
          </p:cNvPr>
          <p:cNvSpPr/>
          <p:nvPr/>
        </p:nvSpPr>
        <p:spPr>
          <a:xfrm>
            <a:off x="3009900" y="2169651"/>
            <a:ext cx="676275" cy="529624"/>
          </a:xfrm>
          <a:prstGeom prst="rect">
            <a:avLst/>
          </a:prstGeom>
          <a:solidFill>
            <a:srgbClr val="2E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2758F5-725B-D7BB-4D4A-D3C05D271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990">
            <a:off x="5042844" y="2603006"/>
            <a:ext cx="1120557" cy="1173722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680A2D00-67B1-E3EE-A6BA-D7A1D367AB05}"/>
              </a:ext>
            </a:extLst>
          </p:cNvPr>
          <p:cNvSpPr txBox="1">
            <a:spLocks/>
          </p:cNvSpPr>
          <p:nvPr/>
        </p:nvSpPr>
        <p:spPr>
          <a:xfrm>
            <a:off x="893240" y="728594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Повреждение</a:t>
            </a:r>
          </a:p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пользовательской таблицы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65B94FFA-8703-A417-71D7-96F09EB86E93}"/>
              </a:ext>
            </a:extLst>
          </p:cNvPr>
          <p:cNvSpPr txBox="1">
            <a:spLocks/>
          </p:cNvSpPr>
          <p:nvPr/>
        </p:nvSpPr>
        <p:spPr>
          <a:xfrm>
            <a:off x="5372355" y="2881452"/>
            <a:ext cx="13356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41BCB861-B9F0-1180-9E7C-E6237B8F87B4}"/>
              </a:ext>
            </a:extLst>
          </p:cNvPr>
          <p:cNvSpPr/>
          <p:nvPr/>
        </p:nvSpPr>
        <p:spPr>
          <a:xfrm>
            <a:off x="3706948" y="2283779"/>
            <a:ext cx="1535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записи.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7C6AB4FF-BBD3-86E8-83C5-5E5C2F8DDE0B}"/>
              </a:ext>
            </a:extLst>
          </p:cNvPr>
          <p:cNvSpPr txBox="1">
            <a:spLocks/>
          </p:cNvSpPr>
          <p:nvPr/>
        </p:nvSpPr>
        <p:spPr>
          <a:xfrm>
            <a:off x="3074528" y="2169651"/>
            <a:ext cx="13356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2612EEC-31A9-155D-BEF0-F0AFF98AC85E}"/>
              </a:ext>
            </a:extLst>
          </p:cNvPr>
          <p:cNvSpPr/>
          <p:nvPr/>
        </p:nvSpPr>
        <p:spPr>
          <a:xfrm>
            <a:off x="6204888" y="3022443"/>
            <a:ext cx="10735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недель!!!!!!!!!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8354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4E483-D053-2894-14B3-F9360A568D51}"/>
              </a:ext>
            </a:extLst>
          </p:cNvPr>
          <p:cNvSpPr/>
          <p:nvPr/>
        </p:nvSpPr>
        <p:spPr>
          <a:xfrm>
            <a:off x="893240" y="2283779"/>
            <a:ext cx="103408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Проверяйте ваши данные. Репутационные риски потери данных перекроют все финансовые затраты на хранение данных 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Мы сейчас делаем так. 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Храним физические копии глубиной 7 дней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Восстанавливаем последний </a:t>
            </a:r>
            <a:r>
              <a:rPr lang="ru-RU" sz="2400" dirty="0" err="1">
                <a:latin typeface="Inter" panose="020B0502030000000004" pitchFamily="34" charset="0"/>
                <a:ea typeface="Inter" panose="020B0502030000000004" pitchFamily="34" charset="0"/>
              </a:rPr>
              <a:t>бекап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 на сервер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Делаем с него логический </a:t>
            </a:r>
            <a:r>
              <a:rPr lang="ru-RU" sz="2400" dirty="0" err="1">
                <a:latin typeface="Inter" panose="020B0502030000000004" pitchFamily="34" charset="0"/>
                <a:ea typeface="Inter" panose="020B0502030000000004" pitchFamily="34" charset="0"/>
              </a:rPr>
              <a:t>бекап</a:t>
            </a: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.</a:t>
            </a:r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680A2D00-67B1-E3EE-A6BA-D7A1D367AB05}"/>
              </a:ext>
            </a:extLst>
          </p:cNvPr>
          <p:cNvSpPr txBox="1">
            <a:spLocks/>
          </p:cNvSpPr>
          <p:nvPr/>
        </p:nvSpPr>
        <p:spPr>
          <a:xfrm>
            <a:off x="893240" y="728594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Выводы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65B94FFA-8703-A417-71D7-96F09EB86E93}"/>
              </a:ext>
            </a:extLst>
          </p:cNvPr>
          <p:cNvSpPr txBox="1">
            <a:spLocks/>
          </p:cNvSpPr>
          <p:nvPr/>
        </p:nvSpPr>
        <p:spPr>
          <a:xfrm>
            <a:off x="5372355" y="2881452"/>
            <a:ext cx="13356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997403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FEC1B0F-0735-4006-860C-7AECF2D3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63" y="1329705"/>
            <a:ext cx="10515600" cy="2585323"/>
          </a:xfrm>
        </p:spPr>
        <p:txBody>
          <a:bodyPr/>
          <a:lstStyle/>
          <a:p>
            <a:r>
              <a:rPr lang="ru-RU" sz="6000" dirty="0"/>
              <a:t>СПАСИБО ЗА ВНИМАНИЕ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EC2BD2-4976-4078-9C78-0BF385B3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8" y="5189432"/>
            <a:ext cx="444960" cy="4225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8525F9-26D5-4DC0-986E-170765A82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493">
            <a:off x="10359081" y="4730940"/>
            <a:ext cx="232374" cy="232374"/>
          </a:xfrm>
          <a:prstGeom prst="rect">
            <a:avLst/>
          </a:prstGeom>
        </p:spPr>
      </p:pic>
      <p:pic>
        <p:nvPicPr>
          <p:cNvPr id="8" name="Рисунок 6" descr="Рисунок 6">
            <a:extLst>
              <a:ext uri="{FF2B5EF4-FFF2-40B4-BE49-F238E27FC236}">
                <a16:creationId xmlns:a16="http://schemas.microsoft.com/office/drawing/2014/main" id="{594BBBB0-0A1F-96DE-52BF-98F64F83E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63" y="2775423"/>
            <a:ext cx="2183996" cy="35798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6639C92B-1A39-9241-A7A2-5ADFBB25A9BC}"/>
              </a:ext>
            </a:extLst>
          </p:cNvPr>
          <p:cNvSpPr/>
          <p:nvPr/>
        </p:nvSpPr>
        <p:spPr>
          <a:xfrm>
            <a:off x="3658519" y="4130815"/>
            <a:ext cx="4712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Есть вопросы?</a:t>
            </a:r>
          </a:p>
          <a:p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Найдете меня так:</a:t>
            </a:r>
            <a:b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Чувашов Иван</a:t>
            </a:r>
            <a:b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chuvashovin@gmail.com</a:t>
            </a:r>
          </a:p>
          <a:p>
            <a:r>
              <a:rPr lang="en-US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8-963-311-07-73</a:t>
            </a:r>
          </a:p>
        </p:txBody>
      </p:sp>
    </p:spTree>
    <p:extLst>
      <p:ext uri="{BB962C8B-B14F-4D97-AF65-F5344CB8AC3E}">
        <p14:creationId xmlns:p14="http://schemas.microsoft.com/office/powerpoint/2010/main" val="7241324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941A6D4-5884-478A-AD83-D72F3EEAD933}"/>
              </a:ext>
            </a:extLst>
          </p:cNvPr>
          <p:cNvSpPr txBox="1"/>
          <p:nvPr/>
        </p:nvSpPr>
        <p:spPr>
          <a:xfrm>
            <a:off x="912290" y="2250659"/>
            <a:ext cx="8967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Три вида повреждения данных:</a:t>
            </a:r>
          </a:p>
          <a:p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повреждение данных индекса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повреждение на странице данных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повреждение заголовка страницы данных</a:t>
            </a:r>
            <a:b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или отсутствие страницы данных – </a:t>
            </a:r>
            <a:b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страница нулевой длины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.</a:t>
            </a:r>
            <a:endParaRPr lang="ru-RU" sz="24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90" y="703194"/>
            <a:ext cx="6602734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2E57E5"/>
                </a:solidFill>
              </a:rPr>
              <a:t>Corruption data</a:t>
            </a:r>
            <a:endParaRPr lang="ru-RU" sz="4400" dirty="0">
              <a:solidFill>
                <a:srgbClr val="2E57E5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A708E5E-8F62-089A-EE7A-64728D47F2A0}"/>
              </a:ext>
            </a:extLst>
          </p:cNvPr>
          <p:cNvGrpSpPr/>
          <p:nvPr/>
        </p:nvGrpSpPr>
        <p:grpSpPr>
          <a:xfrm>
            <a:off x="8913402" y="3635798"/>
            <a:ext cx="735357" cy="707886"/>
            <a:chOff x="10243438" y="3514588"/>
            <a:chExt cx="735357" cy="70788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2E3260B-9681-2ABE-2DB5-5D02809735DC}"/>
                </a:ext>
              </a:extLst>
            </p:cNvPr>
            <p:cNvSpPr/>
            <p:nvPr/>
          </p:nvSpPr>
          <p:spPr>
            <a:xfrm>
              <a:off x="10243438" y="3645345"/>
              <a:ext cx="735357" cy="492369"/>
            </a:xfrm>
            <a:prstGeom prst="rect">
              <a:avLst/>
            </a:prstGeom>
            <a:solidFill>
              <a:srgbClr val="004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C912278C-E86C-30FC-C9AC-0E4316D9BB3B}"/>
                </a:ext>
              </a:extLst>
            </p:cNvPr>
            <p:cNvSpPr/>
            <p:nvPr/>
          </p:nvSpPr>
          <p:spPr>
            <a:xfrm>
              <a:off x="10400349" y="3514588"/>
              <a:ext cx="5784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+mj-lt"/>
                <a:ea typeface="Inter" panose="020B05020300000000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C58F4C1-52E6-C075-A9DF-6AC9E54F02C1}"/>
              </a:ext>
            </a:extLst>
          </p:cNvPr>
          <p:cNvGrpSpPr/>
          <p:nvPr/>
        </p:nvGrpSpPr>
        <p:grpSpPr>
          <a:xfrm>
            <a:off x="8913402" y="4410781"/>
            <a:ext cx="735357" cy="707886"/>
            <a:chOff x="10243438" y="4228224"/>
            <a:chExt cx="735357" cy="70788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F7FF0F2-D21D-6A84-58BC-E49CD99DA217}"/>
                </a:ext>
              </a:extLst>
            </p:cNvPr>
            <p:cNvSpPr/>
            <p:nvPr/>
          </p:nvSpPr>
          <p:spPr>
            <a:xfrm>
              <a:off x="10243438" y="4354059"/>
              <a:ext cx="735357" cy="492369"/>
            </a:xfrm>
            <a:prstGeom prst="rect">
              <a:avLst/>
            </a:prstGeom>
            <a:solidFill>
              <a:srgbClr val="004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B1ACD18F-C142-0A45-E087-52D680CC7D67}"/>
                </a:ext>
              </a:extLst>
            </p:cNvPr>
            <p:cNvSpPr/>
            <p:nvPr/>
          </p:nvSpPr>
          <p:spPr>
            <a:xfrm>
              <a:off x="10400349" y="4228224"/>
              <a:ext cx="5784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+mj-lt"/>
                <a:ea typeface="Inter" panose="020B05020300000000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BAD6820-A604-1A27-4BC3-A0C61E3188AA}"/>
              </a:ext>
            </a:extLst>
          </p:cNvPr>
          <p:cNvGrpSpPr/>
          <p:nvPr/>
        </p:nvGrpSpPr>
        <p:grpSpPr>
          <a:xfrm>
            <a:off x="8913401" y="2886837"/>
            <a:ext cx="735357" cy="707886"/>
            <a:chOff x="10243438" y="3514588"/>
            <a:chExt cx="735357" cy="70788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5DE8818-FE49-D70C-B154-5C277FB6A5A3}"/>
                </a:ext>
              </a:extLst>
            </p:cNvPr>
            <p:cNvSpPr/>
            <p:nvPr/>
          </p:nvSpPr>
          <p:spPr>
            <a:xfrm>
              <a:off x="10243438" y="3645345"/>
              <a:ext cx="735357" cy="492369"/>
            </a:xfrm>
            <a:prstGeom prst="rect">
              <a:avLst/>
            </a:prstGeom>
            <a:solidFill>
              <a:srgbClr val="004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8627E2D7-F2B7-2C9D-F740-AC6993B868C2}"/>
                </a:ext>
              </a:extLst>
            </p:cNvPr>
            <p:cNvSpPr/>
            <p:nvPr/>
          </p:nvSpPr>
          <p:spPr>
            <a:xfrm>
              <a:off x="10400349" y="3514588"/>
              <a:ext cx="5784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+mj-lt"/>
                <a:ea typeface="Inter" panose="020B050203000000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8765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614650-BF61-0DAE-68D4-6AC340FFF633}"/>
              </a:ext>
            </a:extLst>
          </p:cNvPr>
          <p:cNvSpPr/>
          <p:nvPr/>
        </p:nvSpPr>
        <p:spPr>
          <a:xfrm>
            <a:off x="1" y="1714500"/>
            <a:ext cx="12192000" cy="5143501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889686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Повреждение данных индекса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659B5-645F-E3F0-09CB-C185C241E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"/>
          <a:stretch/>
        </p:blipFill>
        <p:spPr>
          <a:xfrm>
            <a:off x="889686" y="2152090"/>
            <a:ext cx="10946419" cy="4500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7BF056-F9B9-84F8-C291-8B59730E6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61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64797B-8CA4-7FD8-EC7C-724698C4E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0"/>
          <a:stretch/>
        </p:blipFill>
        <p:spPr>
          <a:xfrm>
            <a:off x="399904" y="1673525"/>
            <a:ext cx="11557292" cy="4063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6B41B6-6087-85B7-5E47-15CA342584B8}"/>
              </a:ext>
            </a:extLst>
          </p:cNvPr>
          <p:cNvSpPr/>
          <p:nvPr/>
        </p:nvSpPr>
        <p:spPr>
          <a:xfrm>
            <a:off x="3331978" y="5008957"/>
            <a:ext cx="1807534" cy="350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221DA32-989E-5FE3-2520-D764A0C51239}"/>
              </a:ext>
            </a:extLst>
          </p:cNvPr>
          <p:cNvSpPr txBox="1">
            <a:spLocks/>
          </p:cNvSpPr>
          <p:nvPr/>
        </p:nvSpPr>
        <p:spPr>
          <a:xfrm>
            <a:off x="889686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Повреждение данных индекса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EB5837-984B-ECB1-152F-4C52D3C7B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35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9AF87-FBC3-35D0-45E6-0FDBB74DEDAF}"/>
              </a:ext>
            </a:extLst>
          </p:cNvPr>
          <p:cNvSpPr/>
          <p:nvPr/>
        </p:nvSpPr>
        <p:spPr>
          <a:xfrm>
            <a:off x="1" y="1714500"/>
            <a:ext cx="12192000" cy="5143501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91731-204B-9C63-A36A-147D5D0C5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7"/>
          <a:stretch/>
        </p:blipFill>
        <p:spPr>
          <a:xfrm>
            <a:off x="279123" y="1997242"/>
            <a:ext cx="11786154" cy="3037569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F0B8DD1A-EEFE-8C84-FB3E-A3D0C5E9218E}"/>
              </a:ext>
            </a:extLst>
          </p:cNvPr>
          <p:cNvSpPr txBox="1">
            <a:spLocks/>
          </p:cNvSpPr>
          <p:nvPr/>
        </p:nvSpPr>
        <p:spPr>
          <a:xfrm>
            <a:off x="889686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Повреждение данных индекса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A0FC34-BB8B-3F12-B78C-538F1F966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335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26CBDB-CF41-8107-2D6C-CCC4FA1F40D4}"/>
              </a:ext>
            </a:extLst>
          </p:cNvPr>
          <p:cNvSpPr/>
          <p:nvPr/>
        </p:nvSpPr>
        <p:spPr>
          <a:xfrm>
            <a:off x="1" y="1714500"/>
            <a:ext cx="12192000" cy="5143501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886890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Повреждение на странице данных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540EB-DF67-B6A1-C2A8-C85532306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"/>
          <a:stretch/>
        </p:blipFill>
        <p:spPr>
          <a:xfrm>
            <a:off x="540326" y="2030129"/>
            <a:ext cx="11156555" cy="44876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820545-5014-7800-EF5D-7E82E34A3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66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2DBAA2-7A81-DC39-76F8-A511312D9FE1}"/>
              </a:ext>
            </a:extLst>
          </p:cNvPr>
          <p:cNvSpPr/>
          <p:nvPr/>
        </p:nvSpPr>
        <p:spPr>
          <a:xfrm>
            <a:off x="37904" y="1714499"/>
            <a:ext cx="12192000" cy="5143501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1D501-4E5A-AF93-BFAE-2FDAA5C92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"/>
          <a:stretch/>
        </p:blipFill>
        <p:spPr>
          <a:xfrm>
            <a:off x="497472" y="1888168"/>
            <a:ext cx="11228467" cy="39459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54A33D-6DD5-4F5F-CD5A-66B3313CE1A0}"/>
              </a:ext>
            </a:extLst>
          </p:cNvPr>
          <p:cNvSpPr/>
          <p:nvPr/>
        </p:nvSpPr>
        <p:spPr>
          <a:xfrm>
            <a:off x="2381693" y="5097414"/>
            <a:ext cx="1807534" cy="321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BC37A18-3DC4-D942-ED51-ECE75C8F285B}"/>
              </a:ext>
            </a:extLst>
          </p:cNvPr>
          <p:cNvSpPr txBox="1">
            <a:spLocks/>
          </p:cNvSpPr>
          <p:nvPr/>
        </p:nvSpPr>
        <p:spPr>
          <a:xfrm>
            <a:off x="886890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Повреждение на странице данных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212280-13C2-C218-6448-06C501A3E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36" y="683418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320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nonymous Pro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5142</TotalTime>
  <Words>503</Words>
  <Application>Microsoft Macintosh PowerPoint</Application>
  <PresentationFormat>Widescreen</PresentationFormat>
  <Paragraphs>174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Inter</vt:lpstr>
      <vt:lpstr>Anonymous Pro</vt:lpstr>
      <vt:lpstr>Calibri</vt:lpstr>
      <vt:lpstr>Arial</vt:lpstr>
      <vt:lpstr>-apple-system</vt:lpstr>
      <vt:lpstr>Тема Office</vt:lpstr>
      <vt:lpstr>Повреждение данных PostgreSQL на жестком диске.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Kazakova</dc:creator>
  <cp:lastModifiedBy>Microsoft Office User</cp:lastModifiedBy>
  <cp:revision>152</cp:revision>
  <dcterms:created xsi:type="dcterms:W3CDTF">2022-06-04T08:43:38Z</dcterms:created>
  <dcterms:modified xsi:type="dcterms:W3CDTF">2022-06-21T04:35:14Z</dcterms:modified>
</cp:coreProperties>
</file>