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6" r:id="rId2"/>
    <p:sldId id="344" r:id="rId3"/>
    <p:sldId id="404" r:id="rId4"/>
    <p:sldId id="346" r:id="rId5"/>
    <p:sldId id="313" r:id="rId6"/>
    <p:sldId id="348" r:id="rId7"/>
    <p:sldId id="314" r:id="rId8"/>
    <p:sldId id="405" r:id="rId9"/>
    <p:sldId id="33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Название общего доклада" id="{8E4FDB5F-1977-4FB0-820C-4DFE78EF2B23}">
          <p14:sldIdLst>
            <p14:sldId id="276"/>
            <p14:sldId id="344"/>
            <p14:sldId id="404"/>
            <p14:sldId id="346"/>
            <p14:sldId id="313"/>
            <p14:sldId id="348"/>
            <p14:sldId id="314"/>
            <p14:sldId id="405"/>
            <p14:sldId id="33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E44"/>
    <a:srgbClr val="FF4D00"/>
    <a:srgbClr val="F59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035" autoAdjust="0"/>
  </p:normalViewPr>
  <p:slideViewPr>
    <p:cSldViewPr snapToGrid="0">
      <p:cViewPr varScale="1">
        <p:scale>
          <a:sx n="83" d="100"/>
          <a:sy n="83" d="100"/>
        </p:scale>
        <p:origin x="741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CE3E1-5073-44E3-AD26-70C71F059E14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66F48-BB43-4229-9D52-3B503B6B3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320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413DB-8148-4431-A8EC-FB3A055E02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032F3A-0719-4CBB-90C3-AFE36DF66B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5C9147-5CD3-4771-B48A-5D97F4701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9F5F-A40B-480C-9745-D764C7839B46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CFE76C-35E7-4E82-8104-E4E326AD9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41B221-6AB3-4F18-BA8C-B30DA26C9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F6EE-2773-4232-9885-52F6CFBB8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36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FB6993-38DE-402F-8C9A-FC9A0211C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B767AA-1D00-4603-B400-16804E4036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B32D70-F398-4FE8-90C9-5CE0D8727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9F5F-A40B-480C-9745-D764C7839B46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B1F01E-AAFA-41AC-8D3E-40EECF0B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E55A6A-CE06-4A64-B45A-93174985B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F6EE-2773-4232-9885-52F6CFBB8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165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8877CC-9747-4450-A2D5-E694F88816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08FA16-E45A-47BD-93B0-5BD696C80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CD75F9-272C-4BF5-98BC-C036C893A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9F5F-A40B-480C-9745-D764C7839B46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893DFF-702E-4AF7-9C4E-E20639CB6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FF62AD-726F-4554-804A-FC76B0379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F6EE-2773-4232-9885-52F6CFBB8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571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14640B-DA46-4A08-AA01-58AA5C29C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C7D359-9E03-4A99-95D1-001F98B5C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B80BD7-3A3D-48DA-9F3F-180DFDB33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9F5F-A40B-480C-9745-D764C7839B46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0405AE-A51E-4564-9763-3BB4105B4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16B6DB-7D39-44E0-840E-F881E0406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F6EE-2773-4232-9885-52F6CFBB8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418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126E49-B620-4430-A5B0-D7FB61142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B79550-AD5A-41DA-A603-277706034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34C9B6-DC90-4064-BD50-AE074A92E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9F5F-A40B-480C-9745-D764C7839B46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D0F803-62E7-4109-86DE-7AB6E0FAE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09B56F-5A10-4E6A-ACDD-62509718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F6EE-2773-4232-9885-52F6CFBB8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830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6E73B-D28F-441E-A7F0-9D08B9214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A450CF-2D1F-44B1-AE8F-AAC6237EE3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9AB746-BB81-43C3-A6FF-25759792E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1645EB-4869-4317-84C2-919D969F6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9F5F-A40B-480C-9745-D764C7839B46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1D64F8-87A7-4D33-A95C-349BFF99B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1302AF-A019-45E1-B9C7-34FE01BF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F6EE-2773-4232-9885-52F6CFBB8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050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F0F9B-6856-44B2-8351-76EED437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60A2F6-92F3-4CEA-8926-0A1B1263F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04E7B9-009B-4A05-A2BB-5AA360B5A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326089-C071-4423-80E6-A638C46BB2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E699EB-287A-4BB5-B490-4B746D7D7B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6F0A6EF-A9F3-4E34-BB69-4139611AF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9F5F-A40B-480C-9745-D764C7839B46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DD0A8F-DFD2-42B1-A609-CAD5B7F0A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4B89E7-A870-4AAC-B5C8-19825E2E8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F6EE-2773-4232-9885-52F6CFBB8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211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33ACA-0BAB-476B-8FDA-7F0933EF2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9D6BCC4-F80B-4D12-A365-803FFE7CC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9F5F-A40B-480C-9745-D764C7839B46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71DF595-4733-4C02-89CE-6FEC7E2FA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65C73D-B670-42E1-AE42-03DF98BC7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F6EE-2773-4232-9885-52F6CFBB8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75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7FDF070-9F47-42E1-9446-61B2621AE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9F5F-A40B-480C-9745-D764C7839B46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ECF879-A022-495A-B56D-11FAF1D89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D4A9799-144B-4920-A326-EB4EC9380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F6EE-2773-4232-9885-52F6CFBB8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33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694570-76E4-4866-BFE5-C629CA84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E55541-0C3B-4636-9354-EF4F429DE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264860-A752-4F85-9CCB-E6B7F936E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9C254B-F20C-4BE0-B06A-B5A56BB87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9F5F-A40B-480C-9745-D764C7839B46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785932-0F45-4D20-B7E7-39FAC984C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EA97D5-D5EE-4903-A8AE-AEA60DC82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F6EE-2773-4232-9885-52F6CFBB8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52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7A6482-9F18-4525-A91A-94C367DDC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A3414FA-E0E9-4631-945B-161AB13177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C85E5C-0BF3-4328-BDBD-626071F01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E8B885-79A2-4F95-B97E-0F9A2BEB9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9F5F-A40B-480C-9745-D764C7839B46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A61968-3BED-495A-914F-E8E709D24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36E8E6-BA5E-4DB2-9EC0-C93FDE3D2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F6EE-2773-4232-9885-52F6CFBB8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41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101C1-93FD-4CEB-B958-3502325A3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68D23A-BA36-4B92-AF58-D7C68F237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455BF9-860F-4699-881A-ABC2CA4D4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09F5F-A40B-480C-9745-D764C7839B46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3BC92E-FCB1-4D01-A1B6-134FA24FA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0063A-44B2-4254-928B-F845422294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CF6EE-2773-4232-9885-52F6CFBB8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54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ddin-rd.ru/" TargetMode="External"/><Relationship Id="rId2" Type="http://schemas.openxmlformats.org/officeDocument/2006/relationships/hyperlink" Target="mailto:d.sukhovey@aladdin-rd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89A1DE6A-017B-0E49-B11A-92CF2A6B7A22}"/>
              </a:ext>
            </a:extLst>
          </p:cNvPr>
          <p:cNvSpPr/>
          <p:nvPr/>
        </p:nvSpPr>
        <p:spPr>
          <a:xfrm>
            <a:off x="1" y="1"/>
            <a:ext cx="497304" cy="4973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8D259A7F-C44F-6A47-B3FC-5F394C983F39}"/>
              </a:ext>
            </a:extLst>
          </p:cNvPr>
          <p:cNvSpPr/>
          <p:nvPr/>
        </p:nvSpPr>
        <p:spPr>
          <a:xfrm>
            <a:off x="497305" y="497305"/>
            <a:ext cx="262647" cy="262647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B11675F7-59FE-C842-8146-339FFB7ECC0A}"/>
              </a:ext>
            </a:extLst>
          </p:cNvPr>
          <p:cNvSpPr/>
          <p:nvPr/>
        </p:nvSpPr>
        <p:spPr>
          <a:xfrm>
            <a:off x="11708674" y="6374674"/>
            <a:ext cx="483326" cy="483326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156C6C34-46DE-DE47-AE54-696FEB806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3913" y="344570"/>
            <a:ext cx="912502" cy="674007"/>
          </a:xfrm>
          <a:prstGeom prst="rect">
            <a:avLst/>
          </a:prstGeom>
        </p:spPr>
      </p:pic>
      <p:sp>
        <p:nvSpPr>
          <p:cNvPr id="55" name="JCR-721…">
            <a:extLst>
              <a:ext uri="{FF2B5EF4-FFF2-40B4-BE49-F238E27FC236}">
                <a16:creationId xmlns:a16="http://schemas.microsoft.com/office/drawing/2014/main" id="{6ECE06AF-DF95-D147-A9C6-CBE8750441DE}"/>
              </a:ext>
            </a:extLst>
          </p:cNvPr>
          <p:cNvSpPr txBox="1">
            <a:spLocks/>
          </p:cNvSpPr>
          <p:nvPr/>
        </p:nvSpPr>
        <p:spPr>
          <a:xfrm>
            <a:off x="1092528" y="438902"/>
            <a:ext cx="9306161" cy="23546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ru-RU" sz="3200" b="1" dirty="0">
                <a:solidFill>
                  <a:srgbClr val="FF4D00"/>
                </a:solidFill>
                <a:latin typeface="PF BeauSans Pro" panose="02000500000000020004" pitchFamily="50" charset="0"/>
                <a:ea typeface="PF BeauSans Pro SemiBold" charset="0"/>
                <a:cs typeface="PF BeauSans Pro SemiBold" charset="0"/>
              </a:rPr>
              <a:t>Защита баз с помощью "Крипто БД" </a:t>
            </a:r>
          </a:p>
          <a:p>
            <a:pPr lvl="0" algn="l">
              <a:defRPr/>
            </a:pPr>
            <a:r>
              <a:rPr lang="ru-RU" sz="3200" dirty="0">
                <a:solidFill>
                  <a:srgbClr val="323E44"/>
                </a:solidFill>
                <a:latin typeface="PF BeauSans Pro" panose="02000500000000020004" pitchFamily="50" charset="0"/>
                <a:ea typeface="PF BeauSans Pro SemiBold" charset="0"/>
                <a:cs typeface="PF BeauSans Pro SemiBold" charset="0"/>
              </a:rPr>
              <a:t>или </a:t>
            </a:r>
          </a:p>
          <a:p>
            <a:pPr lvl="0" algn="l">
              <a:defRPr/>
            </a:pPr>
            <a:r>
              <a:rPr lang="ru-RU" sz="3200" b="1" dirty="0">
                <a:solidFill>
                  <a:srgbClr val="FF4D00"/>
                </a:solidFill>
                <a:latin typeface="PF BeauSans Pro" panose="02000500000000020004" pitchFamily="50" charset="0"/>
                <a:ea typeface="PF BeauSans Pro SemiBold" charset="0"/>
                <a:cs typeface="PF BeauSans Pro SemiBold" charset="0"/>
              </a:rPr>
              <a:t>Как достичь технологического суверенитета?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5D57C61-A21D-44D6-873B-21B2C06AC6E1}"/>
              </a:ext>
            </a:extLst>
          </p:cNvPr>
          <p:cNvSpPr/>
          <p:nvPr/>
        </p:nvSpPr>
        <p:spPr>
          <a:xfrm>
            <a:off x="11539614" y="6202301"/>
            <a:ext cx="169060" cy="16906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A6DB2031-94DF-4499-A005-4C27E923A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28" y="2594633"/>
            <a:ext cx="5094003" cy="343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Текст 21">
            <a:extLst>
              <a:ext uri="{FF2B5EF4-FFF2-40B4-BE49-F238E27FC236}">
                <a16:creationId xmlns:a16="http://schemas.microsoft.com/office/drawing/2014/main" id="{273F19E4-2E67-84D1-1372-3F773E742CCA}"/>
              </a:ext>
            </a:extLst>
          </p:cNvPr>
          <p:cNvSpPr txBox="1">
            <a:spLocks/>
          </p:cNvSpPr>
          <p:nvPr/>
        </p:nvSpPr>
        <p:spPr>
          <a:xfrm>
            <a:off x="7313039" y="4966283"/>
            <a:ext cx="3867522" cy="1448477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PFBeauSansPro-Regular" charset="0"/>
              </a:rPr>
              <a:t>Денис Суховей,</a:t>
            </a:r>
          </a:p>
          <a:p>
            <a:r>
              <a:rPr lang="ru-RU" alt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PFBeauSansPro-Italic" charset="0"/>
              </a:rPr>
              <a:t>Руководитель департамента развития технологий</a:t>
            </a:r>
            <a:endParaRPr lang="en-US" altLang="ru-RU" sz="1600" dirty="0">
              <a:solidFill>
                <a:schemeClr val="tx1">
                  <a:lumMod val="50000"/>
                  <a:lumOff val="50000"/>
                </a:schemeClr>
              </a:solidFill>
              <a:latin typeface="PFBeauSansPro-Italic" charset="0"/>
            </a:endParaRPr>
          </a:p>
          <a:p>
            <a:r>
              <a:rPr lang="ru-RU" alt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PFBeauSansPro-Italic" charset="0"/>
              </a:rPr>
              <a:t>"Аладдин Р.Д." </a:t>
            </a:r>
            <a:endParaRPr lang="en-US" altLang="ru-RU" sz="1600" dirty="0">
              <a:solidFill>
                <a:schemeClr val="tx1">
                  <a:lumMod val="50000"/>
                  <a:lumOff val="50000"/>
                </a:schemeClr>
              </a:solidFill>
              <a:latin typeface="PFBeauSansPro-Ital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69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6C6C34-46DE-DE47-AE54-696FEB806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1139" y="6197523"/>
            <a:ext cx="537780" cy="39722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9A1DE6A-017B-0E49-B11A-92CF2A6B7A22}"/>
              </a:ext>
            </a:extLst>
          </p:cNvPr>
          <p:cNvSpPr/>
          <p:nvPr/>
        </p:nvSpPr>
        <p:spPr>
          <a:xfrm>
            <a:off x="3635" y="-1"/>
            <a:ext cx="661481" cy="66148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D259A7F-C44F-6A47-B3FC-5F394C983F39}"/>
              </a:ext>
            </a:extLst>
          </p:cNvPr>
          <p:cNvSpPr/>
          <p:nvPr/>
        </p:nvSpPr>
        <p:spPr>
          <a:xfrm>
            <a:off x="665117" y="661482"/>
            <a:ext cx="246569" cy="246569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5F05CDF-13A3-8642-8666-19170A2674C3}"/>
              </a:ext>
            </a:extLst>
          </p:cNvPr>
          <p:cNvSpPr/>
          <p:nvPr/>
        </p:nvSpPr>
        <p:spPr>
          <a:xfrm flipH="1">
            <a:off x="-3624" y="6667152"/>
            <a:ext cx="190848" cy="190848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ECB2C71-46AD-6341-B4C7-38932D92794D}"/>
              </a:ext>
            </a:extLst>
          </p:cNvPr>
          <p:cNvSpPr/>
          <p:nvPr/>
        </p:nvSpPr>
        <p:spPr>
          <a:xfrm>
            <a:off x="12033947" y="3538"/>
            <a:ext cx="158575" cy="1585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BF6F5AD-E5E5-8B47-B091-8394E19CCA37}"/>
              </a:ext>
            </a:extLst>
          </p:cNvPr>
          <p:cNvSpPr/>
          <p:nvPr/>
        </p:nvSpPr>
        <p:spPr>
          <a:xfrm>
            <a:off x="11954143" y="158435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1611713" y="500383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3104760-2091-0F43-8C45-FFCAE4A9F6EA}"/>
              </a:ext>
            </a:extLst>
          </p:cNvPr>
          <p:cNvSpPr/>
          <p:nvPr/>
        </p:nvSpPr>
        <p:spPr>
          <a:xfrm>
            <a:off x="11062564" y="749476"/>
            <a:ext cx="158575" cy="158575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A94399D-59FB-994F-A76F-9634F13DAC5C}"/>
              </a:ext>
            </a:extLst>
          </p:cNvPr>
          <p:cNvSpPr/>
          <p:nvPr/>
        </p:nvSpPr>
        <p:spPr>
          <a:xfrm>
            <a:off x="11694014" y="237736"/>
            <a:ext cx="262647" cy="262647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87224" y="6594747"/>
            <a:ext cx="82301" cy="8230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7791087-FA2D-2F45-9F1C-52C3BEB60999}"/>
              </a:ext>
            </a:extLst>
          </p:cNvPr>
          <p:cNvSpPr txBox="1"/>
          <p:nvPr/>
        </p:nvSpPr>
        <p:spPr>
          <a:xfrm>
            <a:off x="1223999" y="4345425"/>
            <a:ext cx="89201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809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Pct val="80000"/>
              <a:buFontTx/>
              <a:buNone/>
              <a:tabLst/>
              <a:defRPr/>
            </a:pPr>
            <a:r>
              <a:rPr lang="ru-RU" sz="2000" b="1" dirty="0">
                <a:latin typeface="PF BeauSans Pro" panose="02000500000000020004" pitchFamily="50" charset="0"/>
              </a:rPr>
              <a:t>Положение дел в области СУБД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F BeauSans Pro" panose="02000500000000020004" pitchFamily="50" charset="0"/>
            </a:endParaRPr>
          </a:p>
          <a:p>
            <a:pPr marL="285750" lvl="0" indent="-285750" defTabSz="457200">
              <a:buFont typeface="Arial" charset="0"/>
              <a:buChar char="•"/>
              <a:defRPr/>
            </a:pPr>
            <a:r>
              <a:rPr lang="ru-RU" dirty="0">
                <a:latin typeface="PF BeauSans Pro" panose="02000500000000020004" pitchFamily="50" charset="0"/>
                <a:ea typeface="PF BeauSans Pro" charset="0"/>
                <a:cs typeface="PF BeauSans Pro" charset="0"/>
              </a:rPr>
              <a:t>Значительная доля ИС на платформах СУБД </a:t>
            </a:r>
            <a:r>
              <a:rPr lang="ru-RU" dirty="0" err="1">
                <a:latin typeface="PF BeauSans Pro" panose="02000500000000020004" pitchFamily="50" charset="0"/>
                <a:ea typeface="PF BeauSans Pro" charset="0"/>
                <a:cs typeface="PF BeauSans Pro" charset="0"/>
              </a:rPr>
              <a:t>Oracle</a:t>
            </a:r>
            <a:r>
              <a:rPr lang="ru-RU" dirty="0">
                <a:latin typeface="PF BeauSans Pro" panose="02000500000000020004" pitchFamily="50" charset="0"/>
                <a:ea typeface="PF BeauSans Pro" charset="0"/>
                <a:cs typeface="PF BeauSans Pro" charset="0"/>
              </a:rPr>
              <a:t>, </a:t>
            </a:r>
            <a:r>
              <a:rPr lang="ru-RU" dirty="0" err="1">
                <a:latin typeface="PF BeauSans Pro" panose="02000500000000020004" pitchFamily="50" charset="0"/>
                <a:ea typeface="PF BeauSans Pro" charset="0"/>
                <a:cs typeface="PF BeauSans Pro" charset="0"/>
              </a:rPr>
              <a:t>MsSQL</a:t>
            </a:r>
            <a:endParaRPr lang="ru-RU" dirty="0">
              <a:latin typeface="PF BeauSans Pro" panose="02000500000000020004" pitchFamily="50" charset="0"/>
              <a:ea typeface="PF BeauSans Pro" charset="0"/>
              <a:cs typeface="PF BeauSans Pro" charset="0"/>
            </a:endParaRPr>
          </a:p>
          <a:p>
            <a:pPr marL="285750" lvl="0" indent="-285750" defTabSz="457200">
              <a:buFont typeface="Arial" charset="0"/>
              <a:buChar char="•"/>
              <a:defRPr/>
            </a:pPr>
            <a:r>
              <a:rPr lang="ru-RU" dirty="0">
                <a:latin typeface="PF BeauSans Pro" panose="02000500000000020004" pitchFamily="50" charset="0"/>
                <a:ea typeface="PF BeauSans Pro" charset="0"/>
                <a:cs typeface="PF BeauSans Pro" charset="0"/>
              </a:rPr>
              <a:t>Эксплуатируемые бизнес-приложения «привязаны» к платформам СУБД</a:t>
            </a:r>
          </a:p>
          <a:p>
            <a:pPr marL="285750" lvl="0" indent="-285750" defTabSz="457200">
              <a:buFont typeface="Arial" charset="0"/>
              <a:buChar char="•"/>
              <a:defRPr/>
            </a:pPr>
            <a:r>
              <a:rPr lang="ru-RU" dirty="0">
                <a:latin typeface="PF BeauSans Pro" panose="02000500000000020004" pitchFamily="50" charset="0"/>
                <a:ea typeface="PF BeauSans Pro" charset="0"/>
                <a:cs typeface="PF BeauSans Pro" charset="0"/>
              </a:rPr>
              <a:t>Более 60% организаций используют встроенные СЗИ в платформу</a:t>
            </a:r>
          </a:p>
          <a:p>
            <a:pPr marL="285750" lvl="0" indent="-285750" defTabSz="457200">
              <a:buFont typeface="Arial" charset="0"/>
              <a:buChar char="•"/>
              <a:defRPr/>
            </a:pPr>
            <a:r>
              <a:rPr lang="ru-RU" dirty="0">
                <a:latin typeface="PF BeauSans Pro" panose="02000500000000020004" pitchFamily="50" charset="0"/>
                <a:ea typeface="PF BeauSans Pro" charset="0"/>
                <a:cs typeface="PF BeauSans Pro" charset="0"/>
              </a:rPr>
              <a:t>Обострение угроз «</a:t>
            </a:r>
            <a:r>
              <a:rPr lang="ru-RU" dirty="0" err="1">
                <a:latin typeface="PF BeauSans Pro" panose="02000500000000020004" pitchFamily="50" charset="0"/>
                <a:ea typeface="PF BeauSans Pro" charset="0"/>
                <a:cs typeface="PF BeauSans Pro" charset="0"/>
              </a:rPr>
              <a:t>окирпичивания</a:t>
            </a:r>
            <a:r>
              <a:rPr lang="ru-RU" dirty="0">
                <a:latin typeface="PF BeauSans Pro" panose="02000500000000020004" pitchFamily="50" charset="0"/>
                <a:ea typeface="PF BeauSans Pro" charset="0"/>
                <a:cs typeface="PF BeauSans Pro" charset="0"/>
              </a:rPr>
              <a:t>» серверов БД</a:t>
            </a:r>
          </a:p>
          <a:p>
            <a:pPr marL="285750" lvl="0" indent="-285750" defTabSz="457200">
              <a:buFont typeface="Arial" charset="0"/>
              <a:buChar char="•"/>
              <a:defRPr/>
            </a:pPr>
            <a:r>
              <a:rPr lang="ru-RU" dirty="0">
                <a:latin typeface="PF BeauSans Pro" panose="02000500000000020004" pitchFamily="50" charset="0"/>
                <a:ea typeface="PF BeauSans Pro" charset="0"/>
                <a:cs typeface="PF BeauSans Pro" charset="0"/>
              </a:rPr>
              <a:t>Основной платформой замещения СУБД является </a:t>
            </a:r>
            <a:r>
              <a:rPr lang="en-US" dirty="0">
                <a:latin typeface="PF BeauSans Pro" panose="02000500000000020004" pitchFamily="50" charset="0"/>
                <a:ea typeface="PF BeauSans Pro" charset="0"/>
                <a:cs typeface="PF BeauSans Pro" charset="0"/>
              </a:rPr>
              <a:t>PostgreSQL </a:t>
            </a:r>
            <a:r>
              <a:rPr lang="ru-RU" dirty="0">
                <a:latin typeface="PF BeauSans Pro" panose="02000500000000020004" pitchFamily="50" charset="0"/>
                <a:ea typeface="PF BeauSans Pro" charset="0"/>
                <a:cs typeface="PF BeauSans Pro" charset="0"/>
              </a:rPr>
              <a:t>и </a:t>
            </a:r>
            <a:r>
              <a:rPr lang="en-US" dirty="0" err="1">
                <a:latin typeface="PF BeauSans Pro" panose="02000500000000020004" pitchFamily="50" charset="0"/>
                <a:ea typeface="PF BeauSans Pro" charset="0"/>
                <a:cs typeface="PF BeauSans Pro" charset="0"/>
              </a:rPr>
              <a:t>PostgresPro</a:t>
            </a:r>
            <a:endParaRPr lang="ru-RU" dirty="0">
              <a:latin typeface="PF BeauSans Pro" panose="02000500000000020004" pitchFamily="50" charset="0"/>
              <a:ea typeface="PF BeauSans Pro" charset="0"/>
              <a:cs typeface="PF BeauSans Pro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791087-FA2D-2F45-9F1C-52C3BEB60999}"/>
              </a:ext>
            </a:extLst>
          </p:cNvPr>
          <p:cNvSpPr txBox="1"/>
          <p:nvPr/>
        </p:nvSpPr>
        <p:spPr>
          <a:xfrm>
            <a:off x="1223998" y="2603369"/>
            <a:ext cx="6081677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809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F BeauSans Pro" panose="02000500000000020004" pitchFamily="50" charset="0"/>
              </a:rPr>
              <a:t>Факторы влияния</a:t>
            </a:r>
          </a:p>
          <a:p>
            <a:pPr marL="285750" lvl="0" indent="-285750" defTabSz="457200">
              <a:buFont typeface="Arial" charset="0"/>
              <a:buChar char="•"/>
              <a:defRPr/>
            </a:pPr>
            <a:r>
              <a:rPr lang="ru-RU" dirty="0">
                <a:latin typeface="PF BeauSans Pro" panose="02000500000000020004" pitchFamily="50" charset="0"/>
                <a:ea typeface="PF BeauSans Pro" charset="0"/>
                <a:cs typeface="PF BeauSans Pro" charset="0"/>
              </a:rPr>
              <a:t>Технологическая война против России</a:t>
            </a:r>
          </a:p>
          <a:p>
            <a:pPr marL="285750" lvl="0" indent="-285750" defTabSz="457200">
              <a:buFont typeface="Arial" charset="0"/>
              <a:buChar char="•"/>
              <a:defRPr/>
            </a:pPr>
            <a:r>
              <a:rPr lang="ru-RU" dirty="0">
                <a:latin typeface="PF BeauSans Pro" panose="02000500000000020004" pitchFamily="50" charset="0"/>
                <a:ea typeface="PF BeauSans Pro" charset="0"/>
                <a:cs typeface="PF BeauSans Pro" charset="0"/>
              </a:rPr>
              <a:t>Более 350 (25%) санкций из области ИТ</a:t>
            </a:r>
          </a:p>
          <a:p>
            <a:pPr marL="285750" lvl="0" indent="-285750" defTabSz="457200">
              <a:buFont typeface="Arial" charset="0"/>
              <a:buChar char="•"/>
              <a:defRPr/>
            </a:pPr>
            <a:r>
              <a:rPr lang="ru-RU" dirty="0">
                <a:latin typeface="PF BeauSans Pro" panose="02000500000000020004" pitchFamily="50" charset="0"/>
                <a:ea typeface="PF BeauSans Pro" charset="0"/>
                <a:cs typeface="PF BeauSans Pro" charset="0"/>
              </a:rPr>
              <a:t>Необходимость достижения технологического суверенитета РФ – </a:t>
            </a:r>
            <a:r>
              <a:rPr lang="ru-RU" b="1" dirty="0">
                <a:latin typeface="PF BeauSans Pro" panose="02000500000000020004" pitchFamily="50" charset="0"/>
                <a:ea typeface="PF BeauSans Pro" charset="0"/>
                <a:cs typeface="PF BeauSans Pro" charset="0"/>
              </a:rPr>
              <a:t>вопрос выживания!</a:t>
            </a:r>
            <a:endParaRPr lang="ru-RU" sz="1600" b="1" dirty="0">
              <a:latin typeface="PF BeauSans Pro" panose="02000500000000020004" pitchFamily="50" charset="0"/>
              <a:ea typeface="PF BeauSans Pro" charset="0"/>
              <a:cs typeface="PF BeauSans Pro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3BBCD0-A7EF-40AB-A6DE-02DE14301F68}"/>
              </a:ext>
            </a:extLst>
          </p:cNvPr>
          <p:cNvSpPr txBox="1"/>
          <p:nvPr/>
        </p:nvSpPr>
        <p:spPr>
          <a:xfrm>
            <a:off x="1223998" y="1884870"/>
            <a:ext cx="94942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9809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Pct val="80000"/>
              <a:buFontTx/>
              <a:buNone/>
              <a:tabLst/>
              <a:defRPr/>
            </a:pPr>
            <a:r>
              <a:rPr lang="ru-RU" sz="2000" b="1" dirty="0">
                <a:solidFill>
                  <a:srgbClr val="FF4D00"/>
                </a:solidFill>
                <a:latin typeface="PF BeauSans Pro" panose="02000500000000020004" pitchFamily="50" charset="0"/>
              </a:rPr>
              <a:t>Цель: Защитить отечественные ИС от масштабных утечек из СУБД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78B019-4EB9-44BE-AF3A-DBE25FCA5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693" y="2573879"/>
            <a:ext cx="3554276" cy="221913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3BAAD60-E565-4B20-A26C-031A64710300}"/>
              </a:ext>
            </a:extLst>
          </p:cNvPr>
          <p:cNvSpPr txBox="1"/>
          <p:nvPr/>
        </p:nvSpPr>
        <p:spPr>
          <a:xfrm>
            <a:off x="1224000" y="648000"/>
            <a:ext cx="6655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ru-RU" sz="2400" b="1" dirty="0">
                <a:solidFill>
                  <a:srgbClr val="FF4D00"/>
                </a:solidFill>
                <a:latin typeface="PF BeauSans Pro" charset="0"/>
                <a:ea typeface="PF BeauSans Pro" charset="0"/>
                <a:cs typeface="PF BeauSans Pro" charset="0"/>
              </a:rPr>
              <a:t>Импортозамещение</a:t>
            </a:r>
          </a:p>
          <a:p>
            <a:pPr lvl="0" defTabSz="457200">
              <a:defRPr/>
            </a:pPr>
            <a:r>
              <a:rPr lang="ru-RU" sz="2000" b="1" dirty="0">
                <a:latin typeface="PF BeauSans Pro" charset="0"/>
                <a:ea typeface="PF BeauSans Pro" charset="0"/>
                <a:cs typeface="PF BeauSans Pro" charset="0"/>
              </a:rPr>
              <a:t>В области платформ СУБД</a:t>
            </a:r>
          </a:p>
        </p:txBody>
      </p:sp>
    </p:spTree>
    <p:extLst>
      <p:ext uri="{BB962C8B-B14F-4D97-AF65-F5344CB8AC3E}">
        <p14:creationId xmlns:p14="http://schemas.microsoft.com/office/powerpoint/2010/main" val="35563882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6C6C34-46DE-DE47-AE54-696FEB806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1139" y="6197523"/>
            <a:ext cx="537780" cy="39722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9A1DE6A-017B-0E49-B11A-92CF2A6B7A22}"/>
              </a:ext>
            </a:extLst>
          </p:cNvPr>
          <p:cNvSpPr/>
          <p:nvPr/>
        </p:nvSpPr>
        <p:spPr>
          <a:xfrm>
            <a:off x="3635" y="-1"/>
            <a:ext cx="661481" cy="66148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D259A7F-C44F-6A47-B3FC-5F394C983F39}"/>
              </a:ext>
            </a:extLst>
          </p:cNvPr>
          <p:cNvSpPr/>
          <p:nvPr/>
        </p:nvSpPr>
        <p:spPr>
          <a:xfrm>
            <a:off x="665117" y="661482"/>
            <a:ext cx="246569" cy="246569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5F05CDF-13A3-8642-8666-19170A2674C3}"/>
              </a:ext>
            </a:extLst>
          </p:cNvPr>
          <p:cNvSpPr/>
          <p:nvPr/>
        </p:nvSpPr>
        <p:spPr>
          <a:xfrm flipH="1">
            <a:off x="-3624" y="6667152"/>
            <a:ext cx="190848" cy="190848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ECB2C71-46AD-6341-B4C7-38932D92794D}"/>
              </a:ext>
            </a:extLst>
          </p:cNvPr>
          <p:cNvSpPr/>
          <p:nvPr/>
        </p:nvSpPr>
        <p:spPr>
          <a:xfrm>
            <a:off x="12033947" y="3538"/>
            <a:ext cx="158575" cy="1585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BF6F5AD-E5E5-8B47-B091-8394E19CCA37}"/>
              </a:ext>
            </a:extLst>
          </p:cNvPr>
          <p:cNvSpPr/>
          <p:nvPr/>
        </p:nvSpPr>
        <p:spPr>
          <a:xfrm>
            <a:off x="11954143" y="158435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1611713" y="500383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3104760-2091-0F43-8C45-FFCAE4A9F6EA}"/>
              </a:ext>
            </a:extLst>
          </p:cNvPr>
          <p:cNvSpPr/>
          <p:nvPr/>
        </p:nvSpPr>
        <p:spPr>
          <a:xfrm>
            <a:off x="11062564" y="749476"/>
            <a:ext cx="158575" cy="158575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A94399D-59FB-994F-A76F-9634F13DAC5C}"/>
              </a:ext>
            </a:extLst>
          </p:cNvPr>
          <p:cNvSpPr/>
          <p:nvPr/>
        </p:nvSpPr>
        <p:spPr>
          <a:xfrm>
            <a:off x="11694014" y="237736"/>
            <a:ext cx="262647" cy="262647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87224" y="6594747"/>
            <a:ext cx="82301" cy="8230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37315" y="2631449"/>
            <a:ext cx="1511940" cy="2129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7791087-FA2D-2F45-9F1C-52C3BEB60999}"/>
              </a:ext>
            </a:extLst>
          </p:cNvPr>
          <p:cNvSpPr txBox="1"/>
          <p:nvPr/>
        </p:nvSpPr>
        <p:spPr>
          <a:xfrm>
            <a:off x="1223999" y="4130291"/>
            <a:ext cx="8262028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809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Pct val="80000"/>
              <a:buFontTx/>
              <a:buNone/>
              <a:tabLst/>
              <a:defRPr/>
            </a:pPr>
            <a:r>
              <a:rPr lang="ru-RU" sz="2000" b="1" dirty="0">
                <a:solidFill>
                  <a:srgbClr val="FF4D00"/>
                </a:solidFill>
                <a:latin typeface="PF BeauSans Pro" panose="02000500000000020004" pitchFamily="50" charset="0"/>
              </a:rPr>
              <a:t>Как следствие:</a:t>
            </a:r>
          </a:p>
          <a:p>
            <a:pPr marL="285750" lvl="0" indent="-285750" defTabSz="457200">
              <a:buFont typeface="Arial" charset="0"/>
              <a:buChar char="•"/>
              <a:defRPr/>
            </a:pPr>
            <a:r>
              <a:rPr lang="ru-RU" dirty="0">
                <a:latin typeface="PF BeauSans Pro" panose="02000500000000020004" pitchFamily="50" charset="0"/>
                <a:ea typeface="PF BeauSans Pro" charset="0"/>
                <a:cs typeface="PF BeauSans Pro" charset="0"/>
              </a:rPr>
              <a:t>Отсутствие контроля доступа к переносимым данным</a:t>
            </a:r>
          </a:p>
          <a:p>
            <a:pPr marL="285750" lvl="0" indent="-285750" defTabSz="457200">
              <a:buFont typeface="Arial" charset="0"/>
              <a:buChar char="•"/>
              <a:defRPr/>
            </a:pPr>
            <a:r>
              <a:rPr lang="ru-RU" dirty="0">
                <a:latin typeface="PF BeauSans Pro" panose="02000500000000020004" pitchFamily="50" charset="0"/>
                <a:ea typeface="PF BeauSans Pro" charset="0"/>
                <a:cs typeface="PF BeauSans Pro" charset="0"/>
              </a:rPr>
              <a:t>Архитектура новой системы не учитывает требования ИБ</a:t>
            </a:r>
          </a:p>
          <a:p>
            <a:pPr marL="285750" lvl="0" indent="-285750" defTabSz="457200">
              <a:buFont typeface="Arial" charset="0"/>
              <a:buChar char="•"/>
              <a:defRPr/>
            </a:pPr>
            <a:r>
              <a:rPr lang="ru-RU" dirty="0">
                <a:latin typeface="PF BeauSans Pro" panose="02000500000000020004" pitchFamily="50" charset="0"/>
                <a:ea typeface="PF BeauSans Pro" charset="0"/>
                <a:cs typeface="PF BeauSans Pro" charset="0"/>
              </a:rPr>
              <a:t>Отложенные проблемы производительности СУБД</a:t>
            </a:r>
          </a:p>
          <a:p>
            <a:pPr marL="285750" lvl="0" indent="-285750" defTabSz="457200">
              <a:buFont typeface="Arial" charset="0"/>
              <a:buChar char="•"/>
              <a:defRPr/>
            </a:pPr>
            <a:r>
              <a:rPr lang="ru-RU" dirty="0">
                <a:latin typeface="PF BeauSans Pro" panose="02000500000000020004" pitchFamily="50" charset="0"/>
                <a:ea typeface="PF BeauSans Pro" charset="0"/>
                <a:cs typeface="PF BeauSans Pro" charset="0"/>
              </a:rPr>
              <a:t>Сверхвысокие риски утечки больших объемов информации</a:t>
            </a:r>
          </a:p>
          <a:p>
            <a:pPr marL="285750" lvl="0" indent="-285750" defTabSz="457200">
              <a:buFont typeface="Arial" charset="0"/>
              <a:buChar char="•"/>
              <a:defRPr/>
            </a:pPr>
            <a:endParaRPr lang="ru-RU" sz="1600" dirty="0">
              <a:solidFill>
                <a:srgbClr val="595959"/>
              </a:solidFill>
              <a:latin typeface="PF BeauSans Pro" panose="02000500000000020004" pitchFamily="50" charset="0"/>
              <a:ea typeface="PF BeauSans Pro" charset="0"/>
              <a:cs typeface="PF BeauSans Pro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791087-FA2D-2F45-9F1C-52C3BEB60999}"/>
              </a:ext>
            </a:extLst>
          </p:cNvPr>
          <p:cNvSpPr txBox="1"/>
          <p:nvPr/>
        </p:nvSpPr>
        <p:spPr>
          <a:xfrm>
            <a:off x="1224000" y="1950411"/>
            <a:ext cx="69252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809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F BeauSans Pro" panose="02000500000000020004" pitchFamily="50" charset="0"/>
              </a:rPr>
              <a:t>Питательная среда для угроз ИБ</a:t>
            </a:r>
          </a:p>
          <a:p>
            <a:pPr marL="285750" lvl="0" indent="-285750" defTabSz="457200">
              <a:buFont typeface="Arial" charset="0"/>
              <a:buChar char="•"/>
              <a:defRPr/>
            </a:pPr>
            <a:r>
              <a:rPr lang="ru-RU" dirty="0">
                <a:latin typeface="PF BeauSans Pro" panose="02000500000000020004" pitchFamily="50" charset="0"/>
                <a:ea typeface="PF BeauSans Pro" charset="0"/>
                <a:cs typeface="PF BeauSans Pro" charset="0"/>
              </a:rPr>
              <a:t>Перенос данных из «старой» СУБД в новую, не защищенную</a:t>
            </a:r>
          </a:p>
          <a:p>
            <a:pPr marL="285750" lvl="0" indent="-285750" defTabSz="457200">
              <a:buFont typeface="Arial" charset="0"/>
              <a:buChar char="•"/>
              <a:defRPr/>
            </a:pPr>
            <a:r>
              <a:rPr lang="ru-RU" dirty="0">
                <a:latin typeface="PF BeauSans Pro" panose="02000500000000020004" pitchFamily="50" charset="0"/>
                <a:ea typeface="PF BeauSans Pro" charset="0"/>
                <a:cs typeface="PF BeauSans Pro" charset="0"/>
              </a:rPr>
              <a:t>Участие сторонних организаций (разработчики, проектировщики и т.п.)</a:t>
            </a:r>
          </a:p>
          <a:p>
            <a:pPr marL="285750" lvl="0" indent="-285750" defTabSz="457200">
              <a:buFont typeface="Arial" charset="0"/>
              <a:buChar char="•"/>
              <a:defRPr/>
            </a:pPr>
            <a:r>
              <a:rPr lang="ru-RU" dirty="0">
                <a:latin typeface="PF BeauSans Pro" panose="02000500000000020004" pitchFamily="50" charset="0"/>
                <a:ea typeface="PF BeauSans Pro" charset="0"/>
                <a:cs typeface="PF BeauSans Pro" charset="0"/>
              </a:rPr>
              <a:t>Большая длительность переходного периода </a:t>
            </a:r>
          </a:p>
          <a:p>
            <a:pPr marL="285750" lvl="0" indent="-285750" defTabSz="457200">
              <a:buFont typeface="Arial" charset="0"/>
              <a:buChar char="•"/>
              <a:defRPr/>
            </a:pPr>
            <a:r>
              <a:rPr lang="ru-RU" dirty="0">
                <a:latin typeface="PF BeauSans Pro" panose="02000500000000020004" pitchFamily="50" charset="0"/>
                <a:ea typeface="PF BeauSans Pro" charset="0"/>
                <a:cs typeface="PF BeauSans Pro" charset="0"/>
              </a:rPr>
              <a:t>Небезопасный вывод «старой» СУБД из эксплуатации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5E08913-0546-467B-B270-B3DB90CCB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578" y="1946853"/>
            <a:ext cx="2746285" cy="28865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7C2B83E-3365-44C7-AE87-C88980B521D6}"/>
              </a:ext>
            </a:extLst>
          </p:cNvPr>
          <p:cNvSpPr txBox="1"/>
          <p:nvPr/>
        </p:nvSpPr>
        <p:spPr>
          <a:xfrm>
            <a:off x="1224000" y="648000"/>
            <a:ext cx="6655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ru-RU" sz="2400" b="1" dirty="0">
                <a:solidFill>
                  <a:srgbClr val="FF4D00"/>
                </a:solidFill>
                <a:latin typeface="PF BeauSans Pro" charset="0"/>
                <a:ea typeface="PF BeauSans Pro" charset="0"/>
                <a:cs typeface="PF BeauSans Pro" charset="0"/>
              </a:rPr>
              <a:t>Модернизация ИС</a:t>
            </a:r>
          </a:p>
          <a:p>
            <a:pPr lvl="0" defTabSz="457200">
              <a:defRPr/>
            </a:pPr>
            <a:r>
              <a:rPr lang="ru-RU" sz="2000" b="1" dirty="0">
                <a:latin typeface="PF BeauSans Pro" charset="0"/>
                <a:ea typeface="PF BeauSans Pro" charset="0"/>
                <a:cs typeface="PF BeauSans Pro" charset="0"/>
              </a:rPr>
              <a:t>Проблемы ИБ переходного периода</a:t>
            </a:r>
          </a:p>
        </p:txBody>
      </p:sp>
    </p:spTree>
    <p:extLst>
      <p:ext uri="{BB962C8B-B14F-4D97-AF65-F5344CB8AC3E}">
        <p14:creationId xmlns:p14="http://schemas.microsoft.com/office/powerpoint/2010/main" val="8595830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6C6C34-46DE-DE47-AE54-696FEB806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1139" y="6197523"/>
            <a:ext cx="537780" cy="39722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9A1DE6A-017B-0E49-B11A-92CF2A6B7A22}"/>
              </a:ext>
            </a:extLst>
          </p:cNvPr>
          <p:cNvSpPr/>
          <p:nvPr/>
        </p:nvSpPr>
        <p:spPr>
          <a:xfrm>
            <a:off x="3635" y="-1"/>
            <a:ext cx="661481" cy="66148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D259A7F-C44F-6A47-B3FC-5F394C983F39}"/>
              </a:ext>
            </a:extLst>
          </p:cNvPr>
          <p:cNvSpPr/>
          <p:nvPr/>
        </p:nvSpPr>
        <p:spPr>
          <a:xfrm>
            <a:off x="665117" y="661482"/>
            <a:ext cx="246569" cy="246569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5F05CDF-13A3-8642-8666-19170A2674C3}"/>
              </a:ext>
            </a:extLst>
          </p:cNvPr>
          <p:cNvSpPr/>
          <p:nvPr/>
        </p:nvSpPr>
        <p:spPr>
          <a:xfrm flipH="1">
            <a:off x="-3624" y="6667152"/>
            <a:ext cx="190848" cy="190848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ECB2C71-46AD-6341-B4C7-38932D92794D}"/>
              </a:ext>
            </a:extLst>
          </p:cNvPr>
          <p:cNvSpPr/>
          <p:nvPr/>
        </p:nvSpPr>
        <p:spPr>
          <a:xfrm>
            <a:off x="12033947" y="3538"/>
            <a:ext cx="158575" cy="1585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BF6F5AD-E5E5-8B47-B091-8394E19CCA37}"/>
              </a:ext>
            </a:extLst>
          </p:cNvPr>
          <p:cNvSpPr/>
          <p:nvPr/>
        </p:nvSpPr>
        <p:spPr>
          <a:xfrm>
            <a:off x="11954143" y="158435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1611713" y="500383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3104760-2091-0F43-8C45-FFCAE4A9F6EA}"/>
              </a:ext>
            </a:extLst>
          </p:cNvPr>
          <p:cNvSpPr/>
          <p:nvPr/>
        </p:nvSpPr>
        <p:spPr>
          <a:xfrm>
            <a:off x="11062564" y="749476"/>
            <a:ext cx="158575" cy="158575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A94399D-59FB-994F-A76F-9634F13DAC5C}"/>
              </a:ext>
            </a:extLst>
          </p:cNvPr>
          <p:cNvSpPr/>
          <p:nvPr/>
        </p:nvSpPr>
        <p:spPr>
          <a:xfrm>
            <a:off x="11694014" y="237736"/>
            <a:ext cx="262647" cy="262647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87224" y="6594747"/>
            <a:ext cx="82301" cy="8230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37315" y="2631449"/>
            <a:ext cx="1511940" cy="2129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7791087-FA2D-2F45-9F1C-52C3BEB60999}"/>
              </a:ext>
            </a:extLst>
          </p:cNvPr>
          <p:cNvSpPr txBox="1"/>
          <p:nvPr/>
        </p:nvSpPr>
        <p:spPr>
          <a:xfrm>
            <a:off x="1223998" y="4011510"/>
            <a:ext cx="864390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809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Pct val="80000"/>
              <a:buFontTx/>
              <a:buNone/>
              <a:tabLst/>
              <a:defRPr/>
            </a:pPr>
            <a:r>
              <a:rPr lang="ru-RU" sz="2000" b="1" dirty="0">
                <a:latin typeface="PF BeauSans Pro" panose="02000500000000020004" pitchFamily="50" charset="0"/>
              </a:rPr>
              <a:t>Защита информации в целевой СУБД:</a:t>
            </a:r>
          </a:p>
          <a:p>
            <a:pPr marL="285750" lvl="0" indent="-285750" defTabSz="457200">
              <a:buFont typeface="Arial" charset="0"/>
              <a:buChar char="•"/>
              <a:defRPr/>
            </a:pPr>
            <a:r>
              <a:rPr lang="ru-RU" dirty="0">
                <a:latin typeface="PF BeauSans Pro" panose="02000500000000020004" pitchFamily="50" charset="0"/>
                <a:ea typeface="PF BeauSans Pro" charset="0"/>
                <a:cs typeface="PF BeauSans Pro" charset="0"/>
              </a:rPr>
              <a:t>Защита информации в условиях высокой неопределенности </a:t>
            </a:r>
          </a:p>
          <a:p>
            <a:pPr marL="285750" lvl="0" indent="-285750" defTabSz="457200">
              <a:buFont typeface="Arial" charset="0"/>
              <a:buChar char="•"/>
              <a:defRPr/>
            </a:pPr>
            <a:r>
              <a:rPr lang="en-US" dirty="0">
                <a:latin typeface="PF BeauSans Pro" panose="02000500000000020004" pitchFamily="50" charset="0"/>
                <a:ea typeface="PF BeauSans Pro" charset="0"/>
                <a:cs typeface="PF BeauSans Pro" charset="0"/>
              </a:rPr>
              <a:t>Secure by design – </a:t>
            </a:r>
            <a:r>
              <a:rPr lang="ru-RU" dirty="0">
                <a:latin typeface="PF BeauSans Pro" panose="02000500000000020004" pitchFamily="50" charset="0"/>
                <a:ea typeface="PF BeauSans Pro" charset="0"/>
                <a:cs typeface="PF BeauSans Pro" charset="0"/>
              </a:rPr>
              <a:t>учет требований ИБ на стадии проектирования</a:t>
            </a:r>
          </a:p>
          <a:p>
            <a:pPr marL="285750" lvl="0" indent="-285750" defTabSz="457200">
              <a:buFont typeface="Arial" charset="0"/>
              <a:buChar char="•"/>
              <a:defRPr/>
            </a:pPr>
            <a:r>
              <a:rPr lang="ru-RU" dirty="0">
                <a:latin typeface="PF BeauSans Pro" panose="02000500000000020004" pitchFamily="50" charset="0"/>
                <a:ea typeface="PF BeauSans Pro" charset="0"/>
                <a:cs typeface="PF BeauSans Pro" charset="0"/>
              </a:rPr>
              <a:t>Корректный расчет будущей производительности СУБД</a:t>
            </a:r>
          </a:p>
          <a:p>
            <a:pPr marL="285750" lvl="0" indent="-285750" defTabSz="457200">
              <a:buFont typeface="Arial" charset="0"/>
              <a:buChar char="•"/>
              <a:defRPr/>
            </a:pPr>
            <a:r>
              <a:rPr lang="ru-RU" dirty="0">
                <a:latin typeface="PF BeauSans Pro" panose="02000500000000020004" pitchFamily="50" charset="0"/>
                <a:ea typeface="PF BeauSans Pro" charset="0"/>
                <a:cs typeface="PF BeauSans Pro" charset="0"/>
              </a:rPr>
              <a:t>Ввод в эксплуатацию ИС в защищенном исполнении </a:t>
            </a:r>
          </a:p>
          <a:p>
            <a:pPr marL="285750" lvl="0" indent="-285750" defTabSz="457200">
              <a:buFont typeface="Arial" charset="0"/>
              <a:buChar char="•"/>
              <a:defRPr/>
            </a:pPr>
            <a:r>
              <a:rPr lang="ru-RU" dirty="0">
                <a:solidFill>
                  <a:srgbClr val="FF4D00"/>
                </a:solidFill>
                <a:latin typeface="PF BeauSans Pro" panose="02000500000000020004" pitchFamily="50" charset="0"/>
                <a:ea typeface="PF BeauSans Pro" charset="0"/>
                <a:cs typeface="PF BeauSans Pro" charset="0"/>
              </a:rPr>
              <a:t>Перенос данных из старой защищенной СУБД в новую защищенную СУБД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791087-FA2D-2F45-9F1C-52C3BEB60999}"/>
              </a:ext>
            </a:extLst>
          </p:cNvPr>
          <p:cNvSpPr txBox="1"/>
          <p:nvPr/>
        </p:nvSpPr>
        <p:spPr>
          <a:xfrm>
            <a:off x="1223998" y="1759307"/>
            <a:ext cx="685320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809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F BeauSans Pro" panose="02000500000000020004" pitchFamily="50" charset="0"/>
              </a:rPr>
              <a:t>Защита информации в исходной СУБД</a:t>
            </a:r>
          </a:p>
          <a:p>
            <a:pPr marL="285750" lvl="0" indent="-285750" defTabSz="457200">
              <a:buFont typeface="Arial" charset="0"/>
              <a:buChar char="•"/>
              <a:defRPr/>
            </a:pPr>
            <a:r>
              <a:rPr lang="ru-RU" dirty="0">
                <a:latin typeface="PF BeauSans Pro" panose="02000500000000020004" pitchFamily="50" charset="0"/>
                <a:ea typeface="PF BeauSans Pro" charset="0"/>
                <a:cs typeface="PF BeauSans Pro" charset="0"/>
              </a:rPr>
              <a:t>Предотвращение утечек конфиденциальной информации </a:t>
            </a:r>
          </a:p>
          <a:p>
            <a:pPr marL="285750" lvl="0" indent="-285750" defTabSz="457200">
              <a:buFont typeface="Arial" charset="0"/>
              <a:buChar char="•"/>
              <a:defRPr/>
            </a:pPr>
            <a:r>
              <a:rPr lang="ru-RU" dirty="0">
                <a:latin typeface="PF BeauSans Pro" panose="02000500000000020004" pitchFamily="50" charset="0"/>
                <a:ea typeface="PF BeauSans Pro" charset="0"/>
                <a:cs typeface="PF BeauSans Pro" charset="0"/>
              </a:rPr>
              <a:t>Безопасное участие сторонних специалистов </a:t>
            </a:r>
          </a:p>
          <a:p>
            <a:pPr marL="285750" lvl="0" indent="-285750" defTabSz="457200">
              <a:buFont typeface="Arial" charset="0"/>
              <a:buChar char="•"/>
              <a:defRPr/>
            </a:pPr>
            <a:r>
              <a:rPr lang="ru-RU" dirty="0">
                <a:latin typeface="PF BeauSans Pro" panose="02000500000000020004" pitchFamily="50" charset="0"/>
                <a:ea typeface="PF BeauSans Pro" charset="0"/>
                <a:cs typeface="PF BeauSans Pro" charset="0"/>
              </a:rPr>
              <a:t>Надежное уничтожение «старых» данных </a:t>
            </a:r>
          </a:p>
          <a:p>
            <a:pPr marL="285750" lvl="0" indent="-285750" defTabSz="457200">
              <a:buFont typeface="Arial" charset="0"/>
              <a:buChar char="•"/>
              <a:defRPr/>
            </a:pPr>
            <a:r>
              <a:rPr lang="ru-RU" dirty="0">
                <a:latin typeface="PF BeauSans Pro" panose="02000500000000020004" pitchFamily="50" charset="0"/>
                <a:ea typeface="PF BeauSans Pro" charset="0"/>
                <a:cs typeface="PF BeauSans Pro" charset="0"/>
              </a:rPr>
              <a:t>Безопасный вывод СУБД из эксплуатации</a:t>
            </a:r>
          </a:p>
          <a:p>
            <a:pPr marL="285750" lvl="0" indent="-285750" defTabSz="457200">
              <a:buFont typeface="Arial" charset="0"/>
              <a:buChar char="•"/>
              <a:defRPr/>
            </a:pPr>
            <a:r>
              <a:rPr lang="ru-RU" dirty="0">
                <a:solidFill>
                  <a:srgbClr val="FF4D00"/>
                </a:solidFill>
                <a:latin typeface="PF BeauSans Pro" panose="02000500000000020004" pitchFamily="50" charset="0"/>
                <a:ea typeface="PF BeauSans Pro" charset="0"/>
                <a:cs typeface="PF BeauSans Pro" charset="0"/>
              </a:rPr>
              <a:t>Угрозы утечки остаточной информации стремятся к нулю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0D4AD7C-B25A-4901-A19D-DEF61C5A3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329" y="2305646"/>
            <a:ext cx="2258942" cy="255078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E707769-232A-4153-8614-921C154D101B}"/>
              </a:ext>
            </a:extLst>
          </p:cNvPr>
          <p:cNvSpPr txBox="1"/>
          <p:nvPr/>
        </p:nvSpPr>
        <p:spPr>
          <a:xfrm>
            <a:off x="1224000" y="648000"/>
            <a:ext cx="8863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ru-RU" sz="2400" b="1" dirty="0">
                <a:solidFill>
                  <a:srgbClr val="FF4D00"/>
                </a:solidFill>
                <a:latin typeface="PF BeauSans Pro" charset="0"/>
                <a:ea typeface="PF BeauSans Pro" charset="0"/>
                <a:cs typeface="PF BeauSans Pro" charset="0"/>
              </a:rPr>
              <a:t>Подход Аладдин Р.Д.</a:t>
            </a:r>
          </a:p>
          <a:p>
            <a:pPr lvl="0" defTabSz="457200">
              <a:defRPr/>
            </a:pPr>
            <a:r>
              <a:rPr lang="ru-RU" sz="2000" b="1" dirty="0">
                <a:latin typeface="PF BeauSans Pro" charset="0"/>
                <a:ea typeface="PF BeauSans Pro" charset="0"/>
                <a:cs typeface="PF BeauSans Pro" charset="0"/>
              </a:rPr>
              <a:t>К решению проблем импортозамещения в области СУБД</a:t>
            </a:r>
          </a:p>
        </p:txBody>
      </p:sp>
    </p:spTree>
    <p:extLst>
      <p:ext uri="{BB962C8B-B14F-4D97-AF65-F5344CB8AC3E}">
        <p14:creationId xmlns:p14="http://schemas.microsoft.com/office/powerpoint/2010/main" val="2325253247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Скругленный прямоугольник 35"/>
          <p:cNvSpPr/>
          <p:nvPr/>
        </p:nvSpPr>
        <p:spPr>
          <a:xfrm>
            <a:off x="9911302" y="4699220"/>
            <a:ext cx="1692574" cy="98346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95959"/>
            </a:solidFill>
          </a:ln>
          <a:effectLst>
            <a:outerShdw blurRad="165100" dist="38100" dir="10800000" algn="r" rotWithShape="0">
              <a:prstClr val="black">
                <a:alpha val="7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9911302" y="2631449"/>
            <a:ext cx="1692574" cy="98346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95959"/>
            </a:solidFill>
          </a:ln>
          <a:effectLst>
            <a:outerShdw blurRad="165100" dist="38100" dir="10800000" algn="r" rotWithShape="0">
              <a:prstClr val="black">
                <a:alpha val="7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911302" y="1590199"/>
            <a:ext cx="1692574" cy="98346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95959"/>
            </a:solidFill>
          </a:ln>
          <a:effectLst>
            <a:outerShdw blurRad="165100" dist="38100" dir="10800000" algn="r" rotWithShape="0">
              <a:prstClr val="black">
                <a:alpha val="7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6C6C34-46DE-DE47-AE54-696FEB806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1139" y="6197523"/>
            <a:ext cx="537780" cy="39722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9A1DE6A-017B-0E49-B11A-92CF2A6B7A22}"/>
              </a:ext>
            </a:extLst>
          </p:cNvPr>
          <p:cNvSpPr/>
          <p:nvPr/>
        </p:nvSpPr>
        <p:spPr>
          <a:xfrm>
            <a:off x="3635" y="-1"/>
            <a:ext cx="661481" cy="66148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D259A7F-C44F-6A47-B3FC-5F394C983F39}"/>
              </a:ext>
            </a:extLst>
          </p:cNvPr>
          <p:cNvSpPr/>
          <p:nvPr/>
        </p:nvSpPr>
        <p:spPr>
          <a:xfrm>
            <a:off x="665117" y="661482"/>
            <a:ext cx="246569" cy="246569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5F05CDF-13A3-8642-8666-19170A2674C3}"/>
              </a:ext>
            </a:extLst>
          </p:cNvPr>
          <p:cNvSpPr/>
          <p:nvPr/>
        </p:nvSpPr>
        <p:spPr>
          <a:xfrm flipH="1">
            <a:off x="-3624" y="6667152"/>
            <a:ext cx="190848" cy="190848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ECB2C71-46AD-6341-B4C7-38932D92794D}"/>
              </a:ext>
            </a:extLst>
          </p:cNvPr>
          <p:cNvSpPr/>
          <p:nvPr/>
        </p:nvSpPr>
        <p:spPr>
          <a:xfrm>
            <a:off x="12033947" y="3538"/>
            <a:ext cx="158575" cy="1585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BF6F5AD-E5E5-8B47-B091-8394E19CCA37}"/>
              </a:ext>
            </a:extLst>
          </p:cNvPr>
          <p:cNvSpPr/>
          <p:nvPr/>
        </p:nvSpPr>
        <p:spPr>
          <a:xfrm>
            <a:off x="11954143" y="158435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1611713" y="500383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3104760-2091-0F43-8C45-FFCAE4A9F6EA}"/>
              </a:ext>
            </a:extLst>
          </p:cNvPr>
          <p:cNvSpPr/>
          <p:nvPr/>
        </p:nvSpPr>
        <p:spPr>
          <a:xfrm>
            <a:off x="11062564" y="749476"/>
            <a:ext cx="158575" cy="158575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A94399D-59FB-994F-A76F-9634F13DAC5C}"/>
              </a:ext>
            </a:extLst>
          </p:cNvPr>
          <p:cNvSpPr/>
          <p:nvPr/>
        </p:nvSpPr>
        <p:spPr>
          <a:xfrm>
            <a:off x="11694014" y="237736"/>
            <a:ext cx="262647" cy="262647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87224" y="6594747"/>
            <a:ext cx="82301" cy="8230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33576" y="1855027"/>
            <a:ext cx="1239926" cy="54324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44896" y="2844100"/>
            <a:ext cx="1198203" cy="55198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15861" y="5033185"/>
            <a:ext cx="1075356" cy="355581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9911302" y="3666285"/>
            <a:ext cx="1692574" cy="98346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95959"/>
            </a:solidFill>
          </a:ln>
          <a:effectLst>
            <a:outerShdw blurRad="165100" dist="38100" dir="10800000" algn="r" rotWithShape="0">
              <a:prstClr val="black">
                <a:alpha val="7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5772" y="3797924"/>
            <a:ext cx="1116422" cy="772908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9167173" y="2244438"/>
            <a:ext cx="617202" cy="2956979"/>
            <a:chOff x="8534400" y="2244438"/>
            <a:chExt cx="1019632" cy="2956979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8534400" y="2244438"/>
              <a:ext cx="967905" cy="834907"/>
            </a:xfrm>
            <a:prstGeom prst="line">
              <a:avLst/>
            </a:prstGeom>
            <a:ln w="22225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8583386" y="4357953"/>
              <a:ext cx="918919" cy="843464"/>
            </a:xfrm>
            <a:prstGeom prst="line">
              <a:avLst/>
            </a:prstGeom>
            <a:ln w="22225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8689017" y="3140811"/>
              <a:ext cx="865015" cy="255270"/>
            </a:xfrm>
            <a:prstGeom prst="line">
              <a:avLst/>
            </a:prstGeom>
            <a:ln w="22225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8689017" y="3886200"/>
              <a:ext cx="813288" cy="343053"/>
            </a:xfrm>
            <a:prstGeom prst="line">
              <a:avLst/>
            </a:prstGeom>
            <a:ln w="22225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Овал 17"/>
          <p:cNvSpPr/>
          <p:nvPr/>
        </p:nvSpPr>
        <p:spPr>
          <a:xfrm>
            <a:off x="7228922" y="2749208"/>
            <a:ext cx="1954357" cy="1950012"/>
          </a:xfrm>
          <a:prstGeom prst="ellipse">
            <a:avLst/>
          </a:prstGeom>
          <a:noFill/>
          <a:ln w="22225">
            <a:solidFill>
              <a:srgbClr val="FF4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818290" y="2631449"/>
            <a:ext cx="1511940" cy="2129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896" y="3079625"/>
            <a:ext cx="1447557" cy="127832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7791087-FA2D-2F45-9F1C-52C3BEB60999}"/>
              </a:ext>
            </a:extLst>
          </p:cNvPr>
          <p:cNvSpPr txBox="1"/>
          <p:nvPr/>
        </p:nvSpPr>
        <p:spPr>
          <a:xfrm>
            <a:off x="1223999" y="3935400"/>
            <a:ext cx="656643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809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Pct val="80000"/>
              <a:buFontTx/>
              <a:buNone/>
              <a:tabLst/>
              <a:defRPr/>
            </a:pPr>
            <a:r>
              <a:rPr lang="ru-RU" sz="2000" b="1" dirty="0">
                <a:solidFill>
                  <a:srgbClr val="FF4D00"/>
                </a:solidFill>
                <a:latin typeface="PF BeauSans Pro" panose="02000500000000020004" pitchFamily="50" charset="0"/>
              </a:rPr>
              <a:t>Базовые функции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4D00"/>
              </a:solidFill>
              <a:effectLst/>
              <a:uLnTx/>
              <a:uFillTx/>
              <a:latin typeface="PF BeauSans Pro" panose="02000500000000020004" pitchFamily="50" charset="0"/>
            </a:endParaRPr>
          </a:p>
          <a:p>
            <a:pPr marL="285750" lvl="0" indent="-285750" defTabSz="457200">
              <a:buFont typeface="Arial" charset="0"/>
              <a:buChar char="•"/>
              <a:defRPr/>
            </a:pPr>
            <a:r>
              <a:rPr lang="ru-RU" dirty="0">
                <a:latin typeface="PF BeauSans Pro" panose="02000500000000020004" pitchFamily="50" charset="0"/>
                <a:ea typeface="PF BeauSans Pro" charset="0"/>
                <a:cs typeface="PF BeauSans Pro" charset="0"/>
              </a:rPr>
              <a:t>Разграничение прав доступа пользователей</a:t>
            </a:r>
          </a:p>
          <a:p>
            <a:pPr marL="285750" lvl="0" indent="-285750" defTabSz="457200">
              <a:buFont typeface="Arial" charset="0"/>
              <a:buChar char="•"/>
              <a:defRPr/>
            </a:pPr>
            <a:r>
              <a:rPr lang="ru-RU" dirty="0">
                <a:latin typeface="PF BeauSans Pro" panose="02000500000000020004" pitchFamily="50" charset="0"/>
                <a:ea typeface="PF BeauSans Pro" charset="0"/>
                <a:cs typeface="PF BeauSans Pro" charset="0"/>
              </a:rPr>
              <a:t>В системе реализована двухфакторная аутентификация</a:t>
            </a:r>
          </a:p>
          <a:p>
            <a:pPr marL="285750" lvl="0" indent="-285750" defTabSz="457200">
              <a:buFont typeface="Arial" charset="0"/>
              <a:buChar char="•"/>
              <a:defRPr/>
            </a:pPr>
            <a:r>
              <a:rPr lang="ru-RU" dirty="0">
                <a:latin typeface="PF BeauSans Pro" panose="02000500000000020004" pitchFamily="50" charset="0"/>
                <a:ea typeface="PF BeauSans Pro" charset="0"/>
                <a:cs typeface="PF BeauSans Pro" charset="0"/>
              </a:rPr>
              <a:t>Аудит и мониторинг действий пользователей</a:t>
            </a:r>
          </a:p>
          <a:p>
            <a:pPr marL="285750" lvl="0" indent="-285750" defTabSz="457200">
              <a:buFont typeface="Arial" charset="0"/>
              <a:buChar char="•"/>
              <a:defRPr/>
            </a:pPr>
            <a:r>
              <a:rPr lang="ru-RU" dirty="0">
                <a:latin typeface="PF BeauSans Pro" panose="02000500000000020004" pitchFamily="50" charset="0"/>
                <a:ea typeface="PF BeauSans Pro" charset="0"/>
                <a:cs typeface="PF BeauSans Pro" charset="0"/>
              </a:rPr>
              <a:t>Доступ к данным учитывается в защищенном журнале</a:t>
            </a:r>
          </a:p>
          <a:p>
            <a:pPr marL="285750" lvl="0" indent="-285750" defTabSz="457200">
              <a:buFont typeface="Arial" charset="0"/>
              <a:buChar char="•"/>
              <a:defRPr/>
            </a:pPr>
            <a:r>
              <a:rPr lang="ru-RU" dirty="0">
                <a:latin typeface="PF BeauSans Pro" panose="02000500000000020004" pitchFamily="50" charset="0"/>
                <a:ea typeface="PF BeauSans Pro" charset="0"/>
                <a:cs typeface="PF BeauSans Pro" charset="0"/>
              </a:rPr>
              <a:t>Защита от Администратора СУБД</a:t>
            </a:r>
          </a:p>
          <a:p>
            <a:pPr marL="285750" lvl="0" indent="-285750" defTabSz="457200">
              <a:buFont typeface="Arial" charset="0"/>
              <a:buChar char="•"/>
              <a:defRPr/>
            </a:pPr>
            <a:r>
              <a:rPr lang="ru-RU" dirty="0">
                <a:latin typeface="PF BeauSans Pro" panose="02000500000000020004" pitchFamily="50" charset="0"/>
                <a:ea typeface="PF BeauSans Pro" charset="0"/>
                <a:cs typeface="PF BeauSans Pro" charset="0"/>
              </a:rPr>
              <a:t>Фиксация попыток доступа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791087-FA2D-2F45-9F1C-52C3BEB60999}"/>
              </a:ext>
            </a:extLst>
          </p:cNvPr>
          <p:cNvSpPr txBox="1"/>
          <p:nvPr/>
        </p:nvSpPr>
        <p:spPr>
          <a:xfrm>
            <a:off x="1224000" y="2095569"/>
            <a:ext cx="70437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809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F BeauSans Pro" panose="02000500000000020004" pitchFamily="50" charset="0"/>
              </a:rPr>
              <a:t>Общие сведения о продукте Крипто БД</a:t>
            </a:r>
          </a:p>
          <a:p>
            <a:pPr marL="285750" lvl="0" indent="-285750" defTabSz="457200">
              <a:buFont typeface="Arial" charset="0"/>
              <a:buChar char="•"/>
              <a:defRPr/>
            </a:pPr>
            <a:r>
              <a:rPr lang="ru-RU" dirty="0">
                <a:latin typeface="PF BeauSans Pro" panose="02000500000000020004" pitchFamily="50" charset="0"/>
                <a:ea typeface="PF BeauSans Pro" charset="0"/>
                <a:cs typeface="PF BeauSans Pro" charset="0"/>
              </a:rPr>
              <a:t>Средство защиты конфиденциальности информации в СУБД</a:t>
            </a:r>
          </a:p>
          <a:p>
            <a:pPr marL="285750" lvl="0" indent="-285750" defTabSz="457200">
              <a:buFont typeface="Arial" charset="0"/>
              <a:buChar char="•"/>
              <a:defRPr/>
            </a:pPr>
            <a:r>
              <a:rPr lang="ru-RU" dirty="0">
                <a:latin typeface="PF BeauSans Pro" panose="02000500000000020004" pitchFamily="50" charset="0"/>
                <a:ea typeface="PF BeauSans Pro" charset="0"/>
                <a:cs typeface="PF BeauSans Pro" charset="0"/>
              </a:rPr>
              <a:t>Защищаются таблицы или отдельные столбцы</a:t>
            </a:r>
          </a:p>
          <a:p>
            <a:pPr marL="285750" lvl="0" indent="-285750" defTabSz="457200">
              <a:buFont typeface="Arial" charset="0"/>
              <a:buChar char="•"/>
              <a:defRPr/>
            </a:pPr>
            <a:r>
              <a:rPr lang="ru-RU" dirty="0">
                <a:latin typeface="PF BeauSans Pro" panose="02000500000000020004" pitchFamily="50" charset="0"/>
                <a:ea typeface="PF BeauSans Pro" charset="0"/>
                <a:cs typeface="PF BeauSans Pro" charset="0"/>
              </a:rPr>
              <a:t>Реализованы методы «прозрачного» шифрования</a:t>
            </a:r>
            <a:endParaRPr lang="ru-RU" sz="1600" dirty="0">
              <a:latin typeface="PF BeauSans Pro" panose="02000500000000020004" pitchFamily="50" charset="0"/>
              <a:ea typeface="PF BeauSans Pro" charset="0"/>
              <a:cs typeface="PF BeauSans Pro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730463-F0FC-4556-B7C6-E7BDE6782F24}"/>
              </a:ext>
            </a:extLst>
          </p:cNvPr>
          <p:cNvSpPr txBox="1"/>
          <p:nvPr/>
        </p:nvSpPr>
        <p:spPr>
          <a:xfrm>
            <a:off x="1224000" y="648000"/>
            <a:ext cx="8863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2400" b="1" dirty="0">
                <a:solidFill>
                  <a:srgbClr val="FF4D00"/>
                </a:solidFill>
                <a:latin typeface="PF BeauSans Pro" charset="0"/>
                <a:ea typeface="PF BeauSans Pro" charset="0"/>
                <a:cs typeface="PF BeauSans Pro" charset="0"/>
              </a:rPr>
              <a:t>“</a:t>
            </a:r>
            <a:r>
              <a:rPr lang="ru-RU" sz="2400" b="1" dirty="0">
                <a:solidFill>
                  <a:srgbClr val="FF4D00"/>
                </a:solidFill>
                <a:latin typeface="PF BeauSans Pro" charset="0"/>
                <a:ea typeface="PF BeauSans Pro" charset="0"/>
                <a:cs typeface="PF BeauSans Pro" charset="0"/>
              </a:rPr>
              <a:t>Крипто БД</a:t>
            </a:r>
            <a:r>
              <a:rPr lang="en-US" sz="2400" b="1" dirty="0">
                <a:solidFill>
                  <a:srgbClr val="FF4D00"/>
                </a:solidFill>
                <a:latin typeface="PF BeauSans Pro" charset="0"/>
                <a:ea typeface="PF BeauSans Pro" charset="0"/>
                <a:cs typeface="PF BeauSans Pro" charset="0"/>
              </a:rPr>
              <a:t>”</a:t>
            </a:r>
            <a:endParaRPr lang="ru-RU" sz="2400" b="1" dirty="0">
              <a:solidFill>
                <a:srgbClr val="FF4D00"/>
              </a:solidFill>
              <a:latin typeface="PF BeauSans Pro" charset="0"/>
              <a:ea typeface="PF BeauSans Pro" charset="0"/>
              <a:cs typeface="PF BeauSans Pro" charset="0"/>
            </a:endParaRPr>
          </a:p>
          <a:p>
            <a:pPr lvl="0" defTabSz="457200">
              <a:defRPr/>
            </a:pPr>
            <a:r>
              <a:rPr lang="ru-RU" sz="2000" b="1" dirty="0">
                <a:latin typeface="PF BeauSans Pro" charset="0"/>
                <a:ea typeface="PF BeauSans Pro" charset="0"/>
                <a:cs typeface="PF BeauSans Pro" charset="0"/>
              </a:rPr>
              <a:t>Система предотвращения утечек</a:t>
            </a:r>
          </a:p>
        </p:txBody>
      </p:sp>
    </p:spTree>
    <p:extLst>
      <p:ext uri="{BB962C8B-B14F-4D97-AF65-F5344CB8AC3E}">
        <p14:creationId xmlns:p14="http://schemas.microsoft.com/office/powerpoint/2010/main" val="8079187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6C6C34-46DE-DE47-AE54-696FEB806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1139" y="6197523"/>
            <a:ext cx="537780" cy="39722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9A1DE6A-017B-0E49-B11A-92CF2A6B7A22}"/>
              </a:ext>
            </a:extLst>
          </p:cNvPr>
          <p:cNvSpPr/>
          <p:nvPr/>
        </p:nvSpPr>
        <p:spPr>
          <a:xfrm>
            <a:off x="3635" y="-1"/>
            <a:ext cx="661481" cy="66148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D259A7F-C44F-6A47-B3FC-5F394C983F39}"/>
              </a:ext>
            </a:extLst>
          </p:cNvPr>
          <p:cNvSpPr/>
          <p:nvPr/>
        </p:nvSpPr>
        <p:spPr>
          <a:xfrm>
            <a:off x="665117" y="661482"/>
            <a:ext cx="246569" cy="246569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5F05CDF-13A3-8642-8666-19170A2674C3}"/>
              </a:ext>
            </a:extLst>
          </p:cNvPr>
          <p:cNvSpPr/>
          <p:nvPr/>
        </p:nvSpPr>
        <p:spPr>
          <a:xfrm flipH="1">
            <a:off x="-3624" y="6667152"/>
            <a:ext cx="190848" cy="190848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ECB2C71-46AD-6341-B4C7-38932D92794D}"/>
              </a:ext>
            </a:extLst>
          </p:cNvPr>
          <p:cNvSpPr/>
          <p:nvPr/>
        </p:nvSpPr>
        <p:spPr>
          <a:xfrm>
            <a:off x="12033947" y="3538"/>
            <a:ext cx="158575" cy="1585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BF6F5AD-E5E5-8B47-B091-8394E19CCA37}"/>
              </a:ext>
            </a:extLst>
          </p:cNvPr>
          <p:cNvSpPr/>
          <p:nvPr/>
        </p:nvSpPr>
        <p:spPr>
          <a:xfrm>
            <a:off x="11954143" y="158435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1611713" y="500383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3104760-2091-0F43-8C45-FFCAE4A9F6EA}"/>
              </a:ext>
            </a:extLst>
          </p:cNvPr>
          <p:cNvSpPr/>
          <p:nvPr/>
        </p:nvSpPr>
        <p:spPr>
          <a:xfrm>
            <a:off x="11062564" y="749476"/>
            <a:ext cx="158575" cy="158575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A94399D-59FB-994F-A76F-9634F13DAC5C}"/>
              </a:ext>
            </a:extLst>
          </p:cNvPr>
          <p:cNvSpPr/>
          <p:nvPr/>
        </p:nvSpPr>
        <p:spPr>
          <a:xfrm>
            <a:off x="11694014" y="237736"/>
            <a:ext cx="262647" cy="262647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87224" y="6594747"/>
            <a:ext cx="82301" cy="8230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37315" y="2631449"/>
            <a:ext cx="1511940" cy="2129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F BeauSans Pro" panose="02000500000000020004" pitchFamily="50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FFA229F-20A4-438C-A0C8-4835C4A7B0A8}"/>
              </a:ext>
            </a:extLst>
          </p:cNvPr>
          <p:cNvGraphicFramePr>
            <a:graphicFrameLocks noGrp="1"/>
          </p:cNvGraphicFramePr>
          <p:nvPr/>
        </p:nvGraphicFramePr>
        <p:xfrm>
          <a:off x="665116" y="1905583"/>
          <a:ext cx="10681756" cy="4112835"/>
        </p:xfrm>
        <a:graphic>
          <a:graphicData uri="http://schemas.openxmlformats.org/drawingml/2006/table">
            <a:tbl>
              <a:tblPr/>
              <a:tblGrid>
                <a:gridCol w="5780715">
                  <a:extLst>
                    <a:ext uri="{9D8B030D-6E8A-4147-A177-3AD203B41FA5}">
                      <a16:colId xmlns:a16="http://schemas.microsoft.com/office/drawing/2014/main" val="2816401527"/>
                    </a:ext>
                  </a:extLst>
                </a:gridCol>
                <a:gridCol w="1654625">
                  <a:extLst>
                    <a:ext uri="{9D8B030D-6E8A-4147-A177-3AD203B41FA5}">
                      <a16:colId xmlns:a16="http://schemas.microsoft.com/office/drawing/2014/main" val="3781674000"/>
                    </a:ext>
                  </a:extLst>
                </a:gridCol>
                <a:gridCol w="1654625">
                  <a:extLst>
                    <a:ext uri="{9D8B030D-6E8A-4147-A177-3AD203B41FA5}">
                      <a16:colId xmlns:a16="http://schemas.microsoft.com/office/drawing/2014/main" val="1810292636"/>
                    </a:ext>
                  </a:extLst>
                </a:gridCol>
                <a:gridCol w="1591791">
                  <a:extLst>
                    <a:ext uri="{9D8B030D-6E8A-4147-A177-3AD203B41FA5}">
                      <a16:colId xmlns:a16="http://schemas.microsoft.com/office/drawing/2014/main" val="4146952295"/>
                    </a:ext>
                  </a:extLst>
                </a:gridCol>
              </a:tblGrid>
              <a:tr h="1118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BeauSans Pro Bbook" panose="02000503030000020004" pitchFamily="50" charset="0"/>
                        </a:rPr>
                        <a:t>Категория требований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BeauSans Pro Bbook" panose="02000503030000020004" pitchFamily="50" charset="0"/>
                        </a:rPr>
                        <a:t>Защита ГИС (Приказ ФСТЭК №17)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BeauSans Pro Bbook" panose="02000503030000020004" pitchFamily="50" charset="0"/>
                        </a:rPr>
                        <a:t>Защита ИСПДН (Приказ ФСТЭК России №21)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BeauSans Pro Bbook" panose="02000503030000020004" pitchFamily="50" charset="0"/>
                        </a:rPr>
                        <a:t>Защита КИИ (Приказ ФСТЭК №239)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354789"/>
                  </a:ext>
                </a:extLst>
              </a:tr>
              <a:tr h="3742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F BeauSans Pro Bbook" panose="02000503030000020004" pitchFamily="50" charset="0"/>
                        </a:rPr>
                        <a:t>Идентификация и аутентификация пользователей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F BeauSans Pro Bbook" panose="02000503030000020004" pitchFamily="50" charset="0"/>
                        </a:rPr>
                        <a:t>ОК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F BeauSans Pro Bbook" panose="02000503030000020004" pitchFamily="50" charset="0"/>
                        </a:rPr>
                        <a:t>ОК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F BeauSans Pro Bbook" panose="02000503030000020004" pitchFamily="50" charset="0"/>
                        </a:rPr>
                        <a:t>ОК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06731"/>
                  </a:ext>
                </a:extLst>
              </a:tr>
              <a:tr h="3742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PF BeauSans Pro Bbook" panose="02000503030000020004" pitchFamily="50" charset="0"/>
                        </a:rPr>
                        <a:t>Управление учетными записями пользователей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F BeauSans Pro Bbook" panose="02000503030000020004" pitchFamily="50" charset="0"/>
                        </a:rPr>
                        <a:t>ОК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F BeauSans Pro Bbook" panose="02000503030000020004" pitchFamily="50" charset="0"/>
                        </a:rPr>
                        <a:t>ОК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F BeauSans Pro Bbook" panose="02000503030000020004" pitchFamily="50" charset="0"/>
                        </a:rPr>
                        <a:t>ОК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81683"/>
                  </a:ext>
                </a:extLst>
              </a:tr>
              <a:tr h="3742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PF BeauSans Pro Bbook" panose="02000503030000020004" pitchFamily="50" charset="0"/>
                        </a:rPr>
                        <a:t>Контроль доступа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F BeauSans Pro Bbook" panose="02000503030000020004" pitchFamily="50" charset="0"/>
                        </a:rPr>
                        <a:t>ОК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F BeauSans Pro Bbook" panose="02000503030000020004" pitchFamily="50" charset="0"/>
                        </a:rPr>
                        <a:t>ОК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F BeauSans Pro Bbook" panose="02000503030000020004" pitchFamily="50" charset="0"/>
                        </a:rPr>
                        <a:t>ОК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08966"/>
                  </a:ext>
                </a:extLst>
              </a:tr>
              <a:tr h="3742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F BeauSans Pro Bbook" panose="02000503030000020004" pitchFamily="50" charset="0"/>
                        </a:rPr>
                        <a:t>Регистрация событий безопасности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F BeauSans Pro Bbook" panose="02000503030000020004" pitchFamily="50" charset="0"/>
                        </a:rPr>
                        <a:t>ОК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F BeauSans Pro Bbook" panose="02000503030000020004" pitchFamily="50" charset="0"/>
                        </a:rPr>
                        <a:t>ОК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F BeauSans Pro Bbook" panose="02000503030000020004" pitchFamily="50" charset="0"/>
                        </a:rPr>
                        <a:t>ОК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216894"/>
                  </a:ext>
                </a:extLst>
              </a:tr>
              <a:tr h="3742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F BeauSans Pro Bbook" panose="02000503030000020004" pitchFamily="50" charset="0"/>
                        </a:rPr>
                        <a:t>Контроль целостности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F BeauSans Pro Bbook" panose="02000503030000020004" pitchFamily="50" charset="0"/>
                        </a:rPr>
                        <a:t>- 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F BeauSans Pro Bbook" panose="02000503030000020004" pitchFamily="50" charset="0"/>
                        </a:rPr>
                        <a:t>- 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F BeauSans Pro Bbook" panose="02000503030000020004" pitchFamily="50" charset="0"/>
                        </a:rPr>
                        <a:t>ОК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532487"/>
                  </a:ext>
                </a:extLst>
              </a:tr>
              <a:tr h="3742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PF BeauSans Pro Bbook" panose="02000503030000020004" pitchFamily="50" charset="0"/>
                        </a:rPr>
                        <a:t>Контроль и предотвращение утечек информации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F BeauSans Pro Bbook" panose="02000503030000020004" pitchFamily="50" charset="0"/>
                        </a:rPr>
                        <a:t>ОК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F BeauSans Pro Bbook" panose="02000503030000020004" pitchFamily="50" charset="0"/>
                        </a:rPr>
                        <a:t>- 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F BeauSans Pro Bbook" panose="02000503030000020004" pitchFamily="50" charset="0"/>
                        </a:rPr>
                        <a:t>ОК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335248"/>
                  </a:ext>
                </a:extLst>
              </a:tr>
              <a:tr h="3742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PF BeauSans Pro Bbook" panose="02000503030000020004" pitchFamily="50" charset="0"/>
                        </a:rPr>
                        <a:t>Защита машинных носителей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F BeauSans Pro Bbook" panose="02000503030000020004" pitchFamily="50" charset="0"/>
                        </a:rPr>
                        <a:t> -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F BeauSans Pro Bbook" panose="02000503030000020004" pitchFamily="50" charset="0"/>
                        </a:rPr>
                        <a:t>ОК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F BeauSans Pro Bbook" panose="02000503030000020004" pitchFamily="50" charset="0"/>
                        </a:rPr>
                        <a:t>ОК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566105"/>
                  </a:ext>
                </a:extLst>
              </a:tr>
              <a:tr h="3742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F BeauSans Pro Bbook" panose="02000503030000020004" pitchFamily="50" charset="0"/>
                        </a:rPr>
                        <a:t>Анализ защищенности данных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F BeauSans Pro Bbook" panose="02000503030000020004" pitchFamily="50" charset="0"/>
                        </a:rPr>
                        <a:t> -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F BeauSans Pro Bbook" panose="02000503030000020004" pitchFamily="50" charset="0"/>
                        </a:rPr>
                        <a:t>ОК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F BeauSans Pro Bbook" panose="02000503030000020004" pitchFamily="50" charset="0"/>
                        </a:rPr>
                        <a:t>ОК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32062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408E1D6-3FDE-4D2F-9ADB-AE4F46941FED}"/>
              </a:ext>
            </a:extLst>
          </p:cNvPr>
          <p:cNvSpPr txBox="1"/>
          <p:nvPr/>
        </p:nvSpPr>
        <p:spPr>
          <a:xfrm>
            <a:off x="1224000" y="648000"/>
            <a:ext cx="8863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ru-RU" sz="2400" b="1" dirty="0">
                <a:solidFill>
                  <a:srgbClr val="FF4D00"/>
                </a:solidFill>
                <a:latin typeface="PF BeauSans Pro" charset="0"/>
                <a:ea typeface="PF BeauSans Pro" charset="0"/>
                <a:cs typeface="PF BeauSans Pro" charset="0"/>
              </a:rPr>
              <a:t>Меры по защите информации</a:t>
            </a:r>
          </a:p>
          <a:p>
            <a:pPr lvl="0" defTabSz="457200">
              <a:defRPr/>
            </a:pPr>
            <a:r>
              <a:rPr lang="ru-RU" sz="2000" b="1" dirty="0">
                <a:latin typeface="PF BeauSans Pro" charset="0"/>
                <a:ea typeface="PF BeauSans Pro" charset="0"/>
                <a:cs typeface="PF BeauSans Pro" charset="0"/>
              </a:rPr>
              <a:t>Выполнение требований государства в области ИБ</a:t>
            </a:r>
          </a:p>
        </p:txBody>
      </p:sp>
    </p:spTree>
    <p:extLst>
      <p:ext uri="{BB962C8B-B14F-4D97-AF65-F5344CB8AC3E}">
        <p14:creationId xmlns:p14="http://schemas.microsoft.com/office/powerpoint/2010/main" val="3125951934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6C6C34-46DE-DE47-AE54-696FEB806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1139" y="6197523"/>
            <a:ext cx="537780" cy="39722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9A1DE6A-017B-0E49-B11A-92CF2A6B7A22}"/>
              </a:ext>
            </a:extLst>
          </p:cNvPr>
          <p:cNvSpPr/>
          <p:nvPr/>
        </p:nvSpPr>
        <p:spPr>
          <a:xfrm>
            <a:off x="3635" y="-1"/>
            <a:ext cx="661481" cy="66148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D259A7F-C44F-6A47-B3FC-5F394C983F39}"/>
              </a:ext>
            </a:extLst>
          </p:cNvPr>
          <p:cNvSpPr/>
          <p:nvPr/>
        </p:nvSpPr>
        <p:spPr>
          <a:xfrm>
            <a:off x="665117" y="661482"/>
            <a:ext cx="246569" cy="246569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5F05CDF-13A3-8642-8666-19170A2674C3}"/>
              </a:ext>
            </a:extLst>
          </p:cNvPr>
          <p:cNvSpPr/>
          <p:nvPr/>
        </p:nvSpPr>
        <p:spPr>
          <a:xfrm flipH="1">
            <a:off x="-3624" y="6667152"/>
            <a:ext cx="190848" cy="190848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ECB2C71-46AD-6341-B4C7-38932D92794D}"/>
              </a:ext>
            </a:extLst>
          </p:cNvPr>
          <p:cNvSpPr/>
          <p:nvPr/>
        </p:nvSpPr>
        <p:spPr>
          <a:xfrm>
            <a:off x="12033947" y="3538"/>
            <a:ext cx="158575" cy="1585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BF6F5AD-E5E5-8B47-B091-8394E19CCA37}"/>
              </a:ext>
            </a:extLst>
          </p:cNvPr>
          <p:cNvSpPr/>
          <p:nvPr/>
        </p:nvSpPr>
        <p:spPr>
          <a:xfrm>
            <a:off x="11954143" y="158435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1611713" y="500383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3104760-2091-0F43-8C45-FFCAE4A9F6EA}"/>
              </a:ext>
            </a:extLst>
          </p:cNvPr>
          <p:cNvSpPr/>
          <p:nvPr/>
        </p:nvSpPr>
        <p:spPr>
          <a:xfrm>
            <a:off x="11062564" y="749476"/>
            <a:ext cx="158575" cy="158575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A94399D-59FB-994F-A76F-9634F13DAC5C}"/>
              </a:ext>
            </a:extLst>
          </p:cNvPr>
          <p:cNvSpPr/>
          <p:nvPr/>
        </p:nvSpPr>
        <p:spPr>
          <a:xfrm>
            <a:off x="11694014" y="237736"/>
            <a:ext cx="262647" cy="262647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87224" y="6594747"/>
            <a:ext cx="82301" cy="8230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791087-FA2D-2F45-9F1C-52C3BEB60999}"/>
              </a:ext>
            </a:extLst>
          </p:cNvPr>
          <p:cNvSpPr txBox="1"/>
          <p:nvPr/>
        </p:nvSpPr>
        <p:spPr>
          <a:xfrm>
            <a:off x="1224000" y="2197677"/>
            <a:ext cx="6234075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809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F BeauSans Pro" panose="02000500000000020004" pitchFamily="50" charset="0"/>
              </a:rPr>
              <a:t>Средство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PF BeauSans Pro" panose="02000500000000020004" pitchFamily="50" charset="0"/>
              </a:rPr>
              <a:t> криптографической защиты (СКЗИ)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F BeauSans Pro" panose="02000500000000020004" pitchFamily="50" charset="0"/>
            </a:endParaRPr>
          </a:p>
          <a:p>
            <a:pPr marL="285750" lvl="0" indent="-285750" defTabSz="457200">
              <a:buFont typeface="Arial" charset="0"/>
              <a:buChar char="•"/>
              <a:defRPr/>
            </a:pPr>
            <a:r>
              <a:rPr lang="ru-RU" dirty="0">
                <a:latin typeface="PF BeauSans Pro" panose="02000500000000020004" pitchFamily="50" charset="0"/>
                <a:ea typeface="PF BeauSans Pro" charset="0"/>
                <a:cs typeface="PF BeauSans Pro" charset="0"/>
              </a:rPr>
              <a:t>Соответствует требованиям ГОСТ 28147-89 и ГОСТ 34.12-2018 (шифрование “Магма", «Кузнечик")</a:t>
            </a:r>
          </a:p>
          <a:p>
            <a:pPr marL="285750" indent="-285750" defTabSz="457200">
              <a:buFont typeface="Arial" charset="0"/>
              <a:buChar char="•"/>
              <a:defRPr/>
            </a:pPr>
            <a:r>
              <a:rPr lang="ru-RU" dirty="0">
                <a:latin typeface="PF BeauSans Pro" panose="02000500000000020004" pitchFamily="50" charset="0"/>
                <a:ea typeface="PF BeauSans Pro" charset="0"/>
                <a:cs typeface="PF BeauSans Pro" charset="0"/>
              </a:rPr>
              <a:t>Соответствует требованиям к СКЗИ класса КС1/КС2(№СФ/124-3249,   КС3 (№СФ/124-3472</a:t>
            </a:r>
          </a:p>
          <a:p>
            <a:pPr marL="285750" lvl="0" indent="-285750" defTabSz="457200">
              <a:buFont typeface="Arial" charset="0"/>
              <a:buChar char="•"/>
              <a:defRPr/>
            </a:pPr>
            <a:r>
              <a:rPr lang="ru-RU" dirty="0">
                <a:latin typeface="PF BeauSans Pro" panose="02000500000000020004" pitchFamily="50" charset="0"/>
                <a:ea typeface="PF BeauSans Pro" charset="0"/>
                <a:cs typeface="PF BeauSans Pro" charset="0"/>
              </a:rPr>
              <a:t>Может использоваться для криптозащиты информации в СУБД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F BeauSans Pro" panose="02000500000000020004" pitchFamily="50" charset="0"/>
              <a:ea typeface="PF BeauSans Pro" charset="0"/>
              <a:cs typeface="PF BeauSans Pro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791087-FA2D-2F45-9F1C-52C3BEB60999}"/>
              </a:ext>
            </a:extLst>
          </p:cNvPr>
          <p:cNvSpPr txBox="1"/>
          <p:nvPr/>
        </p:nvSpPr>
        <p:spPr>
          <a:xfrm>
            <a:off x="1224000" y="4520416"/>
            <a:ext cx="743282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809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F BeauSans Pro" panose="02000500000000020004" pitchFamily="50" charset="0"/>
              </a:rPr>
              <a:t>Реестр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F BeauSans Pro" panose="02000500000000020004" pitchFamily="50" charset="0"/>
              </a:rPr>
              <a:t>Минкомсвязи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F BeauSans Pro" panose="02000500000000020004" pitchFamily="50" charset="0"/>
              </a:rPr>
              <a:t> – отечественное ПО</a:t>
            </a:r>
          </a:p>
          <a:p>
            <a:pPr marL="285750" lvl="0" indent="-285750" defTabSz="457200">
              <a:buFont typeface="Arial" charset="0"/>
              <a:buChar char="•"/>
              <a:defRPr/>
            </a:pPr>
            <a:r>
              <a:rPr lang="ru-RU" dirty="0">
                <a:latin typeface="PF BeauSans Pro" panose="02000500000000020004" pitchFamily="50" charset="0"/>
                <a:ea typeface="PF BeauSans Pro" charset="0"/>
                <a:cs typeface="PF BeauSans Pro" charset="0"/>
              </a:rPr>
              <a:t>Решение является полностью отечественной разработкой</a:t>
            </a:r>
          </a:p>
          <a:p>
            <a:pPr marL="285750" lvl="0" indent="-285750" defTabSz="457200">
              <a:buFont typeface="Arial" charset="0"/>
              <a:buChar char="•"/>
              <a:defRPr/>
            </a:pPr>
            <a:r>
              <a:rPr lang="ru-RU" dirty="0">
                <a:latin typeface="PF BeauSans Pro" panose="02000500000000020004" pitchFamily="50" charset="0"/>
                <a:ea typeface="PF BeauSans Pro" charset="0"/>
                <a:cs typeface="PF BeauSans Pro" charset="0"/>
              </a:rPr>
              <a:t>Номер реестра: 509, 518, 4292, 4293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F BeauSans Pro" panose="02000500000000020004" pitchFamily="50" charset="0"/>
              <a:ea typeface="PF BeauSans Pro" charset="0"/>
              <a:cs typeface="PF BeauSans Pro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8650535" y="2241183"/>
            <a:ext cx="3303608" cy="2880883"/>
            <a:chOff x="8650535" y="2241183"/>
            <a:chExt cx="3303608" cy="2880883"/>
          </a:xfrm>
          <a:effectLst>
            <a:outerShdw blurRad="292100" dist="38100" dir="13500000" sx="101000" sy="101000" algn="br" rotWithShape="0">
              <a:prstClr val="black">
                <a:alpha val="26000"/>
              </a:prstClr>
            </a:outerShdw>
          </a:effectLst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27628" y="2241183"/>
              <a:ext cx="3226515" cy="1910875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>
              <a:prstShdw prst="shdw17" dist="17961" dir="2700000">
                <a:srgbClr val="4F81BD">
                  <a:gamma/>
                  <a:shade val="60000"/>
                  <a:invGamma/>
                </a:srgbClr>
              </a:prstShdw>
            </a:effectLst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50535" y="3211191"/>
              <a:ext cx="3226515" cy="1910875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>
              <a:prstShdw prst="shdw17" dist="17961" dir="2700000">
                <a:srgbClr val="4F81BD">
                  <a:gamma/>
                  <a:shade val="60000"/>
                  <a:invGamma/>
                </a:srgbClr>
              </a:prstShdw>
            </a:effectLst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D8CBAE7-60D3-4B6F-A95C-150446475453}"/>
              </a:ext>
            </a:extLst>
          </p:cNvPr>
          <p:cNvSpPr txBox="1"/>
          <p:nvPr/>
        </p:nvSpPr>
        <p:spPr>
          <a:xfrm>
            <a:off x="1224000" y="648000"/>
            <a:ext cx="8863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ru-RU" sz="2400" b="1" dirty="0">
                <a:solidFill>
                  <a:srgbClr val="FF4D00"/>
                </a:solidFill>
                <a:latin typeface="PF BeauSans Pro" charset="0"/>
                <a:ea typeface="PF BeauSans Pro" charset="0"/>
                <a:cs typeface="PF BeauSans Pro" charset="0"/>
              </a:rPr>
              <a:t>Сертификация</a:t>
            </a:r>
          </a:p>
          <a:p>
            <a:pPr lvl="0" defTabSz="457200">
              <a:defRPr/>
            </a:pPr>
            <a:r>
              <a:rPr lang="ru-RU" sz="2000" b="1" dirty="0">
                <a:latin typeface="PF BeauSans Pro" charset="0"/>
                <a:ea typeface="PF BeauSans Pro" charset="0"/>
                <a:cs typeface="PF BeauSans Pro" charset="0"/>
              </a:rPr>
              <a:t>Соответствие требованиям ФСБ России</a:t>
            </a:r>
          </a:p>
        </p:txBody>
      </p:sp>
    </p:spTree>
    <p:extLst>
      <p:ext uri="{BB962C8B-B14F-4D97-AF65-F5344CB8AC3E}">
        <p14:creationId xmlns:p14="http://schemas.microsoft.com/office/powerpoint/2010/main" val="419271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6C6C34-46DE-DE47-AE54-696FEB806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1139" y="6197523"/>
            <a:ext cx="537780" cy="39722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9A1DE6A-017B-0E49-B11A-92CF2A6B7A22}"/>
              </a:ext>
            </a:extLst>
          </p:cNvPr>
          <p:cNvSpPr/>
          <p:nvPr/>
        </p:nvSpPr>
        <p:spPr>
          <a:xfrm>
            <a:off x="3635" y="-1"/>
            <a:ext cx="661481" cy="66148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D259A7F-C44F-6A47-B3FC-5F394C983F39}"/>
              </a:ext>
            </a:extLst>
          </p:cNvPr>
          <p:cNvSpPr/>
          <p:nvPr/>
        </p:nvSpPr>
        <p:spPr>
          <a:xfrm>
            <a:off x="665117" y="661482"/>
            <a:ext cx="246569" cy="246569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5F05CDF-13A3-8642-8666-19170A2674C3}"/>
              </a:ext>
            </a:extLst>
          </p:cNvPr>
          <p:cNvSpPr/>
          <p:nvPr/>
        </p:nvSpPr>
        <p:spPr>
          <a:xfrm flipH="1">
            <a:off x="-3624" y="6667152"/>
            <a:ext cx="190848" cy="190848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ECB2C71-46AD-6341-B4C7-38932D92794D}"/>
              </a:ext>
            </a:extLst>
          </p:cNvPr>
          <p:cNvSpPr/>
          <p:nvPr/>
        </p:nvSpPr>
        <p:spPr>
          <a:xfrm>
            <a:off x="12033947" y="3538"/>
            <a:ext cx="158575" cy="1585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BF6F5AD-E5E5-8B47-B091-8394E19CCA37}"/>
              </a:ext>
            </a:extLst>
          </p:cNvPr>
          <p:cNvSpPr/>
          <p:nvPr/>
        </p:nvSpPr>
        <p:spPr>
          <a:xfrm>
            <a:off x="11954143" y="158435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1611713" y="500383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3104760-2091-0F43-8C45-FFCAE4A9F6EA}"/>
              </a:ext>
            </a:extLst>
          </p:cNvPr>
          <p:cNvSpPr/>
          <p:nvPr/>
        </p:nvSpPr>
        <p:spPr>
          <a:xfrm>
            <a:off x="11062564" y="749476"/>
            <a:ext cx="158575" cy="158575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A94399D-59FB-994F-A76F-9634F13DAC5C}"/>
              </a:ext>
            </a:extLst>
          </p:cNvPr>
          <p:cNvSpPr/>
          <p:nvPr/>
        </p:nvSpPr>
        <p:spPr>
          <a:xfrm>
            <a:off x="11694014" y="237736"/>
            <a:ext cx="262647" cy="262647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87224" y="6594747"/>
            <a:ext cx="82301" cy="8230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37315" y="2390381"/>
            <a:ext cx="1511940" cy="2129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791087-FA2D-2F45-9F1C-52C3BEB60999}"/>
              </a:ext>
            </a:extLst>
          </p:cNvPr>
          <p:cNvSpPr txBox="1"/>
          <p:nvPr/>
        </p:nvSpPr>
        <p:spPr>
          <a:xfrm>
            <a:off x="1223998" y="1746839"/>
            <a:ext cx="7487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80956" rtl="0" eaLnBrk="1" fontAlgn="auto" latinLnBrk="0" hangingPunct="1">
              <a:lnSpc>
                <a:spcPct val="100000"/>
              </a:lnSpc>
              <a:buClrTx/>
              <a:buSzPct val="8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F BeauSans Pro" panose="02000500000000020004" pitchFamily="50" charset="0"/>
              </a:rPr>
              <a:t>#1: Предотвращение утечек</a:t>
            </a:r>
          </a:p>
          <a:p>
            <a:pPr marL="144000" lvl="0" indent="-285750" defTabSz="457200">
              <a:buFont typeface="Arial" charset="0"/>
              <a:buChar char="•"/>
              <a:defRPr/>
            </a:pPr>
            <a:r>
              <a:rPr lang="ru-RU" sz="1600" dirty="0">
                <a:latin typeface="PF BeauSans Pro Bbook" panose="02000503030000020004" pitchFamily="50" charset="0"/>
                <a:ea typeface="PF BeauSans Pro" charset="0"/>
                <a:cs typeface="PF BeauSans Pro" charset="0"/>
              </a:rPr>
              <a:t>Защита информации в СУБД при взломах информационных систем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008CCD-5ADD-4E88-96C2-E6DAF09F0E0E}"/>
              </a:ext>
            </a:extLst>
          </p:cNvPr>
          <p:cNvSpPr txBox="1"/>
          <p:nvPr/>
        </p:nvSpPr>
        <p:spPr>
          <a:xfrm>
            <a:off x="1223998" y="2345533"/>
            <a:ext cx="7944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80956" rtl="0" eaLnBrk="1" fontAlgn="auto" latinLnBrk="0" hangingPunct="1">
              <a:lnSpc>
                <a:spcPct val="100000"/>
              </a:lnSpc>
              <a:buClrTx/>
              <a:buSzPct val="8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F BeauSans Pro" panose="02000500000000020004" pitchFamily="50" charset="0"/>
              </a:rPr>
              <a:t>#2: Защита от «админа</a:t>
            </a:r>
            <a:r>
              <a:rPr lang="ru-RU" sz="2000" b="1" dirty="0">
                <a:latin typeface="PF BeauSans Pro" panose="02000500000000020004" pitchFamily="50" charset="0"/>
              </a:rPr>
              <a:t>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F BeauSans Pro" panose="02000500000000020004" pitchFamily="50" charset="0"/>
            </a:endParaRPr>
          </a:p>
          <a:p>
            <a:pPr marL="285750" lvl="0" indent="-285750" defTabSz="457200">
              <a:buFont typeface="Arial" charset="0"/>
              <a:buChar char="•"/>
              <a:defRPr/>
            </a:pPr>
            <a:r>
              <a:rPr lang="ru-RU" sz="1600" dirty="0">
                <a:latin typeface="PF BeauSans Pro Bbook" panose="02000503030000020004" pitchFamily="50" charset="0"/>
                <a:ea typeface="PF BeauSans Pro" charset="0"/>
                <a:cs typeface="PF BeauSans Pro" charset="0"/>
              </a:rPr>
              <a:t>Предотвращение доступа со стороны привилегированных пользователей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84542C-A4CB-4BFB-9049-E002A4A2C2F1}"/>
              </a:ext>
            </a:extLst>
          </p:cNvPr>
          <p:cNvSpPr txBox="1"/>
          <p:nvPr/>
        </p:nvSpPr>
        <p:spPr>
          <a:xfrm>
            <a:off x="1223998" y="2935918"/>
            <a:ext cx="7944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80956" rtl="0" eaLnBrk="1" fontAlgn="auto" latinLnBrk="0" hangingPunct="1">
              <a:lnSpc>
                <a:spcPct val="100000"/>
              </a:lnSpc>
              <a:buClrTx/>
              <a:buSzPct val="8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F BeauSans Pro" panose="02000500000000020004" pitchFamily="50" charset="0"/>
              </a:rPr>
              <a:t>#3: Контроль доступа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F BeauSans Pro" panose="02000500000000020004" pitchFamily="50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F BeauSans Pro" panose="02000500000000020004" pitchFamily="50" charset="0"/>
              </a:rPr>
              <a:t>к информации</a:t>
            </a:r>
          </a:p>
          <a:p>
            <a:pPr marL="285750" lvl="0" indent="-285750" defTabSz="457200">
              <a:buFont typeface="Arial" charset="0"/>
              <a:buChar char="•"/>
              <a:defRPr/>
            </a:pPr>
            <a:r>
              <a:rPr lang="ru-RU" sz="1600" dirty="0">
                <a:latin typeface="PF BeauSans Pro Bbook" panose="02000503030000020004" pitchFamily="50" charset="0"/>
                <a:ea typeface="PF BeauSans Pro" charset="0"/>
                <a:cs typeface="PF BeauSans Pro" charset="0"/>
              </a:rPr>
              <a:t>Разграничение прав доступа пользователей к защищаемой информации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147F46-0844-4906-8389-E9067D146E8D}"/>
              </a:ext>
            </a:extLst>
          </p:cNvPr>
          <p:cNvSpPr txBox="1"/>
          <p:nvPr/>
        </p:nvSpPr>
        <p:spPr>
          <a:xfrm>
            <a:off x="1223998" y="3526302"/>
            <a:ext cx="7944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80956" rtl="0" eaLnBrk="1" fontAlgn="auto" latinLnBrk="0" hangingPunct="1">
              <a:lnSpc>
                <a:spcPct val="100000"/>
              </a:lnSpc>
              <a:buClrTx/>
              <a:buSzPct val="8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F BeauSans Pro" panose="02000500000000020004" pitchFamily="50" charset="0"/>
              </a:rPr>
              <a:t>#4: Защита архивов</a:t>
            </a:r>
          </a:p>
          <a:p>
            <a:pPr marL="285750" lvl="0" indent="-285750" defTabSz="457200">
              <a:buFont typeface="Arial" charset="0"/>
              <a:buChar char="•"/>
              <a:defRPr/>
            </a:pPr>
            <a:r>
              <a:rPr lang="ru-RU" sz="1600" dirty="0">
                <a:latin typeface="PF BeauSans Pro Bbook" panose="02000503030000020004" pitchFamily="50" charset="0"/>
                <a:ea typeface="PF BeauSans Pro" charset="0"/>
                <a:cs typeface="PF BeauSans Pro" charset="0"/>
              </a:rPr>
              <a:t>Защита резервных копий и архивов СУБД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ECCBDE-561C-4F74-811D-CE53429CE6AD}"/>
              </a:ext>
            </a:extLst>
          </p:cNvPr>
          <p:cNvSpPr txBox="1"/>
          <p:nvPr/>
        </p:nvSpPr>
        <p:spPr>
          <a:xfrm>
            <a:off x="1223998" y="4171513"/>
            <a:ext cx="7944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80956" rtl="0" eaLnBrk="1" fontAlgn="auto" latinLnBrk="0" hangingPunct="1">
              <a:lnSpc>
                <a:spcPct val="100000"/>
              </a:lnSpc>
              <a:buClrTx/>
              <a:buSzPct val="8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F BeauSans Pro" panose="02000500000000020004" pitchFamily="50" charset="0"/>
              </a:rPr>
              <a:t>#5: Маскирование данных</a:t>
            </a:r>
          </a:p>
          <a:p>
            <a:pPr marL="285750" lvl="0" indent="-285750" defTabSz="457200">
              <a:buFont typeface="Arial" charset="0"/>
              <a:buChar char="•"/>
              <a:defRPr/>
            </a:pPr>
            <a:r>
              <a:rPr lang="ru-RU" sz="1600" dirty="0">
                <a:latin typeface="PF BeauSans Pro Bbook" panose="02000503030000020004" pitchFamily="50" charset="0"/>
                <a:ea typeface="PF BeauSans Pro" charset="0"/>
                <a:cs typeface="PF BeauSans Pro" charset="0"/>
              </a:rPr>
              <a:t>Маскирование и деперсонализация информации в СУБД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5635E8-2B4B-490D-8485-1AB134E4F070}"/>
              </a:ext>
            </a:extLst>
          </p:cNvPr>
          <p:cNvSpPr txBox="1"/>
          <p:nvPr/>
        </p:nvSpPr>
        <p:spPr>
          <a:xfrm>
            <a:off x="1223998" y="4817844"/>
            <a:ext cx="7944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80956" rtl="0" eaLnBrk="1" fontAlgn="auto" latinLnBrk="0" hangingPunct="1">
              <a:lnSpc>
                <a:spcPct val="100000"/>
              </a:lnSpc>
              <a:buClrTx/>
              <a:buSzPct val="8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F BeauSans Pro" panose="02000500000000020004" pitchFamily="50" charset="0"/>
              </a:rPr>
              <a:t>#6: </a:t>
            </a:r>
            <a:r>
              <a:rPr lang="ru-RU" sz="2000" b="1" dirty="0">
                <a:latin typeface="PF BeauSans Pro" panose="02000500000000020004" pitchFamily="50" charset="0"/>
              </a:rPr>
              <a:t>Надежное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F BeauSans Pro" panose="02000500000000020004" pitchFamily="50" charset="0"/>
              </a:rPr>
              <a:t>уничтожение данных </a:t>
            </a:r>
          </a:p>
          <a:p>
            <a:pPr marL="285750" lvl="0" indent="-285750" defTabSz="457200">
              <a:buFont typeface="Arial" charset="0"/>
              <a:buChar char="•"/>
              <a:defRPr/>
            </a:pPr>
            <a:r>
              <a:rPr lang="ru-RU" sz="1600" dirty="0">
                <a:latin typeface="PF BeauSans Pro Bbook" panose="02000503030000020004" pitchFamily="50" charset="0"/>
                <a:ea typeface="PF BeauSans Pro" charset="0"/>
                <a:cs typeface="PF BeauSans Pro" charset="0"/>
              </a:rPr>
              <a:t>Предотвращение возможности восстановления удаленной информации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343864-7FC5-4C80-A501-A20FD5177518}"/>
              </a:ext>
            </a:extLst>
          </p:cNvPr>
          <p:cNvSpPr txBox="1"/>
          <p:nvPr/>
        </p:nvSpPr>
        <p:spPr>
          <a:xfrm>
            <a:off x="1223998" y="5464174"/>
            <a:ext cx="7944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80956" rtl="0" eaLnBrk="1" fontAlgn="auto" latinLnBrk="0" hangingPunct="1">
              <a:lnSpc>
                <a:spcPct val="100000"/>
              </a:lnSpc>
              <a:buClrTx/>
              <a:buSzPct val="8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F BeauSans Pro" panose="02000500000000020004" pitchFamily="50" charset="0"/>
              </a:rPr>
              <a:t>#7: Независимый аудит</a:t>
            </a:r>
          </a:p>
          <a:p>
            <a:pPr marL="285750" lvl="0" indent="-285750" defTabSz="457200">
              <a:buFont typeface="Arial" charset="0"/>
              <a:buChar char="•"/>
              <a:defRPr/>
            </a:pPr>
            <a:r>
              <a:rPr lang="ru-RU" sz="1600" dirty="0">
                <a:latin typeface="PF BeauSans Pro Bbook" panose="02000503030000020004" pitchFamily="50" charset="0"/>
                <a:ea typeface="PF BeauSans Pro" charset="0"/>
                <a:cs typeface="PF BeauSans Pro" charset="0"/>
              </a:rPr>
              <a:t>Аудит фактов доступа пользователей к защищаемой информации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CCAC3020-190F-4D9F-BD69-3E14E478494B}"/>
              </a:ext>
            </a:extLst>
          </p:cNvPr>
          <p:cNvSpPr/>
          <p:nvPr/>
        </p:nvSpPr>
        <p:spPr>
          <a:xfrm>
            <a:off x="9250859" y="2503475"/>
            <a:ext cx="2402004" cy="2399861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76200">
            <a:solidFill>
              <a:srgbClr val="FF4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CCE2E74-0E92-473B-BBA7-EE944DB569E6}"/>
              </a:ext>
            </a:extLst>
          </p:cNvPr>
          <p:cNvSpPr txBox="1"/>
          <p:nvPr/>
        </p:nvSpPr>
        <p:spPr>
          <a:xfrm>
            <a:off x="1223998" y="653624"/>
            <a:ext cx="8863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ru-RU" sz="2400" b="1" dirty="0">
                <a:solidFill>
                  <a:srgbClr val="FF4D00"/>
                </a:solidFill>
                <a:latin typeface="PF BeauSans Pro" charset="0"/>
                <a:ea typeface="PF BeauSans Pro" charset="0"/>
                <a:cs typeface="PF BeauSans Pro" charset="0"/>
              </a:rPr>
              <a:t>Бизнес-кейсы </a:t>
            </a:r>
            <a:r>
              <a:rPr lang="en-US" sz="2400" b="1" dirty="0">
                <a:solidFill>
                  <a:srgbClr val="FF4D00"/>
                </a:solidFill>
                <a:latin typeface="PF BeauSans Pro" charset="0"/>
                <a:ea typeface="PF BeauSans Pro" charset="0"/>
                <a:cs typeface="PF BeauSans Pro" charset="0"/>
              </a:rPr>
              <a:t>“</a:t>
            </a:r>
            <a:r>
              <a:rPr lang="ru-RU" sz="2400" b="1" dirty="0">
                <a:solidFill>
                  <a:srgbClr val="FF4D00"/>
                </a:solidFill>
                <a:latin typeface="PF BeauSans Pro" charset="0"/>
                <a:ea typeface="PF BeauSans Pro" charset="0"/>
                <a:cs typeface="PF BeauSans Pro" charset="0"/>
              </a:rPr>
              <a:t>Крипто БД</a:t>
            </a:r>
            <a:r>
              <a:rPr lang="en-US" sz="2400" b="1" dirty="0">
                <a:solidFill>
                  <a:srgbClr val="FF4D00"/>
                </a:solidFill>
                <a:latin typeface="PF BeauSans Pro" charset="0"/>
                <a:ea typeface="PF BeauSans Pro" charset="0"/>
                <a:cs typeface="PF BeauSans Pro" charset="0"/>
              </a:rPr>
              <a:t>”</a:t>
            </a:r>
            <a:endParaRPr lang="ru-RU" sz="2400" b="1" dirty="0">
              <a:solidFill>
                <a:srgbClr val="FF4D00"/>
              </a:solidFill>
              <a:latin typeface="PF BeauSans Pro" charset="0"/>
              <a:ea typeface="PF BeauSans Pro" charset="0"/>
              <a:cs typeface="PF BeauSans Pro" charset="0"/>
            </a:endParaRPr>
          </a:p>
          <a:p>
            <a:pPr lvl="0" defTabSz="457200">
              <a:defRPr/>
            </a:pPr>
            <a:r>
              <a:rPr lang="ru-RU" sz="2000" b="1" dirty="0">
                <a:latin typeface="PF BeauSans Pro" charset="0"/>
                <a:ea typeface="PF BeauSans Pro" charset="0"/>
                <a:cs typeface="PF BeauSans Pro" charset="0"/>
              </a:rPr>
              <a:t>Наиболее востребованные сценарии применения</a:t>
            </a:r>
          </a:p>
        </p:txBody>
      </p:sp>
    </p:spTree>
    <p:extLst>
      <p:ext uri="{BB962C8B-B14F-4D97-AF65-F5344CB8AC3E}">
        <p14:creationId xmlns:p14="http://schemas.microsoft.com/office/powerpoint/2010/main" val="979408775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A1DE6A-017B-0E49-B11A-92CF2A6B7A22}"/>
              </a:ext>
            </a:extLst>
          </p:cNvPr>
          <p:cNvSpPr/>
          <p:nvPr/>
        </p:nvSpPr>
        <p:spPr>
          <a:xfrm>
            <a:off x="26375" y="6267618"/>
            <a:ext cx="567501" cy="5675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D259A7F-C44F-6A47-B3FC-5F394C983F39}"/>
              </a:ext>
            </a:extLst>
          </p:cNvPr>
          <p:cNvSpPr/>
          <p:nvPr/>
        </p:nvSpPr>
        <p:spPr>
          <a:xfrm>
            <a:off x="579523" y="6022753"/>
            <a:ext cx="246569" cy="246569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10677" y="4824494"/>
            <a:ext cx="27211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FBeauSansPro-Bbook"/>
                <a:ea typeface="+mn-ea"/>
                <a:cs typeface="+mn-cs"/>
              </a:rPr>
              <a:t>Суховей Денис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FBeauSansPro-Bbook"/>
                <a:ea typeface="+mn-ea"/>
                <a:cs typeface="+mn-cs"/>
              </a:rPr>
              <a:t>+7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FBeauSansPro-Bbook"/>
                <a:ea typeface="+mn-ea"/>
                <a:cs typeface="+mn-cs"/>
              </a:rPr>
              <a:t>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FBeauSansPro-Bbook"/>
                <a:ea typeface="+mn-ea"/>
                <a:cs typeface="+mn-cs"/>
              </a:rPr>
              <a:t>9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FBeauSansPro-Bbook"/>
                <a:ea typeface="+mn-ea"/>
                <a:cs typeface="+mn-cs"/>
              </a:rPr>
              <a:t>16)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FBeauSansPro-Bbook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FBeauSansPro-Bbook"/>
                <a:ea typeface="+mn-ea"/>
                <a:cs typeface="+mn-cs"/>
              </a:rPr>
              <a:t>550-11-7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FBeauSansPro-Bbook"/>
                <a:ea typeface="+mn-ea"/>
                <a:cs typeface="+mn-cs"/>
              </a:rPr>
              <a:t>8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FBeauSansPro-Bbook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FBeauSansPro-Bbook"/>
                <a:ea typeface="+mn-ea"/>
                <a:cs typeface="+mn-cs"/>
                <a:hlinkClick r:id="rId2"/>
              </a:rPr>
              <a:t>d.sukhovey@aladdin.ru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FBeauSansPro-Bbook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FBeauSansPro-Bbook"/>
                <a:ea typeface="+mn-ea"/>
                <a:cs typeface="+mn-cs"/>
                <a:hlinkClick r:id="rId3"/>
              </a:rPr>
              <a:t>www.aladdin-rd.ru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6C6C34-46DE-DE47-AE54-696FEB806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8233" y="5901712"/>
            <a:ext cx="1049896" cy="77549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971593" y="4263452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F BeauSans Pro Bbook" pitchFamily="50" charset="0"/>
                <a:ea typeface="+mn-ea"/>
                <a:cs typeface="+mn-cs"/>
              </a:rPr>
              <a:t>Контакты: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90DCC34-D570-4AB6-871B-02BE730188AE}"/>
              </a:ext>
            </a:extLst>
          </p:cNvPr>
          <p:cNvGrpSpPr/>
          <p:nvPr/>
        </p:nvGrpSpPr>
        <p:grpSpPr>
          <a:xfrm>
            <a:off x="826092" y="1479041"/>
            <a:ext cx="3797835" cy="1085554"/>
            <a:chOff x="754672" y="1634552"/>
            <a:chExt cx="3797835" cy="108555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754672" y="2350774"/>
              <a:ext cx="37978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C4C"/>
                  </a:solidFill>
                  <a:effectLst/>
                  <a:uLnTx/>
                  <a:uFillTx/>
                  <a:latin typeface="PFBeauSansPro-Italic" charset="0"/>
                  <a:ea typeface="PFBeauSansPro-Italic" charset="0"/>
                  <a:cs typeface="PFBeauSansPro-Italic" charset="0"/>
                  <a:sym typeface="PFBeauSansPro-Italic" charset="0"/>
                </a:rPr>
                <a:t>Будь собой в электронном мире!</a:t>
              </a:r>
              <a:r>
                <a:rPr kumimoji="0" lang="en-US" altLang="ru-RU" sz="1800" b="0" i="1" u="none" strike="noStrike" kern="1200" cap="none" spc="0" normalizeH="0" baseline="30000" noProof="0" dirty="0">
                  <a:ln>
                    <a:noFill/>
                  </a:ln>
                  <a:solidFill>
                    <a:srgbClr val="4D4C4C"/>
                  </a:solidFill>
                  <a:effectLst/>
                  <a:uLnTx/>
                  <a:uFillTx/>
                  <a:latin typeface="PFBeauSansPro-Italic" charset="0"/>
                  <a:ea typeface="PFBeauSansPro-Italic" charset="0"/>
                  <a:cs typeface="PFBeauSansPro-Italic" charset="0"/>
                  <a:sym typeface="PFBeauSansPro-Italic" charset="0"/>
                </a:rPr>
                <a:t> ®</a:t>
              </a:r>
              <a:endParaRPr kumimoji="0" lang="ru-RU" altLang="ru-RU" sz="1800" b="0" i="1" u="none" strike="noStrike" kern="1200" cap="none" spc="0" normalizeH="0" baseline="30000" noProof="0" dirty="0">
                <a:ln>
                  <a:noFill/>
                </a:ln>
                <a:solidFill>
                  <a:srgbClr val="4D4C4C"/>
                </a:solidFill>
                <a:effectLst/>
                <a:uLnTx/>
                <a:uFillTx/>
                <a:latin typeface="PFBeauSansPro-Italic" charset="0"/>
                <a:ea typeface="PFBeauSansPro-Italic" charset="0"/>
                <a:cs typeface="PFBeauSansPro-Italic" charset="0"/>
                <a:sym typeface="PFBeauSansPro-Italic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54672" y="1634552"/>
              <a:ext cx="23727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F BeauSans Pro Bbook" pitchFamily="50" charset="0"/>
                  <a:ea typeface="+mn-ea"/>
                  <a:cs typeface="+mn-cs"/>
                </a:rPr>
                <a:t>Спасибо!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1006451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623</Words>
  <Application>Microsoft Office PowerPoint</Application>
  <PresentationFormat>Широкоэкранный</PresentationFormat>
  <Paragraphs>128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PF BeauSans Pro</vt:lpstr>
      <vt:lpstr>PF BeauSans Pro Bbook</vt:lpstr>
      <vt:lpstr>PFBeauSansPro-Bbook</vt:lpstr>
      <vt:lpstr>PFBeauSansPro-Italic</vt:lpstr>
      <vt:lpstr>PFBeauSansPro-Regular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 Gorshkova</dc:creator>
  <cp:lastModifiedBy>noname </cp:lastModifiedBy>
  <cp:revision>93</cp:revision>
  <dcterms:created xsi:type="dcterms:W3CDTF">2022-04-20T12:49:55Z</dcterms:created>
  <dcterms:modified xsi:type="dcterms:W3CDTF">2022-06-17T08:06:44Z</dcterms:modified>
</cp:coreProperties>
</file>