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85" r:id="rId6"/>
    <p:sldId id="284" r:id="rId7"/>
    <p:sldId id="300" r:id="rId8"/>
    <p:sldId id="301" r:id="rId9"/>
    <p:sldId id="302" r:id="rId10"/>
    <p:sldId id="306" r:id="rId11"/>
    <p:sldId id="307" r:id="rId12"/>
    <p:sldId id="278" r:id="rId13"/>
    <p:sldId id="280" r:id="rId14"/>
    <p:sldId id="286" r:id="rId15"/>
    <p:sldId id="265" r:id="rId16"/>
    <p:sldId id="262" r:id="rId17"/>
    <p:sldId id="268" r:id="rId18"/>
    <p:sldId id="303" r:id="rId19"/>
    <p:sldId id="304" r:id="rId20"/>
    <p:sldId id="298" r:id="rId21"/>
    <p:sldId id="290" r:id="rId22"/>
    <p:sldId id="293" r:id="rId23"/>
    <p:sldId id="295" r:id="rId24"/>
    <p:sldId id="296" r:id="rId25"/>
    <p:sldId id="297" r:id="rId26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8" y="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 with Log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 l="828" r="828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4416552"/>
            <a:ext cx="12192000" cy="2441448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 bwMode="auto">
          <a:xfrm>
            <a:off x="5355336" y="117298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5" name="Group 14"/>
          <p:cNvGrpSpPr/>
          <p:nvPr userDrawn="1"/>
        </p:nvGrpSpPr>
        <p:grpSpPr bwMode="auto"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/>
            <p:cNvSpPr/>
            <p:nvPr userDrawn="1"/>
          </p:nvSpPr>
          <p:spPr bwMode="auto"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>
              <a:cxnSpLocks/>
            </p:cNvCxnSpPr>
            <p:nvPr userDrawn="1"/>
          </p:nvCxnSpPr>
          <p:spPr bwMode="auto"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 userDrawn="1"/>
          </p:nvSpPr>
          <p:spPr bwMode="auto"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" name="Group 15"/>
          <p:cNvGrpSpPr/>
          <p:nvPr userDrawn="1"/>
        </p:nvGrpSpPr>
        <p:grpSpPr bwMode="auto"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/>
            <p:cNvSpPr/>
            <p:nvPr userDrawn="1"/>
          </p:nvSpPr>
          <p:spPr bwMode="auto"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cxnSpLocks/>
            </p:cNvCxnSpPr>
            <p:nvPr userDrawn="1"/>
          </p:nvCxnSpPr>
          <p:spPr bwMode="auto"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 userDrawn="1"/>
          </p:nvSpPr>
          <p:spPr bwMode="auto"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mbers 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4292016" y="707529"/>
            <a:ext cx="7118056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4292016" y="1625821"/>
            <a:ext cx="7096709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1" name="Group 10"/>
          <p:cNvGrpSpPr/>
          <p:nvPr userDrawn="1"/>
        </p:nvGrpSpPr>
        <p:grpSpPr bwMode="auto">
          <a:xfrm flipH="1">
            <a:off x="4314481" y="1375202"/>
            <a:ext cx="7877519" cy="100800"/>
            <a:chOff x="245550" y="3240138"/>
            <a:chExt cx="4015976" cy="100800"/>
          </a:xfrm>
        </p:grpSpPr>
        <p:cxnSp>
          <p:nvCxnSpPr>
            <p:cNvPr id="12" name="Straight Connector 11"/>
            <p:cNvCxnSpPr>
              <a:cxnSpLocks/>
              <a:endCxn id="13" idx="6"/>
            </p:cNvCxnSpPr>
            <p:nvPr userDrawn="1"/>
          </p:nvCxnSpPr>
          <p:spPr bwMode="auto">
            <a:xfrm>
              <a:off x="245550" y="3290538"/>
              <a:ext cx="40159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 userDrawn="1"/>
          </p:nvSpPr>
          <p:spPr bwMode="auto"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7" name="Straight Connector 16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783723" y="3301941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$12,345</a:t>
            </a:r>
            <a:endParaRPr/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 bwMode="auto">
          <a:xfrm>
            <a:off x="5716329" y="3394494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6" name="Text Placeholder 2"/>
          <p:cNvSpPr>
            <a:spLocks noGrp="1"/>
          </p:cNvSpPr>
          <p:nvPr>
            <p:ph type="body" idx="29" hasCustomPrompt="1"/>
          </p:nvPr>
        </p:nvSpPr>
        <p:spPr bwMode="auto">
          <a:xfrm>
            <a:off x="4292016" y="3394494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783723" y="4594663"/>
            <a:ext cx="3408243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l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$6,789</a:t>
            </a:r>
            <a:endParaRPr/>
          </a:p>
        </p:txBody>
      </p:sp>
      <p:sp>
        <p:nvSpPr>
          <p:cNvPr id="27" name="Text Placeholder 2"/>
          <p:cNvSpPr>
            <a:spLocks noGrp="1"/>
          </p:cNvSpPr>
          <p:nvPr>
            <p:ph type="body" idx="31" hasCustomPrompt="1"/>
          </p:nvPr>
        </p:nvSpPr>
        <p:spPr bwMode="auto">
          <a:xfrm>
            <a:off x="5716329" y="4687216"/>
            <a:ext cx="5678300" cy="9784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8" name="Text Placeholder 2"/>
          <p:cNvSpPr>
            <a:spLocks noGrp="1"/>
          </p:cNvSpPr>
          <p:nvPr>
            <p:ph type="body" idx="32" hasCustomPrompt="1"/>
          </p:nvPr>
        </p:nvSpPr>
        <p:spPr bwMode="auto">
          <a:xfrm>
            <a:off x="4292016" y="4687216"/>
            <a:ext cx="1399099" cy="978407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Layout with circl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03276" y="3242645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826770" y="4872948"/>
            <a:ext cx="4443165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5" name="Group 14"/>
          <p:cNvGrpSpPr/>
          <p:nvPr userDrawn="1"/>
        </p:nvGrpSpPr>
        <p:grpSpPr bwMode="auto">
          <a:xfrm>
            <a:off x="0" y="4581382"/>
            <a:ext cx="4370400" cy="100800"/>
            <a:chOff x="-1228304" y="3240138"/>
            <a:chExt cx="4370400" cy="100800"/>
          </a:xfrm>
        </p:grpSpPr>
        <p:cxnSp>
          <p:nvCxnSpPr>
            <p:cNvPr id="13" name="Straight Connector 12"/>
            <p:cNvCxnSpPr>
              <a:cxnSpLocks/>
            </p:cNvCxnSpPr>
            <p:nvPr userDrawn="1"/>
          </p:nvCxnSpPr>
          <p:spPr bwMode="auto">
            <a:xfrm>
              <a:off x="-1228304" y="3290538"/>
              <a:ext cx="432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 userDrawn="1"/>
          </p:nvSpPr>
          <p:spPr bwMode="auto">
            <a:xfrm>
              <a:off x="3041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 bwMode="auto">
          <a:xfrm>
            <a:off x="5533023" y="4551485"/>
            <a:ext cx="5855702" cy="120807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7" name="Oval 16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 bwMode="auto">
          <a:xfrm>
            <a:off x="3616960" y="859665"/>
            <a:ext cx="2121408" cy="2121408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 userDrawn="1"/>
        </p:nvSpPr>
        <p:spPr bwMode="auto">
          <a:xfrm>
            <a:off x="5522965" y="836613"/>
            <a:ext cx="2816352" cy="28163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 userDrawn="1"/>
        </p:nvSpPr>
        <p:spPr bwMode="auto">
          <a:xfrm>
            <a:off x="8123915" y="859665"/>
            <a:ext cx="3273552" cy="3273552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 Placeholder 15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3851930" y="1382322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$25</a:t>
            </a:r>
            <a:endParaRPr/>
          </a:p>
        </p:txBody>
      </p:sp>
      <p:sp>
        <p:nvSpPr>
          <p:cNvPr id="28" name="Text Placeholder 2"/>
          <p:cNvSpPr>
            <a:spLocks noGrp="1"/>
          </p:cNvSpPr>
          <p:nvPr>
            <p:ph type="body" idx="29" hasCustomPrompt="1"/>
          </p:nvPr>
        </p:nvSpPr>
        <p:spPr bwMode="auto">
          <a:xfrm>
            <a:off x="3927524" y="2363691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Section 1</a:t>
            </a:r>
            <a:br>
              <a:rPr lang="en-US"/>
            </a:br>
            <a:r>
              <a:rPr lang="en-US"/>
              <a:t>Title</a:t>
            </a:r>
            <a:endParaRPr/>
          </a:p>
        </p:txBody>
      </p:sp>
      <p:sp>
        <p:nvSpPr>
          <p:cNvPr id="29" name="Text Placeholder 2"/>
          <p:cNvSpPr>
            <a:spLocks noGrp="1"/>
          </p:cNvSpPr>
          <p:nvPr>
            <p:ph type="body" idx="30" hasCustomPrompt="1"/>
          </p:nvPr>
        </p:nvSpPr>
        <p:spPr bwMode="auto">
          <a:xfrm>
            <a:off x="3806132" y="1185842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800" b="0">
                <a:solidFill>
                  <a:schemeClr val="tx1"/>
                </a:solidFill>
                <a:latin typeface="+mn-lt"/>
                <a:cs typeface="Segoe U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BILLION</a:t>
            </a:r>
            <a:endParaRPr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113495" y="1767897"/>
            <a:ext cx="168109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$50</a:t>
            </a:r>
            <a:endParaRPr/>
          </a:p>
        </p:txBody>
      </p:sp>
      <p:sp>
        <p:nvSpPr>
          <p:cNvPr id="31" name="Text Placeholder 2"/>
          <p:cNvSpPr>
            <a:spLocks noGrp="1"/>
          </p:cNvSpPr>
          <p:nvPr>
            <p:ph type="body" idx="32" hasCustomPrompt="1"/>
          </p:nvPr>
        </p:nvSpPr>
        <p:spPr bwMode="auto">
          <a:xfrm>
            <a:off x="6189088" y="2753338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Section 1</a:t>
            </a:r>
            <a:br>
              <a:rPr lang="en-US"/>
            </a:br>
            <a:r>
              <a:rPr lang="en-US"/>
              <a:t>Title</a:t>
            </a:r>
            <a:endParaRPr/>
          </a:p>
        </p:txBody>
      </p:sp>
      <p:sp>
        <p:nvSpPr>
          <p:cNvPr id="32" name="Text Placeholder 2"/>
          <p:cNvSpPr>
            <a:spLocks noGrp="1"/>
          </p:cNvSpPr>
          <p:nvPr>
            <p:ph type="body" idx="33" hasCustomPrompt="1"/>
          </p:nvPr>
        </p:nvSpPr>
        <p:spPr bwMode="auto">
          <a:xfrm>
            <a:off x="6067696" y="1537655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800" b="0">
                <a:solidFill>
                  <a:schemeClr val="tx1"/>
                </a:solidFill>
                <a:latin typeface="+mn-lt"/>
                <a:cs typeface="Segoe U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BILLION</a:t>
            </a:r>
            <a:endParaRPr/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8714444" y="2049128"/>
            <a:ext cx="2010420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$100</a:t>
            </a:r>
            <a:endParaRPr/>
          </a:p>
        </p:txBody>
      </p:sp>
      <p:sp>
        <p:nvSpPr>
          <p:cNvPr id="34" name="Text Placeholder 2"/>
          <p:cNvSpPr>
            <a:spLocks noGrp="1"/>
          </p:cNvSpPr>
          <p:nvPr>
            <p:ph type="body" idx="35" hasCustomPrompt="1"/>
          </p:nvPr>
        </p:nvSpPr>
        <p:spPr bwMode="auto">
          <a:xfrm>
            <a:off x="8981735" y="3034569"/>
            <a:ext cx="1519848" cy="617093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Section 1</a:t>
            </a:r>
            <a:br>
              <a:rPr lang="en-US"/>
            </a:br>
            <a:r>
              <a:rPr lang="en-US"/>
              <a:t>Title</a:t>
            </a:r>
            <a:endParaRPr/>
          </a:p>
        </p:txBody>
      </p:sp>
      <p:sp>
        <p:nvSpPr>
          <p:cNvPr id="35" name="Text Placeholder 2"/>
          <p:cNvSpPr>
            <a:spLocks noGrp="1"/>
          </p:cNvSpPr>
          <p:nvPr>
            <p:ph type="body" idx="36" hasCustomPrompt="1"/>
          </p:nvPr>
        </p:nvSpPr>
        <p:spPr bwMode="auto">
          <a:xfrm>
            <a:off x="9089050" y="1818886"/>
            <a:ext cx="1519848" cy="250619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800" b="0">
                <a:solidFill>
                  <a:schemeClr val="tx1"/>
                </a:solidFill>
                <a:latin typeface="+mn-lt"/>
                <a:cs typeface="Segoe UI Ligh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BILLION</a:t>
            </a:r>
            <a:endParaRPr/>
          </a:p>
        </p:txBody>
      </p:sp>
      <p:pic>
        <p:nvPicPr>
          <p:cNvPr id="36" name="Graphic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 with Sub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pPr>
              <a:defRPr/>
            </a:pPr>
            <a:r>
              <a:rPr lang="en-US"/>
              <a:t>CLICK TO EDIT TITLE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096000" y="1625821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1" name="Group 10"/>
          <p:cNvGrpSpPr/>
          <p:nvPr userDrawn="1"/>
        </p:nvGrpSpPr>
        <p:grpSpPr bwMode="auto"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/>
            <p:cNvCxnSpPr>
              <a:cxnSpLocks/>
            </p:cNvCxnSpPr>
            <p:nvPr userDrawn="1"/>
          </p:nvCxnSpPr>
          <p:spPr bwMode="auto"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 userDrawn="1"/>
          </p:nvSpPr>
          <p:spPr bwMode="auto"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7" name="Straight Connector 16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 bwMode="auto">
          <a:xfrm>
            <a:off x="831851" y="3335524"/>
            <a:ext cx="4817836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6" name="Text Placeholder 2"/>
          <p:cNvSpPr>
            <a:spLocks noGrp="1"/>
          </p:cNvSpPr>
          <p:nvPr>
            <p:ph type="body" idx="29" hasCustomPrompt="1"/>
          </p:nvPr>
        </p:nvSpPr>
        <p:spPr bwMode="auto">
          <a:xfrm>
            <a:off x="831850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3" name="Text Placeholder 2"/>
          <p:cNvSpPr>
            <a:spLocks noGrp="1"/>
          </p:cNvSpPr>
          <p:nvPr>
            <p:ph type="body" idx="30" hasCustomPrompt="1"/>
          </p:nvPr>
        </p:nvSpPr>
        <p:spPr bwMode="auto"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4" name="Text Placeholder 2"/>
          <p:cNvSpPr>
            <a:spLocks noGrp="1"/>
          </p:cNvSpPr>
          <p:nvPr>
            <p:ph type="body" idx="31" hasCustomPrompt="1"/>
          </p:nvPr>
        </p:nvSpPr>
        <p:spPr bwMode="auto">
          <a:xfrm>
            <a:off x="6098826" y="2905291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pic>
        <p:nvPicPr>
          <p:cNvPr id="21" name="Graphic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r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06105" y="707529"/>
            <a:ext cx="3704149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pPr>
              <a:defRPr/>
            </a:pPr>
            <a:r>
              <a:rPr lang="en-US"/>
              <a:t>CLICK TO EDIT</a:t>
            </a:r>
            <a:endParaRPr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Picture Placeholder 11" descr="Competitors logos quadrant"/>
          <p:cNvSpPr>
            <a:spLocks noGrp="1"/>
          </p:cNvSpPr>
          <p:nvPr>
            <p:ph type="pic" sz="quarter" idx="39" hasCustomPrompt="1"/>
          </p:nvPr>
        </p:nvSpPr>
        <p:spPr bwMode="auto">
          <a:xfrm>
            <a:off x="3928670" y="2872718"/>
            <a:ext cx="1772153" cy="77724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Competitor 2</a:t>
            </a:r>
            <a:endParaRPr/>
          </a:p>
          <a:p>
            <a:pPr>
              <a:defRPr/>
            </a:pPr>
            <a:r>
              <a:rPr lang="en-US"/>
              <a:t>Logo</a:t>
            </a:r>
            <a:endParaRPr/>
          </a:p>
        </p:txBody>
      </p:sp>
      <p:sp>
        <p:nvSpPr>
          <p:cNvPr id="22" name="Picture Placeholder 11" descr="Competitors logos quadrant"/>
          <p:cNvSpPr>
            <a:spLocks noGrp="1"/>
          </p:cNvSpPr>
          <p:nvPr>
            <p:ph type="pic" sz="quarter" idx="40" hasCustomPrompt="1"/>
          </p:nvPr>
        </p:nvSpPr>
        <p:spPr bwMode="auto">
          <a:xfrm>
            <a:off x="806105" y="2171148"/>
            <a:ext cx="1655063" cy="77724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Competitor 1</a:t>
            </a:r>
            <a:endParaRPr/>
          </a:p>
          <a:p>
            <a:pPr>
              <a:defRPr/>
            </a:pPr>
            <a:r>
              <a:rPr lang="en-US"/>
              <a:t>Logo</a:t>
            </a:r>
            <a:endParaRPr/>
          </a:p>
        </p:txBody>
      </p:sp>
      <p:sp>
        <p:nvSpPr>
          <p:cNvPr id="25" name="Picture Placeholder 11" descr="Competitors logos quadrant"/>
          <p:cNvSpPr>
            <a:spLocks noGrp="1"/>
          </p:cNvSpPr>
          <p:nvPr>
            <p:ph type="pic" sz="quarter" idx="41" hasCustomPrompt="1"/>
          </p:nvPr>
        </p:nvSpPr>
        <p:spPr bwMode="auto">
          <a:xfrm>
            <a:off x="2729582" y="4456262"/>
            <a:ext cx="1772153" cy="77724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Competitor 3</a:t>
            </a:r>
            <a:endParaRPr/>
          </a:p>
          <a:p>
            <a:pPr>
              <a:defRPr/>
            </a:pPr>
            <a:r>
              <a:rPr lang="en-US"/>
              <a:t>Logo</a:t>
            </a:r>
            <a:endParaRPr/>
          </a:p>
        </p:txBody>
      </p:sp>
      <p:sp>
        <p:nvSpPr>
          <p:cNvPr id="26" name="Picture Placeholder 11" descr="Competitors logos quadrant"/>
          <p:cNvSpPr>
            <a:spLocks noGrp="1"/>
          </p:cNvSpPr>
          <p:nvPr>
            <p:ph type="pic" sz="quarter" idx="42" hasCustomPrompt="1"/>
          </p:nvPr>
        </p:nvSpPr>
        <p:spPr bwMode="auto">
          <a:xfrm>
            <a:off x="6829546" y="2770168"/>
            <a:ext cx="1772153" cy="77724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Competitor 4</a:t>
            </a:r>
            <a:endParaRPr/>
          </a:p>
          <a:p>
            <a:pPr>
              <a:defRPr/>
            </a:pPr>
            <a:r>
              <a:rPr lang="en-US"/>
              <a:t>Logo</a:t>
            </a:r>
            <a:endParaRPr/>
          </a:p>
        </p:txBody>
      </p:sp>
      <p:sp>
        <p:nvSpPr>
          <p:cNvPr id="27" name="Picture Placeholder 11" descr="Competitors logos quadrant"/>
          <p:cNvSpPr>
            <a:spLocks noGrp="1"/>
          </p:cNvSpPr>
          <p:nvPr>
            <p:ph type="pic" sz="quarter" idx="43" hasCustomPrompt="1"/>
          </p:nvPr>
        </p:nvSpPr>
        <p:spPr bwMode="auto">
          <a:xfrm>
            <a:off x="6610067" y="4588832"/>
            <a:ext cx="1772153" cy="77724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Competitor 5</a:t>
            </a:r>
            <a:endParaRPr/>
          </a:p>
          <a:p>
            <a:pPr>
              <a:defRPr/>
            </a:pPr>
            <a:r>
              <a:rPr lang="en-US"/>
              <a:t>Logo</a:t>
            </a:r>
            <a:endParaRPr/>
          </a:p>
        </p:txBody>
      </p:sp>
      <p:sp>
        <p:nvSpPr>
          <p:cNvPr id="28" name="Picture Placeholder 11" descr="Competitors logos quadrant"/>
          <p:cNvSpPr>
            <a:spLocks noGrp="1"/>
          </p:cNvSpPr>
          <p:nvPr>
            <p:ph type="pic" sz="quarter" idx="44" hasCustomPrompt="1"/>
          </p:nvPr>
        </p:nvSpPr>
        <p:spPr bwMode="auto">
          <a:xfrm>
            <a:off x="9571158" y="4977452"/>
            <a:ext cx="1772153" cy="77724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Competitor 6</a:t>
            </a:r>
            <a:endParaRPr/>
          </a:p>
          <a:p>
            <a:pPr>
              <a:defRPr/>
            </a:pPr>
            <a:r>
              <a:rPr lang="en-US"/>
              <a:t>Logo</a:t>
            </a:r>
            <a:endParaRPr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6" hasCustomPrompt="1"/>
          </p:nvPr>
        </p:nvSpPr>
        <p:spPr bwMode="auto">
          <a:xfrm>
            <a:off x="789869" y="3642757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>
              <a:defRPr/>
            </a:pPr>
            <a:r>
              <a:rPr lang="en-US"/>
              <a:t>More expensive</a:t>
            </a:r>
            <a:endParaRPr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8" hasCustomPrompt="1"/>
          </p:nvPr>
        </p:nvSpPr>
        <p:spPr bwMode="auto">
          <a:xfrm>
            <a:off x="6315481" y="5884080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>
              <a:defRPr/>
            </a:pPr>
            <a:r>
              <a:rPr lang="en-US"/>
              <a:t>Less convenient</a:t>
            </a:r>
            <a:endParaRPr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49" hasCustomPrompt="1"/>
          </p:nvPr>
        </p:nvSpPr>
        <p:spPr bwMode="auto">
          <a:xfrm>
            <a:off x="6315481" y="1343118"/>
            <a:ext cx="2741612" cy="24888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>
              <a:defRPr/>
            </a:pPr>
            <a:r>
              <a:rPr lang="en-US"/>
              <a:t>More convenient</a:t>
            </a:r>
            <a:endParaRPr/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50"/>
          </p:nvPr>
        </p:nvSpPr>
        <p:spPr bwMode="auto">
          <a:xfrm>
            <a:off x="9417999" y="1977257"/>
            <a:ext cx="1481328" cy="758952"/>
          </a:xfrm>
          <a:prstGeom prst="rect">
            <a:avLst/>
          </a:prstGeom>
          <a:noFill/>
          <a:ln>
            <a:noFill/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1" hasCustomPrompt="1"/>
          </p:nvPr>
        </p:nvSpPr>
        <p:spPr bwMode="auto">
          <a:xfrm>
            <a:off x="8651686" y="3642757"/>
            <a:ext cx="2741612" cy="24888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>
              <a:defRPr/>
            </a:pPr>
            <a:r>
              <a:rPr lang="en-US"/>
              <a:t>Less expensive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Section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185196" y="0"/>
            <a:ext cx="12377195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03277" y="1512270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826771" y="3148315"/>
            <a:ext cx="2216876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5" name="Group 14"/>
          <p:cNvGrpSpPr/>
          <p:nvPr userDrawn="1"/>
        </p:nvGrpSpPr>
        <p:grpSpPr bwMode="auto">
          <a:xfrm>
            <a:off x="0" y="2897696"/>
            <a:ext cx="3360726" cy="100800"/>
            <a:chOff x="0" y="3240138"/>
            <a:chExt cx="3360726" cy="100800"/>
          </a:xfrm>
        </p:grpSpPr>
        <p:cxnSp>
          <p:nvCxnSpPr>
            <p:cNvPr id="13" name="Straight Connector 12"/>
            <p:cNvCxnSpPr>
              <a:cxnSpLocks/>
            </p:cNvCxnSpPr>
            <p:nvPr userDrawn="1"/>
          </p:nvCxnSpPr>
          <p:spPr bwMode="auto">
            <a:xfrm>
              <a:off x="0" y="3290538"/>
              <a:ext cx="327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 userDrawn="1"/>
          </p:nvSpPr>
          <p:spPr bwMode="auto">
            <a:xfrm>
              <a:off x="325992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Oval 16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5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4290066" y="2631676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72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endParaRPr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7251056" y="2015540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2</a:t>
            </a:r>
            <a:endParaRPr/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10212045" y="1239687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3600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3</a:t>
            </a:r>
            <a:endParaRPr/>
          </a:p>
        </p:txBody>
      </p:sp>
      <p:cxnSp>
        <p:nvCxnSpPr>
          <p:cNvPr id="24" name="Straight Connector 23"/>
          <p:cNvCxnSpPr>
            <a:cxnSpLocks/>
          </p:cNvCxnSpPr>
          <p:nvPr userDrawn="1"/>
        </p:nvCxnSpPr>
        <p:spPr bwMode="auto">
          <a:xfrm rot="16199999" flipV="1">
            <a:off x="3242790" y="1728891"/>
            <a:ext cx="1792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cxnSpLocks/>
          </p:cNvCxnSpPr>
          <p:nvPr userDrawn="1"/>
        </p:nvCxnSpPr>
        <p:spPr bwMode="auto">
          <a:xfrm>
            <a:off x="4139190" y="836613"/>
            <a:ext cx="592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 userDrawn="1"/>
        </p:nvCxnSpPr>
        <p:spPr bwMode="auto">
          <a:xfrm rot="16199999" flipV="1">
            <a:off x="9863169" y="1030491"/>
            <a:ext cx="39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 userDrawn="1"/>
        </p:nvCxnSpPr>
        <p:spPr bwMode="auto">
          <a:xfrm flipV="1">
            <a:off x="7100180" y="837355"/>
            <a:ext cx="0" cy="1178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/>
          <p:cNvSpPr>
            <a:spLocks noGrp="1"/>
          </p:cNvSpPr>
          <p:nvPr>
            <p:ph type="body" idx="27" hasCustomPrompt="1"/>
          </p:nvPr>
        </p:nvSpPr>
        <p:spPr bwMode="auto">
          <a:xfrm>
            <a:off x="3151266" y="4543170"/>
            <a:ext cx="2589369" cy="128095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0" name="Text Placeholder 2"/>
          <p:cNvSpPr>
            <a:spLocks noGrp="1"/>
          </p:cNvSpPr>
          <p:nvPr>
            <p:ph type="body" idx="29" hasCustomPrompt="1"/>
          </p:nvPr>
        </p:nvSpPr>
        <p:spPr bwMode="auto">
          <a:xfrm>
            <a:off x="3151265" y="4246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600" b="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1" name="Text Placeholder 2"/>
          <p:cNvSpPr>
            <a:spLocks noGrp="1"/>
          </p:cNvSpPr>
          <p:nvPr>
            <p:ph type="body" idx="32" hasCustomPrompt="1"/>
          </p:nvPr>
        </p:nvSpPr>
        <p:spPr bwMode="auto">
          <a:xfrm>
            <a:off x="3151265" y="388390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</a:t>
            </a:r>
            <a:endParaRPr/>
          </a:p>
        </p:txBody>
      </p:sp>
      <p:sp>
        <p:nvSpPr>
          <p:cNvPr id="43" name="Text Placeholder 2"/>
          <p:cNvSpPr>
            <a:spLocks noGrp="1"/>
          </p:cNvSpPr>
          <p:nvPr>
            <p:ph type="body" idx="33" hasCustomPrompt="1"/>
          </p:nvPr>
        </p:nvSpPr>
        <p:spPr bwMode="auto">
          <a:xfrm>
            <a:off x="6048861" y="3849559"/>
            <a:ext cx="2589369" cy="178695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4" name="Text Placeholder 2"/>
          <p:cNvSpPr>
            <a:spLocks noGrp="1"/>
          </p:cNvSpPr>
          <p:nvPr>
            <p:ph type="body" idx="34" hasCustomPrompt="1"/>
          </p:nvPr>
        </p:nvSpPr>
        <p:spPr bwMode="auto">
          <a:xfrm>
            <a:off x="6048860" y="355285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600" b="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5" name="Text Placeholder 2"/>
          <p:cNvSpPr>
            <a:spLocks noGrp="1"/>
          </p:cNvSpPr>
          <p:nvPr>
            <p:ph type="body" idx="35" hasCustomPrompt="1"/>
          </p:nvPr>
        </p:nvSpPr>
        <p:spPr bwMode="auto">
          <a:xfrm>
            <a:off x="6048860" y="3190292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</a:t>
            </a:r>
            <a:endParaRPr/>
          </a:p>
        </p:txBody>
      </p:sp>
      <p:sp>
        <p:nvSpPr>
          <p:cNvPr id="46" name="Text Placeholder 2"/>
          <p:cNvSpPr>
            <a:spLocks noGrp="1"/>
          </p:cNvSpPr>
          <p:nvPr>
            <p:ph type="body" idx="36" hasCustomPrompt="1"/>
          </p:nvPr>
        </p:nvSpPr>
        <p:spPr bwMode="auto">
          <a:xfrm>
            <a:off x="8975159" y="3147170"/>
            <a:ext cx="2589369" cy="2311934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7" name="Text Placeholder 2"/>
          <p:cNvSpPr>
            <a:spLocks noGrp="1"/>
          </p:cNvSpPr>
          <p:nvPr>
            <p:ph type="body" idx="37" hasCustomPrompt="1"/>
          </p:nvPr>
        </p:nvSpPr>
        <p:spPr bwMode="auto">
          <a:xfrm>
            <a:off x="8975158" y="2850467"/>
            <a:ext cx="2415199" cy="23614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600" b="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8" name="Text Placeholder 2"/>
          <p:cNvSpPr>
            <a:spLocks noGrp="1"/>
          </p:cNvSpPr>
          <p:nvPr>
            <p:ph type="body" idx="38" hasCustomPrompt="1"/>
          </p:nvPr>
        </p:nvSpPr>
        <p:spPr bwMode="auto">
          <a:xfrm>
            <a:off x="8975158" y="2487901"/>
            <a:ext cx="2415199" cy="360000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</a:t>
            </a:r>
            <a:endParaRPr/>
          </a:p>
        </p:txBody>
      </p:sp>
      <p:pic>
        <p:nvPicPr>
          <p:cNvPr id="32" name="Graphic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able and Chart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6000" y="707529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pPr>
              <a:defRPr/>
            </a:pPr>
            <a:r>
              <a:rPr lang="en-US"/>
              <a:t>CLICK TO EDIT TITLE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1" name="Group 10"/>
          <p:cNvGrpSpPr/>
          <p:nvPr userDrawn="1"/>
        </p:nvGrpSpPr>
        <p:grpSpPr bwMode="auto">
          <a:xfrm flipH="1">
            <a:off x="6096000" y="1383372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/>
            <p:cNvCxnSpPr>
              <a:cxnSpLocks/>
            </p:cNvCxnSpPr>
            <p:nvPr userDrawn="1"/>
          </p:nvCxnSpPr>
          <p:spPr bwMode="auto"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 userDrawn="1"/>
          </p:nvSpPr>
          <p:spPr bwMode="auto"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7" name="Straight Connector 16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Text Placeholder 2"/>
          <p:cNvSpPr>
            <a:spLocks noGrp="1"/>
          </p:cNvSpPr>
          <p:nvPr>
            <p:ph type="body" idx="29" hasCustomPrompt="1"/>
          </p:nvPr>
        </p:nvSpPr>
        <p:spPr bwMode="auto">
          <a:xfrm>
            <a:off x="83185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4" name="Text Placeholder 2"/>
          <p:cNvSpPr>
            <a:spLocks noGrp="1"/>
          </p:cNvSpPr>
          <p:nvPr>
            <p:ph type="body" idx="31" hasCustomPrompt="1"/>
          </p:nvPr>
        </p:nvSpPr>
        <p:spPr bwMode="auto">
          <a:xfrm>
            <a:off x="6096000" y="2031832"/>
            <a:ext cx="2915732" cy="360000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32"/>
          </p:nvPr>
        </p:nvSpPr>
        <p:spPr bwMode="auto">
          <a:xfrm>
            <a:off x="803275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sz="quarter" idx="33"/>
          </p:nvPr>
        </p:nvSpPr>
        <p:spPr bwMode="auto">
          <a:xfrm>
            <a:off x="6096000" y="2524125"/>
            <a:ext cx="4970463" cy="2935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meline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736466" y="707529"/>
            <a:ext cx="2673606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pPr>
              <a:defRPr/>
            </a:pPr>
            <a:r>
              <a:rPr lang="en-US"/>
              <a:t>TIMELINE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9147803" y="1625821"/>
            <a:ext cx="2262267" cy="202153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1" name="Group 10"/>
          <p:cNvGrpSpPr/>
          <p:nvPr userDrawn="1"/>
        </p:nvGrpSpPr>
        <p:grpSpPr bwMode="auto">
          <a:xfrm flipH="1">
            <a:off x="9186215" y="1375202"/>
            <a:ext cx="3005785" cy="100800"/>
            <a:chOff x="2729180" y="3240138"/>
            <a:chExt cx="1532346" cy="100800"/>
          </a:xfrm>
        </p:grpSpPr>
        <p:cxnSp>
          <p:nvCxnSpPr>
            <p:cNvPr id="12" name="Straight Connector 11"/>
            <p:cNvCxnSpPr>
              <a:cxnSpLocks/>
            </p:cNvCxnSpPr>
            <p:nvPr userDrawn="1"/>
          </p:nvCxnSpPr>
          <p:spPr bwMode="auto">
            <a:xfrm>
              <a:off x="2729180" y="3290538"/>
              <a:ext cx="1504927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 userDrawn="1"/>
          </p:nvSpPr>
          <p:spPr bwMode="auto">
            <a:xfrm>
              <a:off x="4210138" y="324013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7" name="Straight Connector 16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2618284" y="685667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20XX</a:t>
            </a:r>
            <a:endParaRPr/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 bwMode="auto">
          <a:xfrm>
            <a:off x="5930241" y="1079309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6" name="Text Placeholder 2"/>
          <p:cNvSpPr>
            <a:spLocks noGrp="1"/>
          </p:cNvSpPr>
          <p:nvPr>
            <p:ph type="body" idx="29" hasCustomPrompt="1"/>
          </p:nvPr>
        </p:nvSpPr>
        <p:spPr bwMode="auto">
          <a:xfrm>
            <a:off x="5930241" y="786637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cxnSp>
        <p:nvCxnSpPr>
          <p:cNvPr id="14" name="Straight Connector 13"/>
          <p:cNvCxnSpPr>
            <a:cxnSpLocks/>
          </p:cNvCxnSpPr>
          <p:nvPr userDrawn="1"/>
        </p:nvCxnSpPr>
        <p:spPr bwMode="auto">
          <a:xfrm rot="16199999">
            <a:off x="2094269" y="3429000"/>
            <a:ext cx="685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 userDrawn="1"/>
        </p:nvSpPr>
        <p:spPr bwMode="auto">
          <a:xfrm>
            <a:off x="5372392" y="959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 userDrawn="1"/>
        </p:nvSpPr>
        <p:spPr bwMode="auto">
          <a:xfrm>
            <a:off x="5372392" y="5362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 userDrawn="1"/>
        </p:nvSpPr>
        <p:spPr bwMode="auto">
          <a:xfrm>
            <a:off x="5372392" y="24273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 userDrawn="1"/>
        </p:nvSpPr>
        <p:spPr bwMode="auto">
          <a:xfrm>
            <a:off x="5372392" y="3894827"/>
            <a:ext cx="301752" cy="301752"/>
          </a:xfrm>
          <a:prstGeom prst="ellipse">
            <a:avLst/>
          </a:prstGeom>
          <a:solidFill>
            <a:srgbClr val="0F172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32" name="Text Placeholder 2"/>
          <p:cNvSpPr>
            <a:spLocks noGrp="1"/>
          </p:cNvSpPr>
          <p:nvPr>
            <p:ph type="body" idx="31" hasCustomPrompt="1"/>
          </p:nvPr>
        </p:nvSpPr>
        <p:spPr bwMode="auto">
          <a:xfrm>
            <a:off x="5930241" y="2532448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3" name="Text Placeholder 2"/>
          <p:cNvSpPr>
            <a:spLocks noGrp="1"/>
          </p:cNvSpPr>
          <p:nvPr>
            <p:ph type="body" idx="32" hasCustomPrompt="1"/>
          </p:nvPr>
        </p:nvSpPr>
        <p:spPr bwMode="auto">
          <a:xfrm>
            <a:off x="5930241" y="2239776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 bwMode="auto">
          <a:xfrm>
            <a:off x="5930241" y="398558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7" name="Text Placeholder 2"/>
          <p:cNvSpPr>
            <a:spLocks noGrp="1"/>
          </p:cNvSpPr>
          <p:nvPr>
            <p:ph type="body" idx="34" hasCustomPrompt="1"/>
          </p:nvPr>
        </p:nvSpPr>
        <p:spPr bwMode="auto">
          <a:xfrm>
            <a:off x="5930241" y="369291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8" name="Text Placeholder 2"/>
          <p:cNvSpPr>
            <a:spLocks noGrp="1"/>
          </p:cNvSpPr>
          <p:nvPr>
            <p:ph type="body" idx="35" hasCustomPrompt="1"/>
          </p:nvPr>
        </p:nvSpPr>
        <p:spPr bwMode="auto">
          <a:xfrm>
            <a:off x="5930241" y="5438727"/>
            <a:ext cx="2810591" cy="75886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9" name="Text Placeholder 2"/>
          <p:cNvSpPr>
            <a:spLocks noGrp="1"/>
          </p:cNvSpPr>
          <p:nvPr>
            <p:ph type="body" idx="36" hasCustomPrompt="1"/>
          </p:nvPr>
        </p:nvSpPr>
        <p:spPr bwMode="auto">
          <a:xfrm>
            <a:off x="5930241" y="5146055"/>
            <a:ext cx="2810591" cy="292671"/>
          </a:xfrm>
        </p:spPr>
        <p:txBody>
          <a:bodyPr lIns="0" tIns="0" rIns="0" bIns="0" anchor="t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7" hasCustomPrompt="1"/>
          </p:nvPr>
        </p:nvSpPr>
        <p:spPr bwMode="auto">
          <a:xfrm>
            <a:off x="2618284" y="2153566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20XX</a:t>
            </a:r>
            <a:endParaRPr/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8" hasCustomPrompt="1"/>
          </p:nvPr>
        </p:nvSpPr>
        <p:spPr bwMode="auto">
          <a:xfrm>
            <a:off x="2618284" y="3621465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20XX</a:t>
            </a:r>
            <a:endParaRPr/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9" hasCustomPrompt="1"/>
          </p:nvPr>
        </p:nvSpPr>
        <p:spPr bwMode="auto">
          <a:xfrm>
            <a:off x="2618284" y="5089363"/>
            <a:ext cx="2616212" cy="978408"/>
          </a:xfrm>
          <a:prstGeom prst="rect">
            <a:avLst/>
          </a:prstGeom>
          <a:ln w="6350"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20XX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able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03276" y="2260000"/>
            <a:ext cx="391159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826770" y="3890303"/>
            <a:ext cx="3275463" cy="88206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5" name="Group 14"/>
          <p:cNvGrpSpPr/>
          <p:nvPr userDrawn="1"/>
        </p:nvGrpSpPr>
        <p:grpSpPr bwMode="auto">
          <a:xfrm>
            <a:off x="0" y="3598737"/>
            <a:ext cx="3764756" cy="100800"/>
            <a:chOff x="-1228304" y="3240138"/>
            <a:chExt cx="3764756" cy="100800"/>
          </a:xfrm>
        </p:grpSpPr>
        <p:cxnSp>
          <p:nvCxnSpPr>
            <p:cNvPr id="13" name="Straight Connector 12"/>
            <p:cNvCxnSpPr>
              <a:cxnSpLocks/>
            </p:cNvCxnSpPr>
            <p:nvPr userDrawn="1"/>
          </p:nvCxnSpPr>
          <p:spPr bwMode="auto">
            <a:xfrm>
              <a:off x="-1228304" y="3290538"/>
              <a:ext cx="3672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 userDrawn="1"/>
          </p:nvSpPr>
          <p:spPr bwMode="auto">
            <a:xfrm>
              <a:off x="2435652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Oval 16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able Placeholder 9"/>
          <p:cNvSpPr>
            <a:spLocks noGrp="1"/>
          </p:cNvSpPr>
          <p:nvPr>
            <p:ph type="tbl" sz="quarter" idx="14"/>
          </p:nvPr>
        </p:nvSpPr>
        <p:spPr bwMode="auto">
          <a:xfrm>
            <a:off x="5518150" y="860425"/>
            <a:ext cx="5870575" cy="486727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>
              <a:defRPr/>
            </a:pPr>
            <a:r>
              <a:rPr lang="en-US"/>
              <a:t>Click icon to add table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am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03277" y="1608523"/>
            <a:ext cx="2828198" cy="12868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826771" y="3244567"/>
            <a:ext cx="2828198" cy="2098138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5" name="Group 14"/>
          <p:cNvGrpSpPr/>
          <p:nvPr userDrawn="1"/>
        </p:nvGrpSpPr>
        <p:grpSpPr bwMode="auto">
          <a:xfrm>
            <a:off x="0" y="2993948"/>
            <a:ext cx="2258048" cy="100800"/>
            <a:chOff x="0" y="3240138"/>
            <a:chExt cx="2258048" cy="100800"/>
          </a:xfrm>
        </p:grpSpPr>
        <p:cxnSp>
          <p:nvCxnSpPr>
            <p:cNvPr id="13" name="Straight Connector 12"/>
            <p:cNvCxnSpPr>
              <a:cxnSpLocks/>
            </p:cNvCxnSpPr>
            <p:nvPr userDrawn="1"/>
          </p:nvCxnSpPr>
          <p:spPr bwMode="auto">
            <a:xfrm>
              <a:off x="0" y="3290538"/>
              <a:ext cx="2160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 userDrawn="1"/>
          </p:nvSpPr>
          <p:spPr bwMode="auto">
            <a:xfrm>
              <a:off x="2157248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Oval 16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"/>
          <p:cNvSpPr>
            <a:spLocks noGrp="1"/>
          </p:cNvSpPr>
          <p:nvPr>
            <p:ph type="body" idx="27" hasCustomPrompt="1"/>
          </p:nvPr>
        </p:nvSpPr>
        <p:spPr bwMode="auto">
          <a:xfrm>
            <a:off x="4128617" y="4355032"/>
            <a:ext cx="2066544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0" name="Text Placeholder 2"/>
          <p:cNvSpPr>
            <a:spLocks noGrp="1"/>
          </p:cNvSpPr>
          <p:nvPr>
            <p:ph type="body" idx="29" hasCustomPrompt="1"/>
          </p:nvPr>
        </p:nvSpPr>
        <p:spPr bwMode="auto">
          <a:xfrm>
            <a:off x="4128616" y="4042831"/>
            <a:ext cx="2066544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600" b="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1" name="Text Placeholder 2"/>
          <p:cNvSpPr>
            <a:spLocks noGrp="1"/>
          </p:cNvSpPr>
          <p:nvPr>
            <p:ph type="body" idx="32" hasCustomPrompt="1"/>
          </p:nvPr>
        </p:nvSpPr>
        <p:spPr bwMode="auto">
          <a:xfrm>
            <a:off x="4128616" y="3428999"/>
            <a:ext cx="2066544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</a:t>
            </a:r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3"/>
          </p:nvPr>
        </p:nvSpPr>
        <p:spPr bwMode="auto">
          <a:xfrm>
            <a:off x="4130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34"/>
          </p:nvPr>
        </p:nvSpPr>
        <p:spPr bwMode="auto">
          <a:xfrm>
            <a:off x="9128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5"/>
          </p:nvPr>
        </p:nvSpPr>
        <p:spPr bwMode="auto">
          <a:xfrm>
            <a:off x="6629072" y="1179843"/>
            <a:ext cx="2066544" cy="2066544"/>
          </a:xfrm>
          <a:prstGeom prst="ellipse">
            <a:avLst/>
          </a:prstGeom>
          <a:ln w="127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36" hasCustomPrompt="1"/>
          </p:nvPr>
        </p:nvSpPr>
        <p:spPr bwMode="auto">
          <a:xfrm>
            <a:off x="9127048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8" name="Text Placeholder 2"/>
          <p:cNvSpPr>
            <a:spLocks noGrp="1"/>
          </p:cNvSpPr>
          <p:nvPr>
            <p:ph type="body" idx="37" hasCustomPrompt="1"/>
          </p:nvPr>
        </p:nvSpPr>
        <p:spPr bwMode="auto">
          <a:xfrm>
            <a:off x="9127047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600" b="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9" name="Text Placeholder 2"/>
          <p:cNvSpPr>
            <a:spLocks noGrp="1"/>
          </p:cNvSpPr>
          <p:nvPr>
            <p:ph type="body" idx="38" hasCustomPrompt="1"/>
          </p:nvPr>
        </p:nvSpPr>
        <p:spPr bwMode="auto">
          <a:xfrm>
            <a:off x="9127047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</a:t>
            </a:r>
            <a:endParaRPr/>
          </a:p>
        </p:txBody>
      </p:sp>
      <p:sp>
        <p:nvSpPr>
          <p:cNvPr id="41" name="Text Placeholder 2"/>
          <p:cNvSpPr>
            <a:spLocks noGrp="1"/>
          </p:cNvSpPr>
          <p:nvPr>
            <p:ph type="body" idx="39" hasCustomPrompt="1"/>
          </p:nvPr>
        </p:nvSpPr>
        <p:spPr bwMode="auto">
          <a:xfrm>
            <a:off x="6629217" y="4355032"/>
            <a:ext cx="2066400" cy="128095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2" name="Text Placeholder 2"/>
          <p:cNvSpPr>
            <a:spLocks noGrp="1"/>
          </p:cNvSpPr>
          <p:nvPr>
            <p:ph type="body" idx="40" hasCustomPrompt="1"/>
          </p:nvPr>
        </p:nvSpPr>
        <p:spPr bwMode="auto">
          <a:xfrm>
            <a:off x="6629216" y="4042831"/>
            <a:ext cx="2066400" cy="282991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600" b="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9" name="Text Placeholder 2"/>
          <p:cNvSpPr>
            <a:spLocks noGrp="1"/>
          </p:cNvSpPr>
          <p:nvPr>
            <p:ph type="body" idx="41" hasCustomPrompt="1"/>
          </p:nvPr>
        </p:nvSpPr>
        <p:spPr bwMode="auto">
          <a:xfrm>
            <a:off x="6627903" y="3428999"/>
            <a:ext cx="2066400" cy="615618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</a:t>
            </a:r>
            <a:endParaRPr/>
          </a:p>
        </p:txBody>
      </p:sp>
      <p:cxnSp>
        <p:nvCxnSpPr>
          <p:cNvPr id="32" name="Straight Connector 31"/>
          <p:cNvCxnSpPr>
            <a:cxnSpLocks/>
          </p:cNvCxnSpPr>
          <p:nvPr userDrawn="1"/>
        </p:nvCxnSpPr>
        <p:spPr bwMode="auto">
          <a:xfrm>
            <a:off x="6195160" y="2217849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 userDrawn="1"/>
        </p:nvCxnSpPr>
        <p:spPr bwMode="auto">
          <a:xfrm>
            <a:off x="8703909" y="2216687"/>
            <a:ext cx="43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am Content Layou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1" name="Group 10"/>
          <p:cNvGrpSpPr/>
          <p:nvPr userDrawn="1"/>
        </p:nvGrpSpPr>
        <p:grpSpPr bwMode="auto">
          <a:xfrm flipH="1">
            <a:off x="7395281" y="1375202"/>
            <a:ext cx="4796719" cy="100800"/>
            <a:chOff x="439494" y="3240138"/>
            <a:chExt cx="2994906" cy="100800"/>
          </a:xfrm>
        </p:grpSpPr>
        <p:cxnSp>
          <p:nvCxnSpPr>
            <p:cNvPr id="12" name="Straight Connector 11"/>
            <p:cNvCxnSpPr>
              <a:cxnSpLocks/>
            </p:cNvCxnSpPr>
            <p:nvPr userDrawn="1"/>
          </p:nvCxnSpPr>
          <p:spPr bwMode="auto">
            <a:xfrm>
              <a:off x="439494" y="3290538"/>
              <a:ext cx="2944508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 userDrawn="1"/>
          </p:nvSpPr>
          <p:spPr bwMode="auto"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 bwMode="auto">
          <a:xfrm>
            <a:off x="1958968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60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16" hasCustomPrompt="1"/>
          </p:nvPr>
        </p:nvSpPr>
        <p:spPr bwMode="auto">
          <a:xfrm>
            <a:off x="1958968" y="2960252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33"/>
          </p:nvPr>
        </p:nvSpPr>
        <p:spPr bwMode="auto">
          <a:xfrm>
            <a:off x="721841" y="2764036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34" hasCustomPrompt="1"/>
          </p:nvPr>
        </p:nvSpPr>
        <p:spPr bwMode="auto">
          <a:xfrm>
            <a:off x="1957127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60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1" name="Text Placeholder 2"/>
          <p:cNvSpPr>
            <a:spLocks noGrp="1"/>
          </p:cNvSpPr>
          <p:nvPr>
            <p:ph type="body" idx="35" hasCustomPrompt="1"/>
          </p:nvPr>
        </p:nvSpPr>
        <p:spPr bwMode="auto">
          <a:xfrm>
            <a:off x="1957127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</a:t>
            </a:r>
            <a:endParaRPr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6"/>
          </p:nvPr>
        </p:nvSpPr>
        <p:spPr bwMode="auto">
          <a:xfrm>
            <a:off x="720000" y="4191893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37" hasCustomPrompt="1"/>
          </p:nvPr>
        </p:nvSpPr>
        <p:spPr bwMode="auto">
          <a:xfrm>
            <a:off x="5708709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60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5" name="Text Placeholder 2"/>
          <p:cNvSpPr>
            <a:spLocks noGrp="1"/>
          </p:cNvSpPr>
          <p:nvPr>
            <p:ph type="body" idx="38" hasCustomPrompt="1"/>
          </p:nvPr>
        </p:nvSpPr>
        <p:spPr bwMode="auto">
          <a:xfrm>
            <a:off x="5708709" y="2960252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</a:t>
            </a:r>
            <a:endParaRPr/>
          </a:p>
        </p:txBody>
      </p:sp>
      <p:sp>
        <p:nvSpPr>
          <p:cNvPr id="47" name="Text Placeholder 2"/>
          <p:cNvSpPr>
            <a:spLocks noGrp="1"/>
          </p:cNvSpPr>
          <p:nvPr>
            <p:ph type="body" idx="40" hasCustomPrompt="1"/>
          </p:nvPr>
        </p:nvSpPr>
        <p:spPr bwMode="auto">
          <a:xfrm>
            <a:off x="5704578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60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8" name="Text Placeholder 2"/>
          <p:cNvSpPr>
            <a:spLocks noGrp="1"/>
          </p:cNvSpPr>
          <p:nvPr>
            <p:ph type="body" idx="41" hasCustomPrompt="1"/>
          </p:nvPr>
        </p:nvSpPr>
        <p:spPr bwMode="auto">
          <a:xfrm>
            <a:off x="5704578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</a:t>
            </a:r>
            <a:endParaRPr/>
          </a:p>
        </p:txBody>
      </p:sp>
      <p:sp>
        <p:nvSpPr>
          <p:cNvPr id="50" name="Text Placeholder 2"/>
          <p:cNvSpPr>
            <a:spLocks noGrp="1"/>
          </p:cNvSpPr>
          <p:nvPr>
            <p:ph type="body" idx="43" hasCustomPrompt="1"/>
          </p:nvPr>
        </p:nvSpPr>
        <p:spPr bwMode="auto">
          <a:xfrm>
            <a:off x="9453870" y="3372939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60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1" name="Text Placeholder 2"/>
          <p:cNvSpPr>
            <a:spLocks noGrp="1"/>
          </p:cNvSpPr>
          <p:nvPr>
            <p:ph type="body" idx="44" hasCustomPrompt="1"/>
          </p:nvPr>
        </p:nvSpPr>
        <p:spPr bwMode="auto">
          <a:xfrm>
            <a:off x="9453870" y="2960252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</a:t>
            </a:r>
            <a:endParaRPr/>
          </a:p>
        </p:txBody>
      </p:sp>
      <p:sp>
        <p:nvSpPr>
          <p:cNvPr id="53" name="Text Placeholder 2"/>
          <p:cNvSpPr>
            <a:spLocks noGrp="1"/>
          </p:cNvSpPr>
          <p:nvPr>
            <p:ph type="body" idx="46" hasCustomPrompt="1"/>
          </p:nvPr>
        </p:nvSpPr>
        <p:spPr bwMode="auto">
          <a:xfrm>
            <a:off x="9452029" y="4800796"/>
            <a:ext cx="2297722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60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54" name="Text Placeholder 2"/>
          <p:cNvSpPr>
            <a:spLocks noGrp="1"/>
          </p:cNvSpPr>
          <p:nvPr>
            <p:ph type="body" idx="47" hasCustomPrompt="1"/>
          </p:nvPr>
        </p:nvSpPr>
        <p:spPr bwMode="auto">
          <a:xfrm>
            <a:off x="9452029" y="4388110"/>
            <a:ext cx="2297722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</a:t>
            </a:r>
            <a:endParaRPr/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42"/>
          </p:nvPr>
        </p:nvSpPr>
        <p:spPr bwMode="auto">
          <a:xfrm>
            <a:off x="4467451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5" name="Picture Placeholder 2"/>
          <p:cNvSpPr>
            <a:spLocks noGrp="1"/>
          </p:cNvSpPr>
          <p:nvPr>
            <p:ph type="pic" sz="quarter" idx="48"/>
          </p:nvPr>
        </p:nvSpPr>
        <p:spPr bwMode="auto">
          <a:xfrm>
            <a:off x="8214902" y="4191893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39"/>
          </p:nvPr>
        </p:nvSpPr>
        <p:spPr bwMode="auto">
          <a:xfrm>
            <a:off x="4469292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45"/>
          </p:nvPr>
        </p:nvSpPr>
        <p:spPr bwMode="auto">
          <a:xfrm>
            <a:off x="8216743" y="2764036"/>
            <a:ext cx="1106424" cy="1106423"/>
          </a:xfrm>
          <a:prstGeom prst="ellipse">
            <a:avLst/>
          </a:prstGeom>
          <a:solidFill>
            <a:srgbClr val="0F1722"/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pic>
        <p:nvPicPr>
          <p:cNvPr id="34" name="Graphic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 with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auto">
          <a:xfrm>
            <a:off x="0" y="0"/>
            <a:ext cx="608330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083808" y="0"/>
            <a:ext cx="610819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PITCH</a:t>
            </a:r>
            <a:br>
              <a:rPr lang="en-US"/>
            </a:br>
            <a:r>
              <a:rPr lang="en-US"/>
              <a:t>DECK</a:t>
            </a:r>
            <a:br>
              <a:rPr lang="en-US"/>
            </a:br>
            <a:r>
              <a:rPr lang="en-US"/>
              <a:t>TITLE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 bwMode="auto"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/>
            <p:cNvSpPr/>
            <p:nvPr userDrawn="1"/>
          </p:nvSpPr>
          <p:spPr bwMode="auto"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>
              <a:cxnSpLocks/>
            </p:cNvCxnSpPr>
            <p:nvPr userDrawn="1"/>
          </p:nvCxnSpPr>
          <p:spPr bwMode="auto"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 userDrawn="1"/>
          </p:nvSpPr>
          <p:spPr bwMode="auto"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 bwMode="auto">
          <a:xfrm>
            <a:off x="6769768" y="4654083"/>
            <a:ext cx="2520148" cy="100584"/>
            <a:chOff x="3631690" y="2253996"/>
            <a:chExt cx="4389742" cy="100584"/>
          </a:xfrm>
        </p:grpSpPr>
        <p:sp>
          <p:nvSpPr>
            <p:cNvPr id="14" name="Oval 13"/>
            <p:cNvSpPr/>
            <p:nvPr userDrawn="1"/>
          </p:nvSpPr>
          <p:spPr bwMode="auto"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/>
            <p:cNvCxnSpPr>
              <a:cxnSpLocks/>
            </p:cNvCxnSpPr>
            <p:nvPr userDrawn="1"/>
          </p:nvCxnSpPr>
          <p:spPr bwMode="auto"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 userDrawn="1"/>
          </p:nvSpPr>
          <p:spPr bwMode="auto"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 bwMode="auto"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3"/>
          </p:nvPr>
        </p:nvSpPr>
        <p:spPr bwMode="auto">
          <a:xfrm>
            <a:off x="3706368" y="307960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D70D49-2C80-4638-95E6-C48DF52DA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03376" y="548680"/>
            <a:ext cx="4097682" cy="25309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e Char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03276" y="1461974"/>
            <a:ext cx="4464049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826770" y="3092276"/>
            <a:ext cx="4443165" cy="100884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5" name="Group 14"/>
          <p:cNvGrpSpPr/>
          <p:nvPr userDrawn="1"/>
        </p:nvGrpSpPr>
        <p:grpSpPr bwMode="auto">
          <a:xfrm>
            <a:off x="0" y="2811097"/>
            <a:ext cx="3149152" cy="100800"/>
            <a:chOff x="-1228304" y="3250524"/>
            <a:chExt cx="3149152" cy="100800"/>
          </a:xfrm>
        </p:grpSpPr>
        <p:cxnSp>
          <p:nvCxnSpPr>
            <p:cNvPr id="13" name="Straight Connector 12"/>
            <p:cNvCxnSpPr>
              <a:cxnSpLocks/>
            </p:cNvCxnSpPr>
            <p:nvPr userDrawn="1"/>
          </p:nvCxnSpPr>
          <p:spPr bwMode="auto">
            <a:xfrm>
              <a:off x="-1228304" y="3290538"/>
              <a:ext cx="309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 userDrawn="1"/>
          </p:nvSpPr>
          <p:spPr bwMode="auto">
            <a:xfrm>
              <a:off x="1820048" y="3250524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Oval 16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"/>
          <p:cNvSpPr>
            <a:spLocks noGrp="1"/>
          </p:cNvSpPr>
          <p:nvPr>
            <p:ph type="body" idx="34" hasCustomPrompt="1"/>
          </p:nvPr>
        </p:nvSpPr>
        <p:spPr bwMode="auto">
          <a:xfrm>
            <a:off x="1262770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$ 1,500,000</a:t>
            </a:r>
            <a:endParaRPr/>
          </a:p>
        </p:txBody>
      </p:sp>
      <p:sp>
        <p:nvSpPr>
          <p:cNvPr id="37" name="Text Placeholder 2"/>
          <p:cNvSpPr>
            <a:spLocks noGrp="1"/>
          </p:cNvSpPr>
          <p:nvPr>
            <p:ph type="body" idx="42" hasCustomPrompt="1"/>
          </p:nvPr>
        </p:nvSpPr>
        <p:spPr bwMode="auto">
          <a:xfrm>
            <a:off x="1262769" y="4499972"/>
            <a:ext cx="1285860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Category Title</a:t>
            </a:r>
            <a:endParaRPr/>
          </a:p>
        </p:txBody>
      </p:sp>
      <p:sp>
        <p:nvSpPr>
          <p:cNvPr id="39" name="Text Placeholder 2"/>
          <p:cNvSpPr>
            <a:spLocks noGrp="1"/>
          </p:cNvSpPr>
          <p:nvPr>
            <p:ph type="body" idx="45" hasCustomPrompt="1"/>
          </p:nvPr>
        </p:nvSpPr>
        <p:spPr bwMode="auto">
          <a:xfrm>
            <a:off x="3193135" y="4138611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$ 1,500,000</a:t>
            </a:r>
            <a:endParaRPr/>
          </a:p>
        </p:txBody>
      </p:sp>
      <p:sp>
        <p:nvSpPr>
          <p:cNvPr id="40" name="Text Placeholder 2"/>
          <p:cNvSpPr>
            <a:spLocks noGrp="1"/>
          </p:cNvSpPr>
          <p:nvPr>
            <p:ph type="body" idx="46" hasCustomPrompt="1"/>
          </p:nvPr>
        </p:nvSpPr>
        <p:spPr bwMode="auto">
          <a:xfrm>
            <a:off x="3193134" y="4499972"/>
            <a:ext cx="1285860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Category Title</a:t>
            </a:r>
            <a:endParaRPr/>
          </a:p>
        </p:txBody>
      </p:sp>
      <p:sp>
        <p:nvSpPr>
          <p:cNvPr id="42" name="Text Placeholder 2"/>
          <p:cNvSpPr>
            <a:spLocks noGrp="1"/>
          </p:cNvSpPr>
          <p:nvPr>
            <p:ph type="body" idx="47" hasCustomPrompt="1"/>
          </p:nvPr>
        </p:nvSpPr>
        <p:spPr bwMode="auto">
          <a:xfrm>
            <a:off x="5123499" y="4142294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$ 1,500,000</a:t>
            </a:r>
            <a:endParaRPr/>
          </a:p>
        </p:txBody>
      </p:sp>
      <p:sp>
        <p:nvSpPr>
          <p:cNvPr id="43" name="Text Placeholder 2"/>
          <p:cNvSpPr>
            <a:spLocks noGrp="1"/>
          </p:cNvSpPr>
          <p:nvPr>
            <p:ph type="body" idx="48" hasCustomPrompt="1"/>
          </p:nvPr>
        </p:nvSpPr>
        <p:spPr bwMode="auto">
          <a:xfrm>
            <a:off x="5123498" y="4503655"/>
            <a:ext cx="1285860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Category Title</a:t>
            </a:r>
            <a:endParaRPr/>
          </a:p>
        </p:txBody>
      </p:sp>
      <p:sp>
        <p:nvSpPr>
          <p:cNvPr id="45" name="Text Placeholder 2"/>
          <p:cNvSpPr>
            <a:spLocks noGrp="1"/>
          </p:cNvSpPr>
          <p:nvPr>
            <p:ph type="body" idx="49" hasCustomPrompt="1"/>
          </p:nvPr>
        </p:nvSpPr>
        <p:spPr bwMode="auto">
          <a:xfrm>
            <a:off x="1262770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$ 1,500,000</a:t>
            </a:r>
            <a:endParaRPr/>
          </a:p>
        </p:txBody>
      </p:sp>
      <p:sp>
        <p:nvSpPr>
          <p:cNvPr id="46" name="Text Placeholder 2"/>
          <p:cNvSpPr>
            <a:spLocks noGrp="1"/>
          </p:cNvSpPr>
          <p:nvPr>
            <p:ph type="body" idx="50" hasCustomPrompt="1"/>
          </p:nvPr>
        </p:nvSpPr>
        <p:spPr bwMode="auto">
          <a:xfrm>
            <a:off x="1262769" y="5188111"/>
            <a:ext cx="1285860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Category Title</a:t>
            </a:r>
            <a:endParaRPr/>
          </a:p>
        </p:txBody>
      </p:sp>
      <p:sp>
        <p:nvSpPr>
          <p:cNvPr id="48" name="Text Placeholder 2"/>
          <p:cNvSpPr>
            <a:spLocks noGrp="1"/>
          </p:cNvSpPr>
          <p:nvPr>
            <p:ph type="body" idx="51" hasCustomPrompt="1"/>
          </p:nvPr>
        </p:nvSpPr>
        <p:spPr bwMode="auto">
          <a:xfrm>
            <a:off x="3193135" y="4826750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$ 1,500,000</a:t>
            </a:r>
            <a:endParaRPr/>
          </a:p>
        </p:txBody>
      </p:sp>
      <p:sp>
        <p:nvSpPr>
          <p:cNvPr id="49" name="Text Placeholder 2"/>
          <p:cNvSpPr>
            <a:spLocks noGrp="1"/>
          </p:cNvSpPr>
          <p:nvPr>
            <p:ph type="body" idx="52" hasCustomPrompt="1"/>
          </p:nvPr>
        </p:nvSpPr>
        <p:spPr bwMode="auto">
          <a:xfrm>
            <a:off x="3193134" y="5188111"/>
            <a:ext cx="1285860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Category Title</a:t>
            </a:r>
            <a:endParaRPr/>
          </a:p>
        </p:txBody>
      </p:sp>
      <p:sp>
        <p:nvSpPr>
          <p:cNvPr id="51" name="Text Placeholder 2"/>
          <p:cNvSpPr>
            <a:spLocks noGrp="1"/>
          </p:cNvSpPr>
          <p:nvPr>
            <p:ph type="body" idx="53" hasCustomPrompt="1"/>
          </p:nvPr>
        </p:nvSpPr>
        <p:spPr bwMode="auto">
          <a:xfrm>
            <a:off x="5123499" y="4830433"/>
            <a:ext cx="1283894" cy="349611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600"/>
              </a:spcBef>
              <a:buNone/>
              <a:defRPr sz="18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$ 1,500,000</a:t>
            </a:r>
            <a:endParaRPr/>
          </a:p>
        </p:txBody>
      </p:sp>
      <p:sp>
        <p:nvSpPr>
          <p:cNvPr id="52" name="Text Placeholder 2"/>
          <p:cNvSpPr>
            <a:spLocks noGrp="1"/>
          </p:cNvSpPr>
          <p:nvPr>
            <p:ph type="body" idx="54" hasCustomPrompt="1"/>
          </p:nvPr>
        </p:nvSpPr>
        <p:spPr bwMode="auto">
          <a:xfrm>
            <a:off x="5123498" y="5191794"/>
            <a:ext cx="1285860" cy="24627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spcBef>
                <a:spcPts val="600"/>
              </a:spcBef>
              <a:buNone/>
              <a:defRPr sz="1400" b="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Category Title</a:t>
            </a:r>
            <a:endParaRPr/>
          </a:p>
        </p:txBody>
      </p:sp>
      <p:sp>
        <p:nvSpPr>
          <p:cNvPr id="8" name="Oval 7"/>
          <p:cNvSpPr/>
          <p:nvPr userDrawn="1"/>
        </p:nvSpPr>
        <p:spPr bwMode="auto">
          <a:xfrm>
            <a:off x="790959" y="4258650"/>
            <a:ext cx="384048" cy="3840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 userDrawn="1"/>
        </p:nvSpPr>
        <p:spPr bwMode="auto">
          <a:xfrm>
            <a:off x="790959" y="4965077"/>
            <a:ext cx="384048" cy="384048"/>
          </a:xfrm>
          <a:prstGeom prst="ellipse">
            <a:avLst/>
          </a:prstGeom>
          <a:solidFill>
            <a:srgbClr val="225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 userDrawn="1"/>
        </p:nvSpPr>
        <p:spPr bwMode="auto">
          <a:xfrm>
            <a:off x="2725217" y="4261982"/>
            <a:ext cx="384048" cy="384048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 userDrawn="1"/>
        </p:nvSpPr>
        <p:spPr bwMode="auto">
          <a:xfrm>
            <a:off x="2725217" y="4968409"/>
            <a:ext cx="384048" cy="384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 userDrawn="1"/>
        </p:nvSpPr>
        <p:spPr bwMode="auto">
          <a:xfrm>
            <a:off x="4660323" y="4257848"/>
            <a:ext cx="384048" cy="384048"/>
          </a:xfrm>
          <a:prstGeom prst="ellipse">
            <a:avLst/>
          </a:prstGeom>
          <a:solidFill>
            <a:srgbClr val="B531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 userDrawn="1"/>
        </p:nvSpPr>
        <p:spPr bwMode="auto">
          <a:xfrm>
            <a:off x="4660323" y="4964275"/>
            <a:ext cx="384048" cy="38404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55"/>
          </p:nvPr>
        </p:nvSpPr>
        <p:spPr bwMode="auto">
          <a:xfrm>
            <a:off x="6924675" y="860425"/>
            <a:ext cx="4483100" cy="45735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chart</a:t>
            </a:r>
          </a:p>
        </p:txBody>
      </p:sp>
      <p:sp>
        <p:nvSpPr>
          <p:cNvPr id="35" name="Oval 34"/>
          <p:cNvSpPr/>
          <p:nvPr userDrawn="1"/>
        </p:nvSpPr>
        <p:spPr bwMode="auto">
          <a:xfrm>
            <a:off x="6905624" y="905669"/>
            <a:ext cx="4483100" cy="448310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 userDrawn="1"/>
        </p:nvSpPr>
        <p:spPr bwMode="auto">
          <a:xfrm>
            <a:off x="8294757" y="2294802"/>
            <a:ext cx="1704834" cy="1704834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cxnSp>
        <p:nvCxnSpPr>
          <p:cNvPr id="41" name="Straight Connector 40"/>
          <p:cNvCxnSpPr>
            <a:cxnSpLocks/>
          </p:cNvCxnSpPr>
          <p:nvPr userDrawn="1"/>
        </p:nvCxnSpPr>
        <p:spPr bwMode="auto">
          <a:xfrm rot="16199999">
            <a:off x="8675514" y="450000"/>
            <a:ext cx="9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and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894591" y="1411243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894591" y="2564787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 bwMode="auto">
          <a:xfrm>
            <a:off x="6894591" y="3189568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/>
          </p:nvPr>
        </p:nvSpPr>
        <p:spPr bwMode="auto">
          <a:xfrm>
            <a:off x="-3710" y="1792784"/>
            <a:ext cx="6073999" cy="37216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pic>
        <p:nvPicPr>
          <p:cNvPr id="16" name="Graphic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anks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 bwMode="auto">
          <a:xfrm>
            <a:off x="6096000" y="0"/>
            <a:ext cx="6089650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09959" y="1546091"/>
            <a:ext cx="4846923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pPr>
              <a:defRPr/>
            </a:pPr>
            <a:r>
              <a:rPr lang="en-US"/>
              <a:t>THANK YOU!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825335" y="3083960"/>
            <a:ext cx="4586288" cy="509472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August Bergqvist</a:t>
            </a:r>
            <a:endParaRPr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Phone:</a:t>
            </a:r>
            <a:endParaRPr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+7 888 999-000-11</a:t>
            </a:r>
            <a:endParaRPr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>
                <a:solidFill>
                  <a:schemeClr val="tx1"/>
                </a:solidFill>
                <a:latin typeface="+mn-lt"/>
                <a:ea typeface="+mn-ea"/>
                <a:cs typeface="Segoe UI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Email:</a:t>
            </a:r>
            <a:endParaRPr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Bergqvist@vanarsdelltd.com</a:t>
            </a:r>
            <a:endParaRPr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831850" y="515302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ru-RU" sz="1700" b="0" i="1">
                <a:solidFill>
                  <a:schemeClr val="tx1"/>
                </a:solidFill>
                <a:latin typeface="+mn-lt"/>
                <a:ea typeface="+mn-ea"/>
                <a:cs typeface="Segoe UI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en-US"/>
              <a:t>Website:</a:t>
            </a:r>
            <a:endParaRPr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en-US"/>
              <a:t>www.vanarsdelltd.com</a:t>
            </a:r>
            <a:endParaRPr/>
          </a:p>
        </p:txBody>
      </p:sp>
      <p:grpSp>
        <p:nvGrpSpPr>
          <p:cNvPr id="4" name="Group 3"/>
          <p:cNvGrpSpPr/>
          <p:nvPr userDrawn="1"/>
        </p:nvGrpSpPr>
        <p:grpSpPr bwMode="auto">
          <a:xfrm>
            <a:off x="801543" y="2750589"/>
            <a:ext cx="4569895" cy="100800"/>
            <a:chOff x="808548" y="2750589"/>
            <a:chExt cx="4569895" cy="100800"/>
          </a:xfrm>
        </p:grpSpPr>
        <p:grpSp>
          <p:nvGrpSpPr>
            <p:cNvPr id="11" name="Group 10"/>
            <p:cNvGrpSpPr/>
            <p:nvPr userDrawn="1"/>
          </p:nvGrpSpPr>
          <p:grpSpPr bwMode="auto"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12" name="Straight Connector 11"/>
              <p:cNvCxnSpPr>
                <a:cxnSpLocks/>
              </p:cNvCxnSpPr>
              <p:nvPr userDrawn="1"/>
            </p:nvCxnSpPr>
            <p:spPr bwMode="auto"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 userDrawn="1"/>
            </p:nvSpPr>
            <p:spPr bwMode="auto"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9" name="Oval 28"/>
            <p:cNvSpPr/>
            <p:nvPr userDrawn="1"/>
          </p:nvSpPr>
          <p:spPr bwMode="auto">
            <a:xfrm flipH="1">
              <a:off x="5277642" y="2750589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2" name="Group 31"/>
          <p:cNvGrpSpPr/>
          <p:nvPr userDrawn="1"/>
        </p:nvGrpSpPr>
        <p:grpSpPr bwMode="auto">
          <a:xfrm>
            <a:off x="801543" y="1660573"/>
            <a:ext cx="4575417" cy="105664"/>
            <a:chOff x="808548" y="2745725"/>
            <a:chExt cx="4575417" cy="105664"/>
          </a:xfrm>
        </p:grpSpPr>
        <p:grpSp>
          <p:nvGrpSpPr>
            <p:cNvPr id="33" name="Group 32"/>
            <p:cNvGrpSpPr/>
            <p:nvPr userDrawn="1"/>
          </p:nvGrpSpPr>
          <p:grpSpPr bwMode="auto">
            <a:xfrm flipH="1">
              <a:off x="808548" y="2750589"/>
              <a:ext cx="4505297" cy="100800"/>
              <a:chOff x="496859" y="3240138"/>
              <a:chExt cx="2937541" cy="100800"/>
            </a:xfrm>
          </p:grpSpPr>
          <p:cxnSp>
            <p:nvCxnSpPr>
              <p:cNvPr id="35" name="Straight Connector 34"/>
              <p:cNvCxnSpPr>
                <a:cxnSpLocks/>
              </p:cNvCxnSpPr>
              <p:nvPr userDrawn="1"/>
            </p:nvCxnSpPr>
            <p:spPr bwMode="auto">
              <a:xfrm>
                <a:off x="496859" y="3285674"/>
                <a:ext cx="288714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 userDrawn="1"/>
            </p:nvSpPr>
            <p:spPr bwMode="auto"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4" name="Oval 33"/>
            <p:cNvSpPr/>
            <p:nvPr userDrawn="1"/>
          </p:nvSpPr>
          <p:spPr bwMode="auto">
            <a:xfrm flipH="1">
              <a:off x="5283164" y="2745725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ppendix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 bwMode="auto">
          <a:xfrm>
            <a:off x="6032" y="1912946"/>
            <a:ext cx="12185968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848934" y="457496"/>
            <a:ext cx="4494133" cy="804338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pPr>
              <a:defRPr/>
            </a:pPr>
            <a:r>
              <a:rPr lang="en-US"/>
              <a:t>APPENDIX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" name="Group 3"/>
          <p:cNvGrpSpPr/>
          <p:nvPr userDrawn="1"/>
        </p:nvGrpSpPr>
        <p:grpSpPr bwMode="auto">
          <a:xfrm>
            <a:off x="4736152" y="1509426"/>
            <a:ext cx="2719696" cy="100800"/>
            <a:chOff x="4732222" y="1509426"/>
            <a:chExt cx="2719696" cy="100800"/>
          </a:xfrm>
        </p:grpSpPr>
        <p:grpSp>
          <p:nvGrpSpPr>
            <p:cNvPr id="11" name="Group 10"/>
            <p:cNvGrpSpPr/>
            <p:nvPr userDrawn="1"/>
          </p:nvGrpSpPr>
          <p:grpSpPr bwMode="auto">
            <a:xfrm flipH="1">
              <a:off x="4732222" y="1509426"/>
              <a:ext cx="2669296" cy="100800"/>
              <a:chOff x="1693969" y="3240138"/>
              <a:chExt cx="1740431" cy="100800"/>
            </a:xfrm>
          </p:grpSpPr>
          <p:cxnSp>
            <p:nvCxnSpPr>
              <p:cNvPr id="12" name="Straight Connector 11"/>
              <p:cNvCxnSpPr>
                <a:cxnSpLocks/>
              </p:cNvCxnSpPr>
              <p:nvPr userDrawn="1"/>
            </p:nvCxnSpPr>
            <p:spPr bwMode="auto">
              <a:xfrm>
                <a:off x="1693969" y="3290538"/>
                <a:ext cx="1690032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 userDrawn="1"/>
            </p:nvSpPr>
            <p:spPr bwMode="auto">
              <a:xfrm>
                <a:off x="3368676" y="3240138"/>
                <a:ext cx="65724" cy="100800"/>
              </a:xfrm>
              <a:prstGeom prst="ellips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1" name="Oval 20"/>
            <p:cNvSpPr/>
            <p:nvPr userDrawn="1"/>
          </p:nvSpPr>
          <p:spPr bwMode="auto">
            <a:xfrm flipH="1">
              <a:off x="7351117" y="1509426"/>
              <a:ext cx="100801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stimonials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pPr>
              <a:defRPr/>
            </a:pPr>
            <a:r>
              <a:rPr lang="en-US"/>
              <a:t>TESTIMONIALS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1" name="Group 10"/>
          <p:cNvGrpSpPr/>
          <p:nvPr userDrawn="1"/>
        </p:nvGrpSpPr>
        <p:grpSpPr bwMode="auto">
          <a:xfrm flipH="1">
            <a:off x="7773282" y="1375202"/>
            <a:ext cx="4418718" cy="100800"/>
            <a:chOff x="675503" y="3240138"/>
            <a:chExt cx="2758897" cy="100800"/>
          </a:xfrm>
        </p:grpSpPr>
        <p:cxnSp>
          <p:nvCxnSpPr>
            <p:cNvPr id="12" name="Straight Connector 11"/>
            <p:cNvCxnSpPr>
              <a:cxnSpLocks/>
            </p:cNvCxnSpPr>
            <p:nvPr userDrawn="1"/>
          </p:nvCxnSpPr>
          <p:spPr bwMode="auto">
            <a:xfrm>
              <a:off x="675503" y="3290538"/>
              <a:ext cx="270849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 userDrawn="1"/>
          </p:nvSpPr>
          <p:spPr bwMode="auto"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7" name="Straight Connector 16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Text Placeholder 2"/>
          <p:cNvSpPr>
            <a:spLocks noGrp="1"/>
          </p:cNvSpPr>
          <p:nvPr>
            <p:ph type="body" idx="34" hasCustomPrompt="1"/>
          </p:nvPr>
        </p:nvSpPr>
        <p:spPr bwMode="auto">
          <a:xfrm>
            <a:off x="822459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60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Customer Title</a:t>
            </a:r>
            <a:endParaRPr/>
          </a:p>
        </p:txBody>
      </p:sp>
      <p:sp>
        <p:nvSpPr>
          <p:cNvPr id="41" name="Text Placeholder 2"/>
          <p:cNvSpPr>
            <a:spLocks noGrp="1"/>
          </p:cNvSpPr>
          <p:nvPr>
            <p:ph type="body" idx="35" hasCustomPrompt="1"/>
          </p:nvPr>
        </p:nvSpPr>
        <p:spPr bwMode="auto">
          <a:xfrm>
            <a:off x="822459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</a:t>
            </a:r>
            <a:br>
              <a:rPr lang="en-US"/>
            </a:br>
            <a:r>
              <a:rPr lang="en-US"/>
              <a:t>text</a:t>
            </a:r>
            <a:endParaRPr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36"/>
          </p:nvPr>
        </p:nvSpPr>
        <p:spPr bwMode="auto">
          <a:xfrm>
            <a:off x="2447783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cxnSp>
        <p:nvCxnSpPr>
          <p:cNvPr id="43" name="Straight Connector 42"/>
          <p:cNvCxnSpPr>
            <a:cxnSpLocks/>
          </p:cNvCxnSpPr>
          <p:nvPr userDrawn="1"/>
        </p:nvCxnSpPr>
        <p:spPr bwMode="auto">
          <a:xfrm flipV="1">
            <a:off x="3000995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49"/>
          </p:nvPr>
        </p:nvSpPr>
        <p:spPr bwMode="auto">
          <a:xfrm>
            <a:off x="803253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 extrusionOk="0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4" name="Oval 23"/>
          <p:cNvSpPr/>
          <p:nvPr userDrawn="1"/>
        </p:nvSpPr>
        <p:spPr bwMode="auto">
          <a:xfrm>
            <a:off x="2950595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8" name="Text Placeholder 2"/>
          <p:cNvSpPr>
            <a:spLocks noGrp="1"/>
          </p:cNvSpPr>
          <p:nvPr>
            <p:ph type="body" idx="50" hasCustomPrompt="1"/>
          </p:nvPr>
        </p:nvSpPr>
        <p:spPr bwMode="auto">
          <a:xfrm>
            <a:off x="4586638" y="4996962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60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Customer Title</a:t>
            </a:r>
            <a:endParaRPr/>
          </a:p>
        </p:txBody>
      </p:sp>
      <p:sp>
        <p:nvSpPr>
          <p:cNvPr id="59" name="Text Placeholder 2"/>
          <p:cNvSpPr>
            <a:spLocks noGrp="1"/>
          </p:cNvSpPr>
          <p:nvPr>
            <p:ph type="body" idx="51" hasCustomPrompt="1"/>
          </p:nvPr>
        </p:nvSpPr>
        <p:spPr bwMode="auto">
          <a:xfrm>
            <a:off x="4586638" y="4191894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</a:t>
            </a:r>
            <a:br>
              <a:rPr lang="en-US"/>
            </a:br>
            <a:r>
              <a:rPr lang="en-US"/>
              <a:t>text</a:t>
            </a:r>
            <a:endParaRPr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52"/>
          </p:nvPr>
        </p:nvSpPr>
        <p:spPr bwMode="auto">
          <a:xfrm>
            <a:off x="6211962" y="4435460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 bwMode="auto">
          <a:xfrm flipV="1">
            <a:off x="6765174" y="3984820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Placeholder 3"/>
          <p:cNvSpPr>
            <a:spLocks noGrp="1"/>
          </p:cNvSpPr>
          <p:nvPr>
            <p:ph type="body" sz="quarter" idx="53"/>
          </p:nvPr>
        </p:nvSpPr>
        <p:spPr bwMode="auto">
          <a:xfrm>
            <a:off x="4567432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 extrusionOk="0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3" name="Oval 62"/>
          <p:cNvSpPr/>
          <p:nvPr userDrawn="1"/>
        </p:nvSpPr>
        <p:spPr bwMode="auto">
          <a:xfrm>
            <a:off x="6714774" y="3930376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64" name="Text Placeholder 2"/>
          <p:cNvSpPr>
            <a:spLocks noGrp="1"/>
          </p:cNvSpPr>
          <p:nvPr>
            <p:ph type="body" idx="54" hasCustomPrompt="1"/>
          </p:nvPr>
        </p:nvSpPr>
        <p:spPr bwMode="auto">
          <a:xfrm>
            <a:off x="8350818" y="4992196"/>
            <a:ext cx="1625324" cy="32834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600" i="1">
                <a:solidFill>
                  <a:schemeClr val="tx1"/>
                </a:solidFill>
                <a:latin typeface="+mn-lt"/>
                <a:cs typeface="Segoe UI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Customer Title</a:t>
            </a:r>
            <a:endParaRPr/>
          </a:p>
        </p:txBody>
      </p:sp>
      <p:sp>
        <p:nvSpPr>
          <p:cNvPr id="65" name="Text Placeholder 2"/>
          <p:cNvSpPr>
            <a:spLocks noGrp="1"/>
          </p:cNvSpPr>
          <p:nvPr>
            <p:ph type="body" idx="55" hasCustomPrompt="1"/>
          </p:nvPr>
        </p:nvSpPr>
        <p:spPr bwMode="auto">
          <a:xfrm>
            <a:off x="8350818" y="4187128"/>
            <a:ext cx="1625324" cy="720726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</a:t>
            </a:r>
            <a:br>
              <a:rPr lang="en-US"/>
            </a:br>
            <a:r>
              <a:rPr lang="en-US"/>
              <a:t>text</a:t>
            </a:r>
            <a:endParaRPr/>
          </a:p>
        </p:txBody>
      </p:sp>
      <p:sp>
        <p:nvSpPr>
          <p:cNvPr id="66" name="Picture Placeholder 2"/>
          <p:cNvSpPr>
            <a:spLocks noGrp="1"/>
          </p:cNvSpPr>
          <p:nvPr>
            <p:ph type="pic" sz="quarter" idx="56"/>
          </p:nvPr>
        </p:nvSpPr>
        <p:spPr bwMode="auto">
          <a:xfrm>
            <a:off x="9976142" y="4430694"/>
            <a:ext cx="1106424" cy="1106423"/>
          </a:xfrm>
          <a:prstGeom prst="ellipse">
            <a:avLst/>
          </a:prstGeom>
          <a:ln w="12700">
            <a:solidFill>
              <a:schemeClr val="bg1">
                <a:lumMod val="50000"/>
                <a:lumOff val="50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cxnSp>
        <p:nvCxnSpPr>
          <p:cNvPr id="67" name="Straight Connector 66"/>
          <p:cNvCxnSpPr>
            <a:cxnSpLocks/>
          </p:cNvCxnSpPr>
          <p:nvPr userDrawn="1"/>
        </p:nvCxnSpPr>
        <p:spPr bwMode="auto">
          <a:xfrm flipV="1">
            <a:off x="10529354" y="3980054"/>
            <a:ext cx="0" cy="44255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3"/>
          <p:cNvSpPr>
            <a:spLocks noGrp="1"/>
          </p:cNvSpPr>
          <p:nvPr>
            <p:ph type="body" sz="quarter" idx="57"/>
          </p:nvPr>
        </p:nvSpPr>
        <p:spPr bwMode="auto">
          <a:xfrm>
            <a:off x="8331611" y="1769589"/>
            <a:ext cx="3044973" cy="2212848"/>
          </a:xfrm>
          <a:custGeom>
            <a:avLst/>
            <a:gdLst>
              <a:gd name="connsiteX0" fmla="*/ 0 w 3044952"/>
              <a:gd name="connsiteY0" fmla="*/ 368815 h 2212848"/>
              <a:gd name="connsiteX1" fmla="*/ 3688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676137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0 w 3044952"/>
              <a:gd name="connsiteY0" fmla="*/ 368815 h 2212848"/>
              <a:gd name="connsiteX1" fmla="*/ 254515 w 3044952"/>
              <a:gd name="connsiteY1" fmla="*/ 0 h 2212848"/>
              <a:gd name="connsiteX2" fmla="*/ 2842392 w 3044952"/>
              <a:gd name="connsiteY2" fmla="*/ 0 h 2212848"/>
              <a:gd name="connsiteX3" fmla="*/ 3044952 w 3044952"/>
              <a:gd name="connsiteY3" fmla="*/ 368815 h 2212848"/>
              <a:gd name="connsiteX4" fmla="*/ 3044952 w 3044952"/>
              <a:gd name="connsiteY4" fmla="*/ 1844033 h 2212848"/>
              <a:gd name="connsiteX5" fmla="*/ 2676137 w 3044952"/>
              <a:gd name="connsiteY5" fmla="*/ 2212848 h 2212848"/>
              <a:gd name="connsiteX6" fmla="*/ 368815 w 3044952"/>
              <a:gd name="connsiteY6" fmla="*/ 2212848 h 2212848"/>
              <a:gd name="connsiteX7" fmla="*/ 0 w 3044952"/>
              <a:gd name="connsiteY7" fmla="*/ 1844033 h 2212848"/>
              <a:gd name="connsiteX8" fmla="*/ 0 w 3044952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368836 w 3044973"/>
              <a:gd name="connsiteY6" fmla="*/ 2212848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676158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  <a:gd name="connsiteX0" fmla="*/ 21 w 3044973"/>
              <a:gd name="connsiteY0" fmla="*/ 368815 h 2212848"/>
              <a:gd name="connsiteX1" fmla="*/ 197386 w 3044973"/>
              <a:gd name="connsiteY1" fmla="*/ 0 h 2212848"/>
              <a:gd name="connsiteX2" fmla="*/ 2842413 w 3044973"/>
              <a:gd name="connsiteY2" fmla="*/ 0 h 2212848"/>
              <a:gd name="connsiteX3" fmla="*/ 3044973 w 3044973"/>
              <a:gd name="connsiteY3" fmla="*/ 368815 h 2212848"/>
              <a:gd name="connsiteX4" fmla="*/ 3044973 w 3044973"/>
              <a:gd name="connsiteY4" fmla="*/ 1844033 h 2212848"/>
              <a:gd name="connsiteX5" fmla="*/ 2842413 w 3044973"/>
              <a:gd name="connsiteY5" fmla="*/ 2212848 h 2212848"/>
              <a:gd name="connsiteX6" fmla="*/ 233754 w 3044973"/>
              <a:gd name="connsiteY6" fmla="*/ 2207652 h 2212848"/>
              <a:gd name="connsiteX7" fmla="*/ 21 w 3044973"/>
              <a:gd name="connsiteY7" fmla="*/ 1844033 h 2212848"/>
              <a:gd name="connsiteX8" fmla="*/ 21 w 3044973"/>
              <a:gd name="connsiteY8" fmla="*/ 368815 h 221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4973" h="2212848" extrusionOk="0">
                <a:moveTo>
                  <a:pt x="21" y="368815"/>
                </a:moveTo>
                <a:cubicBezTo>
                  <a:pt x="21" y="165124"/>
                  <a:pt x="-6305" y="0"/>
                  <a:pt x="197386" y="0"/>
                </a:cubicBezTo>
                <a:lnTo>
                  <a:pt x="2842413" y="0"/>
                </a:lnTo>
                <a:cubicBezTo>
                  <a:pt x="3046104" y="0"/>
                  <a:pt x="3044973" y="165124"/>
                  <a:pt x="3044973" y="368815"/>
                </a:cubicBezTo>
                <a:lnTo>
                  <a:pt x="3044973" y="1844033"/>
                </a:lnTo>
                <a:cubicBezTo>
                  <a:pt x="3044973" y="2047724"/>
                  <a:pt x="3046104" y="2212848"/>
                  <a:pt x="2842413" y="2212848"/>
                </a:cubicBezTo>
                <a:lnTo>
                  <a:pt x="233754" y="2207652"/>
                </a:lnTo>
                <a:cubicBezTo>
                  <a:pt x="30063" y="2207652"/>
                  <a:pt x="21" y="2047724"/>
                  <a:pt x="21" y="1844033"/>
                </a:cubicBezTo>
                <a:lnTo>
                  <a:pt x="21" y="368815"/>
                </a:lnTo>
                <a:close/>
              </a:path>
            </a:pathLst>
          </a:custGeo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lIns="216000" tIns="180000" rIns="216000" bIns="180000">
            <a:norm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9" name="Oval 68"/>
          <p:cNvSpPr/>
          <p:nvPr userDrawn="1"/>
        </p:nvSpPr>
        <p:spPr bwMode="auto">
          <a:xfrm>
            <a:off x="10478954" y="3925610"/>
            <a:ext cx="100800" cy="100800"/>
          </a:xfrm>
          <a:prstGeom prst="ellipse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ase Study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03276" y="1980591"/>
            <a:ext cx="4187903" cy="1177174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CASE STUDY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826770" y="3610893"/>
            <a:ext cx="4168311" cy="18975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5" name="Group 14"/>
          <p:cNvGrpSpPr/>
          <p:nvPr userDrawn="1"/>
        </p:nvGrpSpPr>
        <p:grpSpPr bwMode="auto">
          <a:xfrm>
            <a:off x="0" y="3319328"/>
            <a:ext cx="3866400" cy="100800"/>
            <a:chOff x="-1228304" y="3240138"/>
            <a:chExt cx="3866400" cy="100800"/>
          </a:xfrm>
        </p:grpSpPr>
        <p:cxnSp>
          <p:nvCxnSpPr>
            <p:cNvPr id="13" name="Straight Connector 12"/>
            <p:cNvCxnSpPr>
              <a:cxnSpLocks/>
            </p:cNvCxnSpPr>
            <p:nvPr userDrawn="1"/>
          </p:nvCxnSpPr>
          <p:spPr bwMode="auto">
            <a:xfrm>
              <a:off x="-1228304" y="3290538"/>
              <a:ext cx="3816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 userDrawn="1"/>
          </p:nvSpPr>
          <p:spPr bwMode="auto">
            <a:xfrm>
              <a:off x="2537296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Oval 16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"/>
          <p:cNvSpPr>
            <a:spLocks noGrp="1"/>
          </p:cNvSpPr>
          <p:nvPr>
            <p:ph type="body" idx="33" hasCustomPrompt="1"/>
          </p:nvPr>
        </p:nvSpPr>
        <p:spPr bwMode="auto">
          <a:xfrm>
            <a:off x="5267325" y="1126345"/>
            <a:ext cx="6086475" cy="266246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8" name="Text Placeholder 2"/>
          <p:cNvSpPr>
            <a:spLocks noGrp="1"/>
          </p:cNvSpPr>
          <p:nvPr>
            <p:ph type="body" idx="34" hasCustomPrompt="1"/>
          </p:nvPr>
        </p:nvSpPr>
        <p:spPr bwMode="auto">
          <a:xfrm>
            <a:off x="5269967" y="3909256"/>
            <a:ext cx="6086475" cy="1822399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Mobile Phone and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096000" y="1294387"/>
            <a:ext cx="5314072" cy="569086"/>
          </a:xfrm>
        </p:spPr>
        <p:txBody>
          <a:bodyPr lIns="0" tIns="0" rIns="0" bIns="0" anchor="b">
            <a:normAutofit/>
          </a:bodyPr>
          <a:lstStyle>
            <a:lvl1pPr algn="l">
              <a:defRPr sz="3600"/>
            </a:lvl1pPr>
          </a:lstStyle>
          <a:p>
            <a:pPr>
              <a:defRPr/>
            </a:pPr>
            <a:r>
              <a:rPr lang="en-US"/>
              <a:t>CLICK TO EDIT TITLE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096000" y="2212679"/>
            <a:ext cx="5292725" cy="978407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1" name="Group 10"/>
          <p:cNvGrpSpPr/>
          <p:nvPr userDrawn="1"/>
        </p:nvGrpSpPr>
        <p:grpSpPr bwMode="auto">
          <a:xfrm flipH="1">
            <a:off x="6096000" y="1970230"/>
            <a:ext cx="6096000" cy="100800"/>
            <a:chOff x="646015" y="3248308"/>
            <a:chExt cx="3107749" cy="100800"/>
          </a:xfrm>
        </p:grpSpPr>
        <p:cxnSp>
          <p:nvCxnSpPr>
            <p:cNvPr id="12" name="Straight Connector 11"/>
            <p:cNvCxnSpPr>
              <a:cxnSpLocks/>
            </p:cNvCxnSpPr>
            <p:nvPr userDrawn="1"/>
          </p:nvCxnSpPr>
          <p:spPr bwMode="auto">
            <a:xfrm>
              <a:off x="646015" y="3290538"/>
              <a:ext cx="3107749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 userDrawn="1"/>
          </p:nvSpPr>
          <p:spPr bwMode="auto">
            <a:xfrm>
              <a:off x="3702376" y="3248308"/>
              <a:ext cx="51388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7" name="Straight Connector 16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30" hasCustomPrompt="1"/>
          </p:nvPr>
        </p:nvSpPr>
        <p:spPr bwMode="auto">
          <a:xfrm>
            <a:off x="6098826" y="3335524"/>
            <a:ext cx="5311245" cy="2248846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963549" y="1819285"/>
            <a:ext cx="4306824" cy="3648456"/>
          </a:xfrm>
          <a:prstGeom prst="rect">
            <a:avLst/>
          </a:prstGeom>
          <a:blipFill>
            <a:blip r:embed="rId2"/>
            <a:srcRect t="194" b="194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 bwMode="auto">
          <a:xfrm>
            <a:off x="3315505" y="1976894"/>
            <a:ext cx="1819656" cy="3108960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1"/>
          </p:nvPr>
        </p:nvSpPr>
        <p:spPr bwMode="auto">
          <a:xfrm>
            <a:off x="1102188" y="3517926"/>
            <a:ext cx="2057400" cy="1819656"/>
          </a:xfrm>
          <a:prstGeom prst="rect">
            <a:avLst/>
          </a:prstGeo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Manu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83319" y="3054194"/>
            <a:ext cx="1645920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34" hasCustomPrompt="1"/>
          </p:nvPr>
        </p:nvSpPr>
        <p:spPr bwMode="auto">
          <a:xfrm>
            <a:off x="1384584" y="2023761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Master text</a:t>
            </a:r>
            <a:br>
              <a:rPr lang="en-US"/>
            </a:br>
            <a:r>
              <a:rPr lang="en-US"/>
              <a:t>styles</a:t>
            </a:r>
            <a:endParaRPr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36"/>
          </p:nvPr>
        </p:nvSpPr>
        <p:spPr bwMode="auto">
          <a:xfrm>
            <a:off x="2596444" y="3054194"/>
            <a:ext cx="138988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4" name="Picture Placeholder 12"/>
          <p:cNvSpPr>
            <a:spLocks noGrp="1"/>
          </p:cNvSpPr>
          <p:nvPr>
            <p:ph type="pic" sz="quarter" idx="37"/>
          </p:nvPr>
        </p:nvSpPr>
        <p:spPr bwMode="auto">
          <a:xfrm>
            <a:off x="875852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5" name="Picture Placeholder 12"/>
          <p:cNvSpPr>
            <a:spLocks noGrp="1"/>
          </p:cNvSpPr>
          <p:nvPr>
            <p:ph type="pic" sz="quarter" idx="38"/>
          </p:nvPr>
        </p:nvSpPr>
        <p:spPr bwMode="auto">
          <a:xfrm>
            <a:off x="2499831" y="3731781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39"/>
          </p:nvPr>
        </p:nvSpPr>
        <p:spPr bwMode="auto">
          <a:xfrm>
            <a:off x="4940427" y="3054194"/>
            <a:ext cx="2113508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40" hasCustomPrompt="1"/>
          </p:nvPr>
        </p:nvSpPr>
        <p:spPr bwMode="auto">
          <a:xfrm>
            <a:off x="5494328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Master text</a:t>
            </a:r>
            <a:br>
              <a:rPr lang="en-US"/>
            </a:br>
            <a:r>
              <a:rPr lang="en-US"/>
              <a:t>styles</a:t>
            </a:r>
            <a:endParaRPr/>
          </a:p>
        </p:txBody>
      </p:sp>
      <p:sp>
        <p:nvSpPr>
          <p:cNvPr id="28" name="Picture Placeholder 12"/>
          <p:cNvSpPr>
            <a:spLocks noGrp="1"/>
          </p:cNvSpPr>
          <p:nvPr>
            <p:ph type="pic" sz="quarter" idx="43"/>
          </p:nvPr>
        </p:nvSpPr>
        <p:spPr bwMode="auto">
          <a:xfrm>
            <a:off x="4946407" y="3731781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45"/>
          </p:nvPr>
        </p:nvSpPr>
        <p:spPr bwMode="auto">
          <a:xfrm>
            <a:off x="7900319" y="3054194"/>
            <a:ext cx="2197045" cy="618756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46" hasCustomPrompt="1"/>
          </p:nvPr>
        </p:nvSpPr>
        <p:spPr bwMode="auto">
          <a:xfrm>
            <a:off x="8454220" y="2023761"/>
            <a:ext cx="1943702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000" b="1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Master text</a:t>
            </a:r>
            <a:br>
              <a:rPr lang="en-US"/>
            </a:br>
            <a:r>
              <a:rPr lang="en-US"/>
              <a:t>styles</a:t>
            </a:r>
            <a:endParaRPr/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49"/>
          </p:nvPr>
        </p:nvSpPr>
        <p:spPr bwMode="auto">
          <a:xfrm>
            <a:off x="7900319" y="4671712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51"/>
          </p:nvPr>
        </p:nvSpPr>
        <p:spPr bwMode="auto">
          <a:xfrm>
            <a:off x="4940427" y="4830765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/>
                <a:cs typeface="Tahoma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endParaRPr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2" hasCustomPrompt="1"/>
          </p:nvPr>
        </p:nvSpPr>
        <p:spPr bwMode="auto"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/>
                <a:cs typeface="Tahoma"/>
              </a:defRPr>
            </a:lvl1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en-US"/>
              <a:t>1</a:t>
            </a:r>
            <a:endParaRPr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3" hasCustomPrompt="1"/>
          </p:nvPr>
        </p:nvSpPr>
        <p:spPr bwMode="auto">
          <a:xfrm>
            <a:off x="7873423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lang="ru-RU" sz="7000" b="1">
                <a:ln>
                  <a:solidFill>
                    <a:schemeClr val="tx1"/>
                  </a:solidFill>
                </a:ln>
                <a:noFill/>
                <a:latin typeface="+mj-lt"/>
                <a:ea typeface="Tahoma"/>
                <a:cs typeface="Tahoma"/>
              </a:defRPr>
            </a:lvl1pPr>
          </a:lstStyle>
          <a:p>
            <a:pPr marL="0" lv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en-US"/>
              <a:t>1</a:t>
            </a:r>
            <a:endParaRPr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50"/>
          </p:nvPr>
        </p:nvSpPr>
        <p:spPr bwMode="auto"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9789" y="780001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r" defTabSz="914400">
              <a:lnSpc>
                <a:spcPct val="90000"/>
              </a:lnSpc>
              <a:spcBef>
                <a:spcPts val="0"/>
              </a:spcBef>
              <a:buNone/>
              <a:defRPr lang="ru-RU"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/>
              <a:t>HOW TO USE THIS TEMPLATE</a:t>
            </a:r>
            <a:endParaRPr/>
          </a:p>
        </p:txBody>
      </p:sp>
      <p:sp>
        <p:nvSpPr>
          <p:cNvPr id="41" name="Picture Placeholder 9"/>
          <p:cNvSpPr>
            <a:spLocks noGrp="1"/>
          </p:cNvSpPr>
          <p:nvPr>
            <p:ph type="pic" sz="quarter" idx="13"/>
          </p:nvPr>
        </p:nvSpPr>
        <p:spPr bwMode="auto">
          <a:xfrm>
            <a:off x="7900319" y="3779907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31" name="Group 30"/>
          <p:cNvGrpSpPr/>
          <p:nvPr userDrawn="1"/>
        </p:nvGrpSpPr>
        <p:grpSpPr bwMode="auto">
          <a:xfrm flipH="1">
            <a:off x="4416000" y="1375202"/>
            <a:ext cx="7776000" cy="100800"/>
            <a:chOff x="-322289" y="3240138"/>
            <a:chExt cx="5070122" cy="100800"/>
          </a:xfrm>
        </p:grpSpPr>
        <p:cxnSp>
          <p:nvCxnSpPr>
            <p:cNvPr id="39" name="Straight Connector 38"/>
            <p:cNvCxnSpPr>
              <a:cxnSpLocks/>
            </p:cNvCxnSpPr>
            <p:nvPr userDrawn="1"/>
          </p:nvCxnSpPr>
          <p:spPr bwMode="auto">
            <a:xfrm>
              <a:off x="-322289" y="3290538"/>
              <a:ext cx="5070122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 bwMode="auto">
            <a:xfrm>
              <a:off x="4682109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2000" cy="4416552"/>
          </a:xfrm>
          <a:prstGeom prst="rect">
            <a:avLst/>
          </a:prstGeom>
          <a:blipFill>
            <a:blip r:embed="rId2"/>
            <a:srcRect l="828" r="828"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1524000" y="2462986"/>
            <a:ext cx="9144000" cy="1786094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4416552"/>
            <a:ext cx="12192000" cy="2441448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4734696"/>
            <a:ext cx="9144000" cy="45979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grpSp>
        <p:nvGrpSpPr>
          <p:cNvPr id="15" name="Group 14"/>
          <p:cNvGrpSpPr/>
          <p:nvPr userDrawn="1"/>
        </p:nvGrpSpPr>
        <p:grpSpPr bwMode="auto">
          <a:xfrm>
            <a:off x="3619265" y="2253996"/>
            <a:ext cx="4953471" cy="100584"/>
            <a:chOff x="3631692" y="2253996"/>
            <a:chExt cx="4953471" cy="100584"/>
          </a:xfrm>
        </p:grpSpPr>
        <p:sp>
          <p:nvSpPr>
            <p:cNvPr id="11" name="Oval 10"/>
            <p:cNvSpPr/>
            <p:nvPr userDrawn="1"/>
          </p:nvSpPr>
          <p:spPr bwMode="auto">
            <a:xfrm>
              <a:off x="3631692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>
              <a:cxnSpLocks/>
            </p:cNvCxnSpPr>
            <p:nvPr userDrawn="1"/>
          </p:nvCxnSpPr>
          <p:spPr bwMode="auto"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 userDrawn="1"/>
          </p:nvSpPr>
          <p:spPr bwMode="auto">
            <a:xfrm>
              <a:off x="8484579" y="2253996"/>
              <a:ext cx="100584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6" name="Group 15"/>
          <p:cNvGrpSpPr/>
          <p:nvPr userDrawn="1"/>
        </p:nvGrpSpPr>
        <p:grpSpPr bwMode="auto">
          <a:xfrm>
            <a:off x="4652581" y="5305363"/>
            <a:ext cx="2886839" cy="100584"/>
            <a:chOff x="3631690" y="2253996"/>
            <a:chExt cx="5028467" cy="100584"/>
          </a:xfrm>
        </p:grpSpPr>
        <p:sp>
          <p:nvSpPr>
            <p:cNvPr id="17" name="Oval 16"/>
            <p:cNvSpPr/>
            <p:nvPr userDrawn="1"/>
          </p:nvSpPr>
          <p:spPr bwMode="auto"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" name="Straight Connector 17"/>
            <p:cNvCxnSpPr>
              <a:cxnSpLocks/>
            </p:cNvCxnSpPr>
            <p:nvPr userDrawn="1"/>
          </p:nvCxnSpPr>
          <p:spPr bwMode="auto">
            <a:xfrm>
              <a:off x="3681984" y="2307679"/>
              <a:ext cx="4828032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 userDrawn="1"/>
          </p:nvSpPr>
          <p:spPr bwMode="auto">
            <a:xfrm>
              <a:off x="8484578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6083808" y="0"/>
            <a:ext cx="610819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6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769768" y="2133599"/>
            <a:ext cx="4618957" cy="2492461"/>
          </a:xfrm>
        </p:spPr>
        <p:txBody>
          <a:bodyPr lIns="0" tIns="0" rIns="0" bIns="0" anchor="b" anchorCtr="0">
            <a:noAutofit/>
          </a:bodyPr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PITCH</a:t>
            </a:r>
            <a:br>
              <a:rPr lang="en-US"/>
            </a:br>
            <a:r>
              <a:rPr lang="en-US"/>
              <a:t>DECK</a:t>
            </a:r>
            <a:br>
              <a:rPr lang="en-US"/>
            </a:br>
            <a:r>
              <a:rPr lang="en-US"/>
              <a:t>TITLE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 bwMode="auto">
          <a:xfrm>
            <a:off x="6769768" y="1947412"/>
            <a:ext cx="2520148" cy="102440"/>
            <a:chOff x="3631690" y="2252140"/>
            <a:chExt cx="4389743" cy="102440"/>
          </a:xfrm>
        </p:grpSpPr>
        <p:sp>
          <p:nvSpPr>
            <p:cNvPr id="10" name="Oval 9"/>
            <p:cNvSpPr/>
            <p:nvPr userDrawn="1"/>
          </p:nvSpPr>
          <p:spPr bwMode="auto"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1" name="Straight Connector 10"/>
            <p:cNvCxnSpPr>
              <a:cxnSpLocks/>
            </p:cNvCxnSpPr>
            <p:nvPr userDrawn="1"/>
          </p:nvCxnSpPr>
          <p:spPr bwMode="auto">
            <a:xfrm>
              <a:off x="3681984" y="2307679"/>
              <a:ext cx="4201365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 userDrawn="1"/>
          </p:nvSpPr>
          <p:spPr bwMode="auto">
            <a:xfrm>
              <a:off x="7845854" y="2252140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 bwMode="auto">
          <a:xfrm>
            <a:off x="6769768" y="4654083"/>
            <a:ext cx="2520148" cy="100584"/>
            <a:chOff x="3631690" y="2253996"/>
            <a:chExt cx="4389742" cy="100584"/>
          </a:xfrm>
        </p:grpSpPr>
        <p:sp>
          <p:nvSpPr>
            <p:cNvPr id="14" name="Oval 13"/>
            <p:cNvSpPr/>
            <p:nvPr userDrawn="1"/>
          </p:nvSpPr>
          <p:spPr bwMode="auto">
            <a:xfrm>
              <a:off x="3631690" y="2253996"/>
              <a:ext cx="175203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5" name="Straight Connector 14"/>
            <p:cNvCxnSpPr>
              <a:cxnSpLocks/>
            </p:cNvCxnSpPr>
            <p:nvPr userDrawn="1"/>
          </p:nvCxnSpPr>
          <p:spPr bwMode="auto">
            <a:xfrm>
              <a:off x="3681984" y="2307679"/>
              <a:ext cx="4201364" cy="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 userDrawn="1"/>
          </p:nvSpPr>
          <p:spPr bwMode="auto">
            <a:xfrm>
              <a:off x="7845853" y="2253996"/>
              <a:ext cx="175579" cy="100584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 bwMode="auto">
          <a:xfrm>
            <a:off x="6769767" y="4889444"/>
            <a:ext cx="4618957" cy="590626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latin typeface="+mn-lt"/>
                <a:cs typeface="Segoe UI Semibold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 with imag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03276" y="2091023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826770" y="3244567"/>
            <a:ext cx="4205904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5" name="Group 14"/>
          <p:cNvGrpSpPr/>
          <p:nvPr userDrawn="1"/>
        </p:nvGrpSpPr>
        <p:grpSpPr bwMode="auto"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/>
            <p:cNvCxnSpPr>
              <a:cxnSpLocks/>
            </p:cNvCxnSpPr>
            <p:nvPr userDrawn="1"/>
          </p:nvCxnSpPr>
          <p:spPr bwMode="auto"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 userDrawn="1"/>
          </p:nvSpPr>
          <p:spPr bwMode="auto"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 bwMode="auto">
          <a:xfrm>
            <a:off x="815720" y="3869349"/>
            <a:ext cx="4215201" cy="132833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7" name="Oval 16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7"/>
          <p:cNvSpPr>
            <a:spLocks noGrp="1"/>
          </p:cNvSpPr>
          <p:nvPr>
            <p:ph type="pic" sz="quarter" idx="15"/>
          </p:nvPr>
        </p:nvSpPr>
        <p:spPr bwMode="auto">
          <a:xfrm>
            <a:off x="6103003" y="2490534"/>
            <a:ext cx="6083300" cy="25877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pic>
        <p:nvPicPr>
          <p:cNvPr id="21" name="Graphic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652969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187777"/>
            <a:ext cx="10515600" cy="453429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652969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159497"/>
            <a:ext cx="5181600" cy="454371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652969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25695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203414"/>
            <a:ext cx="5157787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25695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203414"/>
            <a:ext cx="5183188" cy="339763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2"/>
                </a:solidFill>
              </a:defRPr>
            </a:lvl2pPr>
            <a:lvl3pPr>
              <a:defRPr sz="1600">
                <a:solidFill>
                  <a:schemeClr val="bg2"/>
                </a:solidFill>
              </a:defRPr>
            </a:lvl3pPr>
            <a:lvl4pPr>
              <a:defRPr sz="1400">
                <a:solidFill>
                  <a:schemeClr val="bg2"/>
                </a:solidFill>
              </a:defRPr>
            </a:lvl4pPr>
            <a:lvl5pPr>
              <a:defRPr sz="1400">
                <a:solidFill>
                  <a:schemeClr val="bg2"/>
                </a:solidFill>
              </a:defRPr>
            </a:lvl5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652969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 bwMode="auto">
          <a:xfrm>
            <a:off x="1470819" y="2355057"/>
            <a:ext cx="9250363" cy="21478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652969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, Image and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894591" y="1090118"/>
            <a:ext cx="4494133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894591" y="2243662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1" name="Group 10"/>
          <p:cNvGrpSpPr/>
          <p:nvPr userDrawn="1"/>
        </p:nvGrpSpPr>
        <p:grpSpPr bwMode="auto">
          <a:xfrm flipH="1">
            <a:off x="6924675" y="1993043"/>
            <a:ext cx="5267325" cy="100800"/>
            <a:chOff x="0" y="3240138"/>
            <a:chExt cx="3434400" cy="100800"/>
          </a:xfrm>
        </p:grpSpPr>
        <p:cxnSp>
          <p:nvCxnSpPr>
            <p:cNvPr id="12" name="Straight Connector 11"/>
            <p:cNvCxnSpPr>
              <a:cxnSpLocks/>
            </p:cNvCxnSpPr>
            <p:nvPr userDrawn="1"/>
          </p:nvCxnSpPr>
          <p:spPr bwMode="auto"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 userDrawn="1"/>
          </p:nvSpPr>
          <p:spPr bwMode="auto"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 bwMode="auto">
          <a:xfrm>
            <a:off x="6894591" y="2868443"/>
            <a:ext cx="4482996" cy="243260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5"/>
          </p:nvPr>
        </p:nvSpPr>
        <p:spPr bwMode="auto">
          <a:xfrm>
            <a:off x="2854411" y="1472184"/>
            <a:ext cx="324620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pic>
        <p:nvPicPr>
          <p:cNvPr id="21" name="Graphic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 Layout ver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-12355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03276" y="2219359"/>
            <a:ext cx="5021940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Oval 16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 Placeholder 2"/>
          <p:cNvSpPr>
            <a:spLocks noGrp="1"/>
          </p:cNvSpPr>
          <p:nvPr>
            <p:ph type="body" idx="14" hasCustomPrompt="1"/>
          </p:nvPr>
        </p:nvSpPr>
        <p:spPr bwMode="auto">
          <a:xfrm>
            <a:off x="815720" y="3392200"/>
            <a:ext cx="5009495" cy="2210173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5"/>
          </p:nvPr>
        </p:nvSpPr>
        <p:spPr bwMode="auto">
          <a:xfrm>
            <a:off x="6108356" y="-20834"/>
            <a:ext cx="5245444" cy="53858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pic>
        <p:nvPicPr>
          <p:cNvPr id="22" name="Graphic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cons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400317" y="707529"/>
            <a:ext cx="4494133" cy="569086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6400317" y="1625821"/>
            <a:ext cx="4473108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1" name="Group 10"/>
          <p:cNvGrpSpPr/>
          <p:nvPr userDrawn="1"/>
        </p:nvGrpSpPr>
        <p:grpSpPr bwMode="auto">
          <a:xfrm flipH="1">
            <a:off x="6430402" y="1375202"/>
            <a:ext cx="5761597" cy="100800"/>
            <a:chOff x="-322276" y="3240138"/>
            <a:chExt cx="3756676" cy="100800"/>
          </a:xfrm>
        </p:grpSpPr>
        <p:cxnSp>
          <p:nvCxnSpPr>
            <p:cNvPr id="12" name="Straight Connector 11"/>
            <p:cNvCxnSpPr>
              <a:cxnSpLocks/>
            </p:cNvCxnSpPr>
            <p:nvPr userDrawn="1"/>
          </p:nvCxnSpPr>
          <p:spPr bwMode="auto">
            <a:xfrm>
              <a:off x="-322276" y="3290538"/>
              <a:ext cx="3706276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 userDrawn="1"/>
          </p:nvSpPr>
          <p:spPr bwMode="auto"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 bwMode="auto">
          <a:xfrm>
            <a:off x="2920469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 bwMode="auto">
          <a:xfrm>
            <a:off x="2090460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6" hasCustomPrompt="1"/>
          </p:nvPr>
        </p:nvSpPr>
        <p:spPr bwMode="auto">
          <a:xfrm>
            <a:off x="831850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text styles</a:t>
            </a:r>
            <a:endParaRPr/>
          </a:p>
        </p:txBody>
      </p:sp>
      <p:sp>
        <p:nvSpPr>
          <p:cNvPr id="23" name="Text Placeholder 2"/>
          <p:cNvSpPr>
            <a:spLocks noGrp="1"/>
          </p:cNvSpPr>
          <p:nvPr>
            <p:ph type="body" idx="17" hasCustomPrompt="1"/>
          </p:nvPr>
        </p:nvSpPr>
        <p:spPr bwMode="auto">
          <a:xfrm>
            <a:off x="2920469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18"/>
          </p:nvPr>
        </p:nvSpPr>
        <p:spPr bwMode="auto">
          <a:xfrm>
            <a:off x="2090460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9" hasCustomPrompt="1"/>
          </p:nvPr>
        </p:nvSpPr>
        <p:spPr bwMode="auto">
          <a:xfrm>
            <a:off x="831850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text styles</a:t>
            </a:r>
            <a:endParaRPr/>
          </a:p>
        </p:txBody>
      </p:sp>
      <p:sp>
        <p:nvSpPr>
          <p:cNvPr id="26" name="Text Placeholder 2"/>
          <p:cNvSpPr>
            <a:spLocks noGrp="1"/>
          </p:cNvSpPr>
          <p:nvPr>
            <p:ph type="body" idx="20" hasCustomPrompt="1"/>
          </p:nvPr>
        </p:nvSpPr>
        <p:spPr bwMode="auto">
          <a:xfrm>
            <a:off x="8549426" y="3291840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21"/>
          </p:nvPr>
        </p:nvSpPr>
        <p:spPr bwMode="auto">
          <a:xfrm>
            <a:off x="7719417" y="3273552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22" hasCustomPrompt="1"/>
          </p:nvPr>
        </p:nvSpPr>
        <p:spPr bwMode="auto">
          <a:xfrm>
            <a:off x="6460807" y="3291840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text</a:t>
            </a:r>
            <a:endParaRPr/>
          </a:p>
        </p:txBody>
      </p:sp>
      <p:sp>
        <p:nvSpPr>
          <p:cNvPr id="29" name="Text Placeholder 2"/>
          <p:cNvSpPr>
            <a:spLocks noGrp="1"/>
          </p:cNvSpPr>
          <p:nvPr>
            <p:ph type="body" idx="23" hasCustomPrompt="1"/>
          </p:nvPr>
        </p:nvSpPr>
        <p:spPr bwMode="auto">
          <a:xfrm>
            <a:off x="8549426" y="4427608"/>
            <a:ext cx="2670048" cy="6400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4"/>
          </p:nvPr>
        </p:nvSpPr>
        <p:spPr bwMode="auto">
          <a:xfrm>
            <a:off x="7719417" y="4409320"/>
            <a:ext cx="640080" cy="65836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9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5" hasCustomPrompt="1"/>
          </p:nvPr>
        </p:nvSpPr>
        <p:spPr bwMode="auto">
          <a:xfrm>
            <a:off x="6460807" y="4427608"/>
            <a:ext cx="1209357" cy="64008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text</a:t>
            </a:r>
            <a:endParaRPr/>
          </a:p>
        </p:txBody>
      </p:sp>
      <p:pic>
        <p:nvPicPr>
          <p:cNvPr id="32" name="Graphic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Monitor and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03276" y="2091023"/>
            <a:ext cx="4464049" cy="804338"/>
          </a:xfrm>
        </p:spPr>
        <p:txBody>
          <a:bodyPr lIns="0" tIns="0" rIns="0" bIns="0" anchor="b"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826770" y="3244567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05021" y="5879655"/>
            <a:ext cx="354492" cy="297307"/>
          </a:xfrm>
        </p:spPr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5" name="Group 14"/>
          <p:cNvGrpSpPr/>
          <p:nvPr userDrawn="1"/>
        </p:nvGrpSpPr>
        <p:grpSpPr bwMode="auto">
          <a:xfrm>
            <a:off x="0" y="2993948"/>
            <a:ext cx="3434400" cy="100800"/>
            <a:chOff x="0" y="3240138"/>
            <a:chExt cx="3434400" cy="100800"/>
          </a:xfrm>
        </p:grpSpPr>
        <p:cxnSp>
          <p:nvCxnSpPr>
            <p:cNvPr id="13" name="Straight Connector 12"/>
            <p:cNvCxnSpPr>
              <a:cxnSpLocks/>
            </p:cNvCxnSpPr>
            <p:nvPr userDrawn="1"/>
          </p:nvCxnSpPr>
          <p:spPr bwMode="auto">
            <a:xfrm>
              <a:off x="0" y="3290538"/>
              <a:ext cx="338400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 userDrawn="1"/>
          </p:nvSpPr>
          <p:spPr bwMode="auto">
            <a:xfrm>
              <a:off x="3333600" y="3240138"/>
              <a:ext cx="100800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 bwMode="auto">
          <a:xfrm>
            <a:off x="815720" y="3869349"/>
            <a:ext cx="4452987" cy="1328330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7" name="Oval 16"/>
          <p:cNvSpPr/>
          <p:nvPr userDrawn="1"/>
        </p:nvSpPr>
        <p:spPr bwMode="auto">
          <a:xfrm>
            <a:off x="635688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 userDrawn="1"/>
        </p:nvCxnSpPr>
        <p:spPr bwMode="auto">
          <a:xfrm flipV="1">
            <a:off x="0" y="6020920"/>
            <a:ext cx="635688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Subtitle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icture Placeholder 7"/>
          <p:cNvSpPr>
            <a:spLocks noGrp="1"/>
          </p:cNvSpPr>
          <p:nvPr>
            <p:ph type="pic" sz="quarter" idx="15"/>
          </p:nvPr>
        </p:nvSpPr>
        <p:spPr bwMode="auto">
          <a:xfrm>
            <a:off x="0" y="1682496"/>
            <a:ext cx="12191999" cy="349300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863976" y="696584"/>
            <a:ext cx="4464049" cy="569086"/>
          </a:xfrm>
        </p:spPr>
        <p:txBody>
          <a:bodyPr lIns="0" tIns="0" rIns="0" bIns="0" anchor="b">
            <a:normAutofit/>
          </a:bodyPr>
          <a:lstStyle>
            <a:lvl1pPr algn="ctr">
              <a:defRPr sz="3600"/>
            </a:lvl1pPr>
          </a:lstStyle>
          <a:p>
            <a:pPr>
              <a:defRPr/>
            </a:pPr>
            <a:r>
              <a:rPr lang="en-US"/>
              <a:t>CLICK TO EDIT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3884860" y="1983086"/>
            <a:ext cx="4443165" cy="56908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17" name="Oval 16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Connector 17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hree Content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34000">
                <a:srgbClr val="0F1722"/>
              </a:gs>
              <a:gs pos="69000">
                <a:srgbClr val="0F1722"/>
              </a:gs>
              <a:gs pos="100000">
                <a:schemeClr val="accent5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auto">
          <a:xfrm>
            <a:off x="5104263" y="707529"/>
            <a:ext cx="6310887" cy="569086"/>
          </a:xfrm>
        </p:spPr>
        <p:txBody>
          <a:bodyPr lIns="0" tIns="0" rIns="0" bIns="0" anchor="b">
            <a:normAutofit/>
          </a:bodyPr>
          <a:lstStyle>
            <a:lvl1pPr algn="r">
              <a:defRPr sz="36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5104263" y="1625821"/>
            <a:ext cx="6289862" cy="569085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  <a:cs typeface="Segoe UI Semibold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 bwMode="auto">
          <a:xfrm>
            <a:off x="831850" y="859665"/>
            <a:ext cx="1078992" cy="54864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grpSp>
        <p:nvGrpSpPr>
          <p:cNvPr id="11" name="Group 10"/>
          <p:cNvGrpSpPr/>
          <p:nvPr userDrawn="1"/>
        </p:nvGrpSpPr>
        <p:grpSpPr bwMode="auto">
          <a:xfrm flipH="1">
            <a:off x="7179281" y="1375202"/>
            <a:ext cx="5012719" cy="100800"/>
            <a:chOff x="304632" y="3240138"/>
            <a:chExt cx="3129768" cy="100800"/>
          </a:xfrm>
        </p:grpSpPr>
        <p:cxnSp>
          <p:nvCxnSpPr>
            <p:cNvPr id="12" name="Straight Connector 11"/>
            <p:cNvCxnSpPr>
              <a:cxnSpLocks/>
            </p:cNvCxnSpPr>
            <p:nvPr userDrawn="1"/>
          </p:nvCxnSpPr>
          <p:spPr bwMode="auto">
            <a:xfrm>
              <a:off x="304632" y="3290538"/>
              <a:ext cx="3079370" cy="0"/>
            </a:xfrm>
            <a:prstGeom prst="line">
              <a:avLst/>
            </a:prstGeom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 userDrawn="1"/>
          </p:nvSpPr>
          <p:spPr bwMode="auto">
            <a:xfrm>
              <a:off x="3368676" y="3240138"/>
              <a:ext cx="65724" cy="100800"/>
            </a:xfrm>
            <a:prstGeom prst="ellipse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Text Placeholder 2"/>
          <p:cNvSpPr>
            <a:spLocks noGrp="1"/>
          </p:cNvSpPr>
          <p:nvPr>
            <p:ph type="body" idx="14" hasCustomPrompt="1"/>
          </p:nvPr>
        </p:nvSpPr>
        <p:spPr bwMode="auto">
          <a:xfrm>
            <a:off x="1226926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cxnSp>
        <p:nvCxnSpPr>
          <p:cNvPr id="17" name="Straight Connector 16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16" hasCustomPrompt="1"/>
          </p:nvPr>
        </p:nvSpPr>
        <p:spPr bwMode="auto">
          <a:xfrm>
            <a:off x="1226926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1226926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1</a:t>
            </a:r>
            <a:endParaRPr/>
          </a:p>
        </p:txBody>
      </p:sp>
      <p:sp>
        <p:nvSpPr>
          <p:cNvPr id="34" name="Text Placeholder 2"/>
          <p:cNvSpPr>
            <a:spLocks noGrp="1"/>
          </p:cNvSpPr>
          <p:nvPr>
            <p:ph type="body" idx="27" hasCustomPrompt="1"/>
          </p:nvPr>
        </p:nvSpPr>
        <p:spPr bwMode="auto">
          <a:xfrm>
            <a:off x="4871314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5" name="Text Placeholder 15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4871314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2</a:t>
            </a:r>
            <a:endParaRPr/>
          </a:p>
        </p:txBody>
      </p:sp>
      <p:sp>
        <p:nvSpPr>
          <p:cNvPr id="36" name="Text Placeholder 2"/>
          <p:cNvSpPr>
            <a:spLocks noGrp="1"/>
          </p:cNvSpPr>
          <p:nvPr>
            <p:ph type="body" idx="29" hasCustomPrompt="1"/>
          </p:nvPr>
        </p:nvSpPr>
        <p:spPr bwMode="auto">
          <a:xfrm>
            <a:off x="4871314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7" name="Text Placeholder 2"/>
          <p:cNvSpPr>
            <a:spLocks noGrp="1"/>
          </p:cNvSpPr>
          <p:nvPr>
            <p:ph type="body" idx="30" hasCustomPrompt="1"/>
          </p:nvPr>
        </p:nvSpPr>
        <p:spPr bwMode="auto">
          <a:xfrm>
            <a:off x="8515702" y="4271296"/>
            <a:ext cx="2944368" cy="1419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8515702" y="2760518"/>
            <a:ext cx="978408" cy="978408"/>
          </a:xfrm>
          <a:prstGeom prst="ellipse">
            <a:avLst/>
          </a:prstGeom>
          <a:ln w="6350">
            <a:solidFill>
              <a:schemeClr val="tx1"/>
            </a:solidFill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7000" b="1">
                <a:ln w="6350">
                  <a:solidFill>
                    <a:schemeClr val="tx1"/>
                  </a:solidFill>
                </a:ln>
                <a:noFill/>
                <a:latin typeface="+mj-lt"/>
              </a:defRPr>
            </a:lvl1pPr>
          </a:lstStyle>
          <a:p>
            <a:pPr lvl="0">
              <a:defRPr/>
            </a:pPr>
            <a:r>
              <a:rPr lang="en-US"/>
              <a:t>3</a:t>
            </a:r>
            <a:endParaRPr/>
          </a:p>
        </p:txBody>
      </p:sp>
      <p:sp>
        <p:nvSpPr>
          <p:cNvPr id="39" name="Text Placeholder 2"/>
          <p:cNvSpPr>
            <a:spLocks noGrp="1"/>
          </p:cNvSpPr>
          <p:nvPr>
            <p:ph type="body" idx="32" hasCustomPrompt="1"/>
          </p:nvPr>
        </p:nvSpPr>
        <p:spPr bwMode="auto">
          <a:xfrm>
            <a:off x="8515702" y="3858610"/>
            <a:ext cx="2944368" cy="328343"/>
          </a:xfrm>
        </p:spPr>
        <p:txBody>
          <a:bodyPr lIns="0" tIns="0" rIns="0" bIns="0" anchor="b" anchorCtr="0">
            <a:normAutofit/>
          </a:bodyPr>
          <a:lstStyle>
            <a:lvl1pPr marL="0" indent="0">
              <a:spcBef>
                <a:spcPts val="600"/>
              </a:spcBef>
              <a:buClr>
                <a:schemeClr val="tx1"/>
              </a:buClr>
              <a:buFont typeface="Courier New"/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cxnSp>
        <p:nvCxnSpPr>
          <p:cNvPr id="21" name="Straight Connector 20"/>
          <p:cNvCxnSpPr>
            <a:cxnSpLocks/>
          </p:cNvCxnSpPr>
          <p:nvPr userDrawn="1"/>
        </p:nvCxnSpPr>
        <p:spPr bwMode="auto">
          <a:xfrm>
            <a:off x="2205335" y="3256107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 userDrawn="1"/>
        </p:nvCxnSpPr>
        <p:spPr bwMode="auto">
          <a:xfrm>
            <a:off x="5849839" y="3255785"/>
            <a:ext cx="266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19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91167" y="709191"/>
            <a:ext cx="867006" cy="8670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0016836" y="5878720"/>
            <a:ext cx="1336964" cy="298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MM.DD.20XX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169960" y="5878720"/>
            <a:ext cx="2915733" cy="298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78643" y="5879655"/>
            <a:ext cx="354492" cy="297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D581BC7-E183-40DB-AC97-C19EA4EB8894}" type="slidenum">
              <a:rPr lang="en-US"/>
              <a:t>‹#›</a:t>
            </a:fld>
            <a:endParaRPr lang="en-US"/>
          </a:p>
        </p:txBody>
      </p:sp>
      <p:sp>
        <p:nvSpPr>
          <p:cNvPr id="7" name="Oval 6"/>
          <p:cNvSpPr/>
          <p:nvPr userDrawn="1"/>
        </p:nvSpPr>
        <p:spPr bwMode="auto">
          <a:xfrm>
            <a:off x="809310" y="5879655"/>
            <a:ext cx="283464" cy="283464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 userDrawn="1"/>
        </p:nvCxnSpPr>
        <p:spPr bwMode="auto">
          <a:xfrm>
            <a:off x="11580000" y="6020920"/>
            <a:ext cx="612000" cy="0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 userDrawn="1"/>
        </p:nvSpPr>
        <p:spPr bwMode="auto">
          <a:xfrm>
            <a:off x="11466563" y="5966056"/>
            <a:ext cx="109728" cy="109728"/>
          </a:xfrm>
          <a:prstGeom prst="ellipse">
            <a:avLst/>
          </a:prstGeom>
          <a:noFill/>
          <a:ln w="635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Connector 12"/>
          <p:cNvCxnSpPr>
            <a:cxnSpLocks/>
          </p:cNvCxnSpPr>
          <p:nvPr userDrawn="1"/>
        </p:nvCxnSpPr>
        <p:spPr bwMode="auto">
          <a:xfrm flipV="1">
            <a:off x="0" y="6020920"/>
            <a:ext cx="803275" cy="46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3600" b="1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beresta.software/" TargetMode="Externa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758191" y="2668892"/>
            <a:ext cx="4618957" cy="1682263"/>
          </a:xfrm>
        </p:spPr>
        <p:txBody>
          <a:bodyPr anchor="t"/>
          <a:lstStyle/>
          <a:p>
            <a:pPr>
              <a:defRPr/>
            </a:pPr>
            <a:r>
              <a:rPr lang="ru-RU" sz="4400" dirty="0"/>
              <a:t>Методы силового бэкапа БД </a:t>
            </a:r>
            <a:r>
              <a:rPr lang="en-US" sz="4400" dirty="0"/>
              <a:t>Postgres Pro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384032" y="5301208"/>
            <a:ext cx="5915962" cy="12780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Gill Sans MT"/>
                <a:ea typeface="Arial"/>
                <a:cs typeface="Arial"/>
              </a:rPr>
              <a:t>Система резервного копирования </a:t>
            </a:r>
          </a:p>
          <a:p>
            <a:pPr>
              <a:spcBef>
                <a:spcPts val="0"/>
              </a:spcBef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Gill Sans MT"/>
                <a:ea typeface="Arial"/>
                <a:cs typeface="Arial"/>
              </a:rPr>
              <a:t>Аудит сервиса резервного копирования  </a:t>
            </a:r>
            <a:endParaRPr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Graphic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72914" y="548680"/>
            <a:ext cx="4032448" cy="1008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AD20D3-76C6-49BF-9A29-AF774796EDB7}"/>
              </a:ext>
            </a:extLst>
          </p:cNvPr>
          <p:cNvSpPr txBox="1"/>
          <p:nvPr/>
        </p:nvSpPr>
        <p:spPr>
          <a:xfrm>
            <a:off x="47328" y="3789040"/>
            <a:ext cx="615018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0" dirty="0">
                <a:solidFill>
                  <a:srgbClr val="FFFFFF"/>
                </a:solidFill>
                <a:effectLst/>
                <a:latin typeface="+mj-lt"/>
              </a:rPr>
              <a:t>PGConf.Russia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8643" y="5879655"/>
            <a:ext cx="354492" cy="297307"/>
          </a:xfrm>
        </p:spPr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10</a:t>
            </a:fld>
            <a:endParaRPr lang="en-US"/>
          </a:p>
        </p:txBody>
      </p:sp>
      <p:sp>
        <p:nvSpPr>
          <p:cNvPr id="10" name="Title 1"/>
          <p:cNvSpPr txBox="1"/>
          <p:nvPr/>
        </p:nvSpPr>
        <p:spPr bwMode="auto">
          <a:xfrm>
            <a:off x="2063552" y="1556792"/>
            <a:ext cx="5021940" cy="8043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4734DA1-BAA3-429C-A26E-6DC428CF62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51584" y="461510"/>
            <a:ext cx="8712968" cy="867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Положение дел в РКиВД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FFDEB7C-D1B8-47C9-9783-6C673E0BC3E8}"/>
              </a:ext>
            </a:extLst>
          </p:cNvPr>
          <p:cNvSpPr txBox="1"/>
          <p:nvPr/>
        </p:nvSpPr>
        <p:spPr bwMode="auto">
          <a:xfrm>
            <a:off x="1271464" y="1881204"/>
            <a:ext cx="9237960" cy="46362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ru-RU" sz="2200" dirty="0">
                <a:solidFill>
                  <a:schemeClr val="bg2"/>
                </a:solidFill>
                <a:latin typeface="+mj-lt"/>
                <a:cs typeface="Arial"/>
              </a:rPr>
              <a:t>Точечные решения</a:t>
            </a:r>
            <a:r>
              <a:rPr lang="en-US" sz="2200" dirty="0">
                <a:solidFill>
                  <a:schemeClr val="bg2"/>
                </a:solidFill>
                <a:latin typeface="+mj-lt"/>
                <a:cs typeface="Arial"/>
              </a:rPr>
              <a:t>: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Децентрализация операций РК и ВД 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Промежуточные дампы = увеличение времени восстановления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+Расточительство ресурсов хранения РК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Отсутствие глобальной дедупликации</a:t>
            </a:r>
            <a:endParaRPr lang="en-US" sz="22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ea typeface="Arial"/>
              <a:cs typeface="Arial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Нет единого каталога метаданных бэкапов из всех репозиториев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Нет возможности иерархического хранения РК</a:t>
            </a:r>
            <a:endParaRPr lang="en-US" sz="2200" dirty="0">
              <a:solidFill>
                <a:schemeClr val="bg2"/>
              </a:solidFill>
              <a:latin typeface="+mj-lt"/>
              <a:ea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ru-RU" sz="22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Решения от Вендоров</a:t>
            </a:r>
            <a:r>
              <a:rPr lang="en-US" sz="22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:</a:t>
            </a:r>
            <a:endParaRPr lang="ru-RU" sz="2200" dirty="0">
              <a:solidFill>
                <a:schemeClr val="bg2"/>
              </a:solidFill>
              <a:latin typeface="+mj-lt"/>
              <a:ea typeface="Arial"/>
              <a:cs typeface="Arial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/>
              </a:rPr>
              <a:t>Однопоточное РК и ВД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/>
              </a:rPr>
              <a:t>Некоторые до сих пор не умеют бэкапить с реплики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/>
              </a:rPr>
              <a:t>Фокус на </a:t>
            </a:r>
            <a:r>
              <a:rPr lang="en-US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/>
              </a:rPr>
              <a:t>Oracle, Mongo, MS SQL, DB2, ASE</a:t>
            </a:r>
            <a:endParaRPr lang="ru-RU" sz="22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cs typeface="Arial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cs typeface="Arial"/>
              </a:rPr>
              <a:t>Все вышли</a:t>
            </a:r>
            <a:endParaRPr lang="en-US" sz="22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cs typeface="Arial"/>
            </a:endParaRPr>
          </a:p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ru-RU" sz="2200" dirty="0">
                <a:solidFill>
                  <a:schemeClr val="bg2"/>
                </a:solidFill>
                <a:latin typeface="+mj-lt"/>
                <a:cs typeface="Arial"/>
              </a:rPr>
              <a:t>Отсутствие инструментов контроля Сервиса РКиВД</a:t>
            </a:r>
          </a:p>
          <a:p>
            <a:pPr lvl="1">
              <a:lnSpc>
                <a:spcPct val="80000"/>
              </a:lnSpc>
              <a:defRPr/>
            </a:pPr>
            <a:endParaRPr lang="ru-RU" sz="21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ea typeface="Arial"/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endParaRPr lang="en-US" sz="2600" dirty="0">
              <a:solidFill>
                <a:schemeClr val="bg2"/>
              </a:solidFill>
              <a:latin typeface="+mj-lt"/>
              <a:ea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en-US" sz="2400" dirty="0">
              <a:solidFill>
                <a:schemeClr val="bg2"/>
              </a:solidFill>
              <a:latin typeface="Gill Sans MT"/>
              <a:ea typeface="Arial"/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E6201F-5D11-4EB6-992B-4C367C8DA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60296" y="4348003"/>
            <a:ext cx="2493480" cy="1828959"/>
          </a:xfrm>
          <a:prstGeom prst="rect">
            <a:avLst/>
          </a:prstGeom>
          <a:gradFill>
            <a:gsLst>
              <a:gs pos="88000">
                <a:srgbClr val="00B050"/>
              </a:gs>
              <a:gs pos="10000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87927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8643" y="5879655"/>
            <a:ext cx="354492" cy="297307"/>
          </a:xfrm>
        </p:spPr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11</a:t>
            </a:fld>
            <a:endParaRPr lang="en-US"/>
          </a:p>
        </p:txBody>
      </p:sp>
      <p:sp>
        <p:nvSpPr>
          <p:cNvPr id="10" name="Title 1"/>
          <p:cNvSpPr txBox="1"/>
          <p:nvPr/>
        </p:nvSpPr>
        <p:spPr bwMode="auto">
          <a:xfrm>
            <a:off x="2063552" y="1556792"/>
            <a:ext cx="5021940" cy="8043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4734DA1-BAA3-429C-A26E-6DC428CF62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51584" y="461510"/>
            <a:ext cx="8712968" cy="867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Трудности РКиВД крупных БД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PG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25F7096-1324-4C91-B9F4-018653FDDF82}"/>
              </a:ext>
            </a:extLst>
          </p:cNvPr>
          <p:cNvSpPr/>
          <p:nvPr/>
        </p:nvSpPr>
        <p:spPr bwMode="auto">
          <a:xfrm>
            <a:off x="9901189" y="2320504"/>
            <a:ext cx="1512168" cy="748456"/>
          </a:xfrm>
          <a:prstGeom prst="rightArrow">
            <a:avLst/>
          </a:prstGeom>
          <a:pattFill prst="narVert">
            <a:fgClr>
              <a:schemeClr val="accent4"/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FFDEB7C-D1B8-47C9-9783-6C673E0BC3E8}"/>
              </a:ext>
            </a:extLst>
          </p:cNvPr>
          <p:cNvSpPr txBox="1"/>
          <p:nvPr/>
        </p:nvSpPr>
        <p:spPr bwMode="auto">
          <a:xfrm>
            <a:off x="778642" y="2484179"/>
            <a:ext cx="9493821" cy="46362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ru-RU" sz="2800" dirty="0">
                <a:solidFill>
                  <a:schemeClr val="bg2"/>
                </a:solidFill>
                <a:latin typeface="+mj-lt"/>
                <a:cs typeface="Arial"/>
              </a:rPr>
              <a:t> Многопоточность – маст хэв</a:t>
            </a:r>
            <a:endParaRPr lang="en-US" sz="2800" dirty="0">
              <a:solidFill>
                <a:schemeClr val="bg2"/>
              </a:solidFill>
              <a:latin typeface="+mj-lt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 Инкрементальный бэкап (</a:t>
            </a:r>
            <a:r>
              <a:rPr lang="en-US" sz="28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block level) </a:t>
            </a:r>
            <a:r>
              <a:rPr lang="ru-RU" sz="28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– маст хэв</a:t>
            </a:r>
          </a:p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ru-RU" sz="2800" dirty="0">
                <a:solidFill>
                  <a:schemeClr val="bg2"/>
                </a:solidFill>
                <a:latin typeface="+mj-lt"/>
                <a:cs typeface="Arial"/>
              </a:rPr>
              <a:t> Необходимо минимизировать нагрузку на прод. хосты</a:t>
            </a:r>
          </a:p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ru-RU" sz="2800" dirty="0">
                <a:solidFill>
                  <a:schemeClr val="bg2"/>
                </a:solidFill>
                <a:latin typeface="+mj-lt"/>
                <a:cs typeface="Arial"/>
              </a:rPr>
              <a:t> Лучше не беспокоить ИБ-шников</a:t>
            </a:r>
          </a:p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ru-RU" sz="2800" dirty="0">
                <a:solidFill>
                  <a:schemeClr val="bg2"/>
                </a:solidFill>
                <a:latin typeface="+mj-lt"/>
                <a:cs typeface="Arial"/>
              </a:rPr>
              <a:t> 3-2-1 никто не отменял</a:t>
            </a:r>
          </a:p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ru-RU" sz="2800" dirty="0">
                <a:solidFill>
                  <a:schemeClr val="bg2"/>
                </a:solidFill>
                <a:latin typeface="+mj-lt"/>
                <a:cs typeface="Arial"/>
              </a:rPr>
              <a:t> Хранить надо с дедупом – экономить</a:t>
            </a:r>
          </a:p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ru-RU" sz="2800" dirty="0">
                <a:solidFill>
                  <a:schemeClr val="bg2"/>
                </a:solidFill>
                <a:latin typeface="+mj-lt"/>
                <a:cs typeface="Arial"/>
              </a:rPr>
              <a:t> Необходимо предусмотреть отказоустойчивость бэкапа </a:t>
            </a:r>
          </a:p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endParaRPr lang="ru-RU" sz="2400" dirty="0">
              <a:solidFill>
                <a:schemeClr val="bg2"/>
              </a:solidFill>
              <a:latin typeface="+mj-lt"/>
              <a:cs typeface="Arial"/>
            </a:endParaRPr>
          </a:p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endParaRPr lang="ru-RU" sz="2400" dirty="0">
              <a:solidFill>
                <a:schemeClr val="bg2"/>
              </a:solidFill>
              <a:latin typeface="+mj-lt"/>
              <a:cs typeface="Arial"/>
            </a:endParaRPr>
          </a:p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endParaRPr lang="ru-RU" dirty="0">
              <a:solidFill>
                <a:schemeClr val="bg2"/>
              </a:solidFill>
              <a:latin typeface="+mj-lt"/>
              <a:cs typeface="Arial"/>
            </a:endParaRPr>
          </a:p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endParaRPr lang="ru-RU" dirty="0">
              <a:solidFill>
                <a:schemeClr val="bg2"/>
              </a:solidFill>
              <a:latin typeface="+mj-lt"/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endParaRPr lang="ru-RU" sz="21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ea typeface="Arial"/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endParaRPr lang="en-US" sz="2600" dirty="0">
              <a:solidFill>
                <a:schemeClr val="bg2"/>
              </a:solidFill>
              <a:latin typeface="+mj-lt"/>
              <a:ea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en-US" sz="2400" dirty="0">
              <a:solidFill>
                <a:schemeClr val="bg2"/>
              </a:solidFill>
              <a:latin typeface="Gill Sans MT"/>
              <a:ea typeface="Arial"/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2F878A0-A3D6-4A8B-B05F-055D4DF0F8D6}"/>
              </a:ext>
            </a:extLst>
          </p:cNvPr>
          <p:cNvSpPr/>
          <p:nvPr/>
        </p:nvSpPr>
        <p:spPr bwMode="auto">
          <a:xfrm>
            <a:off x="9899394" y="3146849"/>
            <a:ext cx="1512168" cy="748457"/>
          </a:xfrm>
          <a:prstGeom prst="rightArrow">
            <a:avLst/>
          </a:prstGeom>
          <a:pattFill prst="narVert">
            <a:fgClr>
              <a:schemeClr val="accent4"/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EFBB526-0829-4791-85CD-D4F1EC4BFBC6}"/>
              </a:ext>
            </a:extLst>
          </p:cNvPr>
          <p:cNvSpPr/>
          <p:nvPr/>
        </p:nvSpPr>
        <p:spPr bwMode="auto">
          <a:xfrm>
            <a:off x="9899394" y="3973195"/>
            <a:ext cx="1512168" cy="748457"/>
          </a:xfrm>
          <a:prstGeom prst="rightArrow">
            <a:avLst/>
          </a:prstGeom>
          <a:pattFill prst="narVert">
            <a:fgClr>
              <a:schemeClr val="accent4"/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240369E-53F2-4D38-B3C2-CBB6F43DAF15}"/>
              </a:ext>
            </a:extLst>
          </p:cNvPr>
          <p:cNvSpPr/>
          <p:nvPr/>
        </p:nvSpPr>
        <p:spPr bwMode="auto">
          <a:xfrm>
            <a:off x="9899394" y="4802324"/>
            <a:ext cx="1512168" cy="748457"/>
          </a:xfrm>
          <a:prstGeom prst="rightArrow">
            <a:avLst/>
          </a:prstGeom>
          <a:pattFill prst="narVert">
            <a:fgClr>
              <a:schemeClr val="accent4"/>
            </a:fgClr>
            <a:bgClr>
              <a:schemeClr val="bg1"/>
            </a:bgClr>
          </a:patt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7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015B4-74E9-4569-926E-016E04AA06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999656" y="1655285"/>
            <a:ext cx="6552728" cy="19442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Агент для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PostgreSQL:</a:t>
            </a:r>
            <a:b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Graphic 19">
            <a:extLst>
              <a:ext uri="{FF2B5EF4-FFF2-40B4-BE49-F238E27FC236}">
                <a16:creationId xmlns:a16="http://schemas.microsoft.com/office/drawing/2014/main" id="{AEAC698C-6FEB-4313-8679-B395D4BD5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9BD62328-C75B-4D4C-BC77-F202A28F5096}"/>
              </a:ext>
            </a:extLst>
          </p:cNvPr>
          <p:cNvSpPr txBox="1">
            <a:spLocks/>
          </p:cNvSpPr>
          <p:nvPr/>
        </p:nvSpPr>
        <p:spPr bwMode="auto">
          <a:xfrm>
            <a:off x="2999656" y="2924944"/>
            <a:ext cx="6984776" cy="122413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600" dirty="0"/>
              <a:t>многопоточное РК и ВД с поддержкой инкрементальных бэкапов и </a:t>
            </a:r>
            <a:r>
              <a:rPr lang="en-US" sz="2600" dirty="0"/>
              <a:t>NAT</a:t>
            </a:r>
          </a:p>
        </p:txBody>
      </p:sp>
    </p:spTree>
    <p:extLst>
      <p:ext uri="{BB962C8B-B14F-4D97-AF65-F5344CB8AC3E}">
        <p14:creationId xmlns:p14="http://schemas.microsoft.com/office/powerpoint/2010/main" val="326032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13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015B4-74E9-4569-926E-016E04AA06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51584" y="746841"/>
            <a:ext cx="7894943" cy="76560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Агент для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PostgreSQL: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Архитектура</a:t>
            </a:r>
            <a:b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Graphic 19">
            <a:extLst>
              <a:ext uri="{FF2B5EF4-FFF2-40B4-BE49-F238E27FC236}">
                <a16:creationId xmlns:a16="http://schemas.microsoft.com/office/drawing/2014/main" id="{AEAC698C-6FEB-4313-8679-B395D4BD5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FCA9569-DC7C-4FA3-B033-5E1B6F46F8FC}"/>
              </a:ext>
            </a:extLst>
          </p:cNvPr>
          <p:cNvSpPr/>
          <p:nvPr/>
        </p:nvSpPr>
        <p:spPr bwMode="auto">
          <a:xfrm>
            <a:off x="8832304" y="1988840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52B473-4954-400D-A81B-3F76712722F4}"/>
              </a:ext>
            </a:extLst>
          </p:cNvPr>
          <p:cNvSpPr/>
          <p:nvPr/>
        </p:nvSpPr>
        <p:spPr bwMode="auto">
          <a:xfrm>
            <a:off x="8821796" y="4581128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67D601C-E8C6-4347-8A45-657F38AEC334}"/>
              </a:ext>
            </a:extLst>
          </p:cNvPr>
          <p:cNvSpPr txBox="1">
            <a:spLocks/>
          </p:cNvSpPr>
          <p:nvPr/>
        </p:nvSpPr>
        <p:spPr bwMode="auto">
          <a:xfrm>
            <a:off x="9408368" y="1574382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Хост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#1: PG@</a:t>
            </a: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физика</a:t>
            </a:r>
          </a:p>
          <a:p>
            <a:pPr>
              <a:defRPr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Агент Береста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#1</a:t>
            </a:r>
            <a:endParaRPr lang="en-US" sz="1400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FBBE958C-E0C0-4461-B588-E744A498484D}"/>
              </a:ext>
            </a:extLst>
          </p:cNvPr>
          <p:cNvSpPr txBox="1">
            <a:spLocks/>
          </p:cNvSpPr>
          <p:nvPr/>
        </p:nvSpPr>
        <p:spPr bwMode="auto">
          <a:xfrm>
            <a:off x="9408368" y="4313475"/>
            <a:ext cx="1944216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Хост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#2: PG@</a:t>
            </a: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контейнер</a:t>
            </a:r>
            <a:endParaRPr lang="en-US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Агент Береста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#3</a:t>
            </a:r>
            <a:endParaRPr lang="en-US" sz="1400" dirty="0"/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EA1248A2-C151-45B7-ADA5-DDE94AAC274D}"/>
              </a:ext>
            </a:extLst>
          </p:cNvPr>
          <p:cNvSpPr/>
          <p:nvPr/>
        </p:nvSpPr>
        <p:spPr bwMode="auto">
          <a:xfrm>
            <a:off x="5375920" y="2060848"/>
            <a:ext cx="720080" cy="792088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622EFE3A-C99D-4AD0-8AB0-5E2884F75E72}"/>
              </a:ext>
            </a:extLst>
          </p:cNvPr>
          <p:cNvSpPr/>
          <p:nvPr/>
        </p:nvSpPr>
        <p:spPr bwMode="auto">
          <a:xfrm>
            <a:off x="5372877" y="4653136"/>
            <a:ext cx="720080" cy="792088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A649D4DC-F5E3-4026-A933-D38FDDC52646}"/>
              </a:ext>
            </a:extLst>
          </p:cNvPr>
          <p:cNvSpPr txBox="1">
            <a:spLocks/>
          </p:cNvSpPr>
          <p:nvPr/>
        </p:nvSpPr>
        <p:spPr bwMode="auto">
          <a:xfrm>
            <a:off x="4563575" y="1628800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иловой сервер Береста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#1</a:t>
            </a:r>
            <a:endParaRPr lang="ru-RU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9FF951DF-3012-4988-9600-A30DCE51FB55}"/>
              </a:ext>
            </a:extLst>
          </p:cNvPr>
          <p:cNvSpPr txBox="1">
            <a:spLocks/>
          </p:cNvSpPr>
          <p:nvPr/>
        </p:nvSpPr>
        <p:spPr bwMode="auto">
          <a:xfrm>
            <a:off x="4491567" y="3861048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иловой сервер Береста </a:t>
            </a: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#2</a:t>
            </a:r>
            <a:endParaRPr lang="ru-RU" sz="1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Cylinder 15">
            <a:extLst>
              <a:ext uri="{FF2B5EF4-FFF2-40B4-BE49-F238E27FC236}">
                <a16:creationId xmlns:a16="http://schemas.microsoft.com/office/drawing/2014/main" id="{DC61726C-D62D-431F-BDE3-023E22B7FB08}"/>
              </a:ext>
            </a:extLst>
          </p:cNvPr>
          <p:cNvSpPr/>
          <p:nvPr/>
        </p:nvSpPr>
        <p:spPr bwMode="auto">
          <a:xfrm>
            <a:off x="5663952" y="5812315"/>
            <a:ext cx="432048" cy="576064"/>
          </a:xfrm>
          <a:prstGeom prst="ca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6E2D91AE-5A01-4F4E-A287-7FC3E02E17AD}"/>
              </a:ext>
            </a:extLst>
          </p:cNvPr>
          <p:cNvSpPr/>
          <p:nvPr/>
        </p:nvSpPr>
        <p:spPr bwMode="auto">
          <a:xfrm>
            <a:off x="5591944" y="3149352"/>
            <a:ext cx="432048" cy="576064"/>
          </a:xfrm>
          <a:prstGeom prst="ca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BC49B55B-F71A-432F-B2CD-07AEC0B156D0}"/>
              </a:ext>
            </a:extLst>
          </p:cNvPr>
          <p:cNvCxnSpPr>
            <a:cxnSpLocks/>
            <a:stCxn id="3" idx="2"/>
            <a:endCxn id="17" idx="1"/>
          </p:cNvCxnSpPr>
          <p:nvPr/>
        </p:nvCxnSpPr>
        <p:spPr>
          <a:xfrm rot="16200000" flipH="1">
            <a:off x="5623756" y="2965140"/>
            <a:ext cx="296416" cy="72008"/>
          </a:xfrm>
          <a:prstGeom prst="bentConnector3">
            <a:avLst>
              <a:gd name="adj1" fmla="val 50000"/>
            </a:avLst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F5130FEC-3034-4C58-9F5F-B1B96BD9F540}"/>
              </a:ext>
            </a:extLst>
          </p:cNvPr>
          <p:cNvCxnSpPr>
            <a:cxnSpLocks/>
            <a:stCxn id="13" idx="2"/>
            <a:endCxn id="16" idx="1"/>
          </p:cNvCxnSpPr>
          <p:nvPr/>
        </p:nvCxnSpPr>
        <p:spPr bwMode="auto">
          <a:xfrm rot="16200000" flipH="1">
            <a:off x="5622901" y="5555239"/>
            <a:ext cx="367091" cy="147059"/>
          </a:xfrm>
          <a:prstGeom prst="bentConnector3">
            <a:avLst>
              <a:gd name="adj1" fmla="val 50000"/>
            </a:avLst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4">
            <a:extLst>
              <a:ext uri="{FF2B5EF4-FFF2-40B4-BE49-F238E27FC236}">
                <a16:creationId xmlns:a16="http://schemas.microsoft.com/office/drawing/2014/main" id="{C8532BC3-9DB8-428C-AFB7-2306B1767F3F}"/>
              </a:ext>
            </a:extLst>
          </p:cNvPr>
          <p:cNvSpPr txBox="1">
            <a:spLocks/>
          </p:cNvSpPr>
          <p:nvPr/>
        </p:nvSpPr>
        <p:spPr bwMode="auto">
          <a:xfrm>
            <a:off x="9576610" y="2288872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0" dirty="0"/>
              <a:t>Потоки данных РКиВД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C6E386C3-0457-4E25-8B18-259335D841C1}"/>
              </a:ext>
            </a:extLst>
          </p:cNvPr>
          <p:cNvSpPr txBox="1">
            <a:spLocks/>
          </p:cNvSpPr>
          <p:nvPr/>
        </p:nvSpPr>
        <p:spPr bwMode="auto">
          <a:xfrm>
            <a:off x="4511824" y="5668299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0" dirty="0"/>
              <a:t>Дедуп-пул </a:t>
            </a:r>
            <a:r>
              <a:rPr lang="en-US" sz="1400" b="0" dirty="0"/>
              <a:t>#2</a:t>
            </a:r>
            <a:endParaRPr lang="ru-RU" sz="1400" b="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45A369F-AB45-4ABC-976D-DB875887ABB0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2190408"/>
            <a:ext cx="2618609" cy="14456"/>
          </a:xfrm>
          <a:prstGeom prst="straightConnector1">
            <a:avLst/>
          </a:prstGeom>
          <a:ln w="12700">
            <a:solidFill>
              <a:schemeClr val="accent4">
                <a:lumMod val="20000"/>
                <a:lumOff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C142DDC-7D0E-4986-A16B-F1EA95BA932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069679" y="4806700"/>
            <a:ext cx="2618609" cy="14456"/>
          </a:xfrm>
          <a:prstGeom prst="straightConnector1">
            <a:avLst/>
          </a:prstGeom>
          <a:ln w="12700">
            <a:solidFill>
              <a:schemeClr val="accent4">
                <a:lumMod val="20000"/>
                <a:lumOff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4">
            <a:extLst>
              <a:ext uri="{FF2B5EF4-FFF2-40B4-BE49-F238E27FC236}">
                <a16:creationId xmlns:a16="http://schemas.microsoft.com/office/drawing/2014/main" id="{FF2B2EE8-D75B-49EB-ADE7-7316CD4B7242}"/>
              </a:ext>
            </a:extLst>
          </p:cNvPr>
          <p:cNvSpPr txBox="1">
            <a:spLocks/>
          </p:cNvSpPr>
          <p:nvPr/>
        </p:nvSpPr>
        <p:spPr bwMode="auto">
          <a:xfrm>
            <a:off x="6600056" y="1541265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b="0" dirty="0"/>
              <a:t>Регистрация агентов на Силовых серверах</a:t>
            </a:r>
          </a:p>
        </p:txBody>
      </p:sp>
      <p:sp>
        <p:nvSpPr>
          <p:cNvPr id="38" name="Hexagon 37">
            <a:extLst>
              <a:ext uri="{FF2B5EF4-FFF2-40B4-BE49-F238E27FC236}">
                <a16:creationId xmlns:a16="http://schemas.microsoft.com/office/drawing/2014/main" id="{42962506-D773-4320-9348-EC968C2D3853}"/>
              </a:ext>
            </a:extLst>
          </p:cNvPr>
          <p:cNvSpPr/>
          <p:nvPr/>
        </p:nvSpPr>
        <p:spPr bwMode="auto">
          <a:xfrm>
            <a:off x="1415480" y="2852936"/>
            <a:ext cx="1148639" cy="100811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C9FE491-18E1-4200-95EF-9B96B72B1343}"/>
              </a:ext>
            </a:extLst>
          </p:cNvPr>
          <p:cNvCxnSpPr>
            <a:cxnSpLocks/>
          </p:cNvCxnSpPr>
          <p:nvPr/>
        </p:nvCxnSpPr>
        <p:spPr bwMode="auto">
          <a:xfrm flipH="1">
            <a:off x="2595199" y="2540900"/>
            <a:ext cx="2697759" cy="528060"/>
          </a:xfrm>
          <a:prstGeom prst="straightConnector1">
            <a:avLst/>
          </a:prstGeom>
          <a:ln w="12700">
            <a:solidFill>
              <a:schemeClr val="accent4">
                <a:lumMod val="20000"/>
                <a:lumOff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A8F80B4-BD23-445B-A063-57A726885D6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545422" y="3932606"/>
            <a:ext cx="2712358" cy="1296594"/>
          </a:xfrm>
          <a:prstGeom prst="straightConnector1">
            <a:avLst/>
          </a:prstGeom>
          <a:ln w="12700">
            <a:solidFill>
              <a:schemeClr val="accent4">
                <a:lumMod val="20000"/>
                <a:lumOff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4">
            <a:extLst>
              <a:ext uri="{FF2B5EF4-FFF2-40B4-BE49-F238E27FC236}">
                <a16:creationId xmlns:a16="http://schemas.microsoft.com/office/drawing/2014/main" id="{DEB2CC1B-2755-4FCF-9FCE-A3EFA5C90F9E}"/>
              </a:ext>
            </a:extLst>
          </p:cNvPr>
          <p:cNvSpPr txBox="1">
            <a:spLocks/>
          </p:cNvSpPr>
          <p:nvPr/>
        </p:nvSpPr>
        <p:spPr bwMode="auto">
          <a:xfrm rot="20916932">
            <a:off x="2861704" y="2237341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b="0" dirty="0"/>
              <a:t>Метаданные</a:t>
            </a:r>
          </a:p>
        </p:txBody>
      </p:sp>
      <p:sp>
        <p:nvSpPr>
          <p:cNvPr id="53" name="Title 4">
            <a:extLst>
              <a:ext uri="{FF2B5EF4-FFF2-40B4-BE49-F238E27FC236}">
                <a16:creationId xmlns:a16="http://schemas.microsoft.com/office/drawing/2014/main" id="{80225DB6-55AA-45D5-8731-20D4DDDA1A4F}"/>
              </a:ext>
            </a:extLst>
          </p:cNvPr>
          <p:cNvSpPr txBox="1">
            <a:spLocks/>
          </p:cNvSpPr>
          <p:nvPr/>
        </p:nvSpPr>
        <p:spPr bwMode="auto">
          <a:xfrm rot="1531548">
            <a:off x="2652588" y="4286597"/>
            <a:ext cx="2002503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b="0" dirty="0"/>
              <a:t>Метаданные</a:t>
            </a:r>
          </a:p>
        </p:txBody>
      </p:sp>
      <p:sp>
        <p:nvSpPr>
          <p:cNvPr id="54" name="Title 4">
            <a:extLst>
              <a:ext uri="{FF2B5EF4-FFF2-40B4-BE49-F238E27FC236}">
                <a16:creationId xmlns:a16="http://schemas.microsoft.com/office/drawing/2014/main" id="{E38676A5-3B70-4EC0-ADAC-D92C66FF0787}"/>
              </a:ext>
            </a:extLst>
          </p:cNvPr>
          <p:cNvSpPr txBox="1">
            <a:spLocks/>
          </p:cNvSpPr>
          <p:nvPr/>
        </p:nvSpPr>
        <p:spPr bwMode="auto">
          <a:xfrm>
            <a:off x="691780" y="2237341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Мастер сервер </a:t>
            </a:r>
            <a:b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Береста</a:t>
            </a:r>
          </a:p>
        </p:txBody>
      </p:sp>
      <p:sp>
        <p:nvSpPr>
          <p:cNvPr id="55" name="Cylinder 54">
            <a:extLst>
              <a:ext uri="{FF2B5EF4-FFF2-40B4-BE49-F238E27FC236}">
                <a16:creationId xmlns:a16="http://schemas.microsoft.com/office/drawing/2014/main" id="{20A49023-87D6-48B5-9DB1-C88522C2EC93}"/>
              </a:ext>
            </a:extLst>
          </p:cNvPr>
          <p:cNvSpPr/>
          <p:nvPr/>
        </p:nvSpPr>
        <p:spPr bwMode="auto">
          <a:xfrm rot="5400000">
            <a:off x="7145413" y="1544851"/>
            <a:ext cx="504055" cy="2293659"/>
          </a:xfrm>
          <a:prstGeom prst="can">
            <a:avLst>
              <a:gd name="adj" fmla="val 25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>
                <a:latin typeface="+mj-lt"/>
              </a:rPr>
              <a:t>gRPC </a:t>
            </a:r>
            <a:r>
              <a:rPr lang="ru-RU" sz="1400" b="1" dirty="0">
                <a:latin typeface="+mj-lt"/>
              </a:rPr>
              <a:t>транспорт</a:t>
            </a:r>
            <a:endParaRPr lang="en-US" sz="1400" b="1" dirty="0">
              <a:latin typeface="+mj-lt"/>
            </a:endParaRPr>
          </a:p>
        </p:txBody>
      </p:sp>
      <p:sp>
        <p:nvSpPr>
          <p:cNvPr id="56" name="Cylinder 55">
            <a:extLst>
              <a:ext uri="{FF2B5EF4-FFF2-40B4-BE49-F238E27FC236}">
                <a16:creationId xmlns:a16="http://schemas.microsoft.com/office/drawing/2014/main" id="{B13EBCE5-6926-4980-BD56-D887DC9197E6}"/>
              </a:ext>
            </a:extLst>
          </p:cNvPr>
          <p:cNvSpPr/>
          <p:nvPr/>
        </p:nvSpPr>
        <p:spPr bwMode="auto">
          <a:xfrm rot="5400000">
            <a:off x="7160372" y="4190382"/>
            <a:ext cx="504056" cy="2293659"/>
          </a:xfrm>
          <a:prstGeom prst="can">
            <a:avLst>
              <a:gd name="adj" fmla="val 25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800" b="1" dirty="0">
              <a:latin typeface="+mj-lt"/>
            </a:endParaRPr>
          </a:p>
          <a:p>
            <a:pPr algn="ctr"/>
            <a:r>
              <a:rPr lang="en-US" sz="1400" b="1" dirty="0">
                <a:latin typeface="+mj-lt"/>
              </a:rPr>
              <a:t>gRPC </a:t>
            </a:r>
            <a:r>
              <a:rPr lang="ru-RU" sz="1400" b="1" dirty="0">
                <a:latin typeface="+mj-lt"/>
              </a:rPr>
              <a:t>транспорт</a:t>
            </a:r>
            <a:endParaRPr lang="en-US" sz="1400" b="1" dirty="0">
              <a:latin typeface="+mj-lt"/>
            </a:endParaRPr>
          </a:p>
          <a:p>
            <a:pPr algn="ctr"/>
            <a:endParaRPr lang="en-US" dirty="0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EE7B6AC-BBB1-4706-BBBB-9F6C565D673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12513" y="2554834"/>
            <a:ext cx="695855" cy="11141"/>
          </a:xfrm>
          <a:prstGeom prst="straightConnector1">
            <a:avLst/>
          </a:prstGeom>
          <a:ln w="57150">
            <a:solidFill>
              <a:schemeClr val="accent6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6C4222D-11D1-4EBE-A5FF-66B8B4AD996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12513" y="2707234"/>
            <a:ext cx="695855" cy="11141"/>
          </a:xfrm>
          <a:prstGeom prst="straightConnector1">
            <a:avLst/>
          </a:prstGeom>
          <a:ln w="57150">
            <a:solidFill>
              <a:schemeClr val="accent6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47CDE36-B26F-49A2-AEAE-366483B84A1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12513" y="2852936"/>
            <a:ext cx="695855" cy="11141"/>
          </a:xfrm>
          <a:prstGeom prst="straightConnector1">
            <a:avLst/>
          </a:prstGeom>
          <a:ln w="57150">
            <a:solidFill>
              <a:schemeClr val="accent6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A5A5262-8A87-43D6-B434-F6DB8CF1133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12513" y="5175561"/>
            <a:ext cx="695855" cy="11141"/>
          </a:xfrm>
          <a:prstGeom prst="straightConnector1">
            <a:avLst/>
          </a:prstGeom>
          <a:ln w="57150">
            <a:solidFill>
              <a:schemeClr val="accent6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B143E29-68CC-45B5-A7BC-7185B138DBA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12513" y="5327961"/>
            <a:ext cx="695855" cy="11141"/>
          </a:xfrm>
          <a:prstGeom prst="straightConnector1">
            <a:avLst/>
          </a:prstGeom>
          <a:ln w="57150">
            <a:solidFill>
              <a:schemeClr val="accent6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285EABD-B8ED-4B02-9B12-8D407326A4E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12513" y="5473663"/>
            <a:ext cx="695855" cy="11141"/>
          </a:xfrm>
          <a:prstGeom prst="straightConnector1">
            <a:avLst/>
          </a:prstGeom>
          <a:ln w="57150">
            <a:solidFill>
              <a:schemeClr val="accent6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le 4">
            <a:extLst>
              <a:ext uri="{FF2B5EF4-FFF2-40B4-BE49-F238E27FC236}">
                <a16:creationId xmlns:a16="http://schemas.microsoft.com/office/drawing/2014/main" id="{8A4A5211-576C-47EF-80FB-1F7816DF7852}"/>
              </a:ext>
            </a:extLst>
          </p:cNvPr>
          <p:cNvSpPr txBox="1">
            <a:spLocks/>
          </p:cNvSpPr>
          <p:nvPr/>
        </p:nvSpPr>
        <p:spPr bwMode="auto">
          <a:xfrm>
            <a:off x="4491567" y="3135155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0" dirty="0"/>
              <a:t>Дедуп-пул </a:t>
            </a:r>
            <a:r>
              <a:rPr lang="en-US" sz="1400" b="0" dirty="0"/>
              <a:t>#1</a:t>
            </a:r>
            <a:endParaRPr lang="ru-RU" sz="1400" b="0" dirty="0"/>
          </a:p>
        </p:txBody>
      </p:sp>
      <p:sp>
        <p:nvSpPr>
          <p:cNvPr id="65" name="Title 4">
            <a:extLst>
              <a:ext uri="{FF2B5EF4-FFF2-40B4-BE49-F238E27FC236}">
                <a16:creationId xmlns:a16="http://schemas.microsoft.com/office/drawing/2014/main" id="{AE04E583-4610-40DC-915E-5B5D13A6645C}"/>
              </a:ext>
            </a:extLst>
          </p:cNvPr>
          <p:cNvSpPr txBox="1">
            <a:spLocks/>
          </p:cNvSpPr>
          <p:nvPr/>
        </p:nvSpPr>
        <p:spPr bwMode="auto">
          <a:xfrm>
            <a:off x="9569216" y="4893569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0" dirty="0"/>
              <a:t>Потоки данных РКиВД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BF4B210-0450-4FF9-8C73-142ED33230E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265570" y="3068960"/>
            <a:ext cx="2293660" cy="1244515"/>
          </a:xfrm>
          <a:prstGeom prst="straightConnector1">
            <a:avLst/>
          </a:prstGeom>
          <a:ln w="12700">
            <a:solidFill>
              <a:schemeClr val="accent4">
                <a:lumMod val="20000"/>
                <a:lumOff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itle 4">
            <a:extLst>
              <a:ext uri="{FF2B5EF4-FFF2-40B4-BE49-F238E27FC236}">
                <a16:creationId xmlns:a16="http://schemas.microsoft.com/office/drawing/2014/main" id="{275C2D47-825B-439F-B509-2C3952D8ADE7}"/>
              </a:ext>
            </a:extLst>
          </p:cNvPr>
          <p:cNvSpPr txBox="1">
            <a:spLocks/>
          </p:cNvSpPr>
          <p:nvPr/>
        </p:nvSpPr>
        <p:spPr bwMode="auto">
          <a:xfrm>
            <a:off x="6502171" y="4162915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b="0" dirty="0"/>
              <a:t>Регистрация агентов на Силовых серверах</a:t>
            </a:r>
          </a:p>
        </p:txBody>
      </p:sp>
      <p:sp>
        <p:nvSpPr>
          <p:cNvPr id="73" name="Title 4">
            <a:extLst>
              <a:ext uri="{FF2B5EF4-FFF2-40B4-BE49-F238E27FC236}">
                <a16:creationId xmlns:a16="http://schemas.microsoft.com/office/drawing/2014/main" id="{BD809E83-85EC-4787-8F1A-2520AC844FC6}"/>
              </a:ext>
            </a:extLst>
          </p:cNvPr>
          <p:cNvSpPr txBox="1">
            <a:spLocks/>
          </p:cNvSpPr>
          <p:nvPr/>
        </p:nvSpPr>
        <p:spPr bwMode="auto">
          <a:xfrm rot="20916932">
            <a:off x="3019567" y="2606215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b="0" dirty="0"/>
              <a:t>Задания для Агентов</a:t>
            </a:r>
          </a:p>
        </p:txBody>
      </p:sp>
      <p:sp>
        <p:nvSpPr>
          <p:cNvPr id="76" name="Title 4">
            <a:extLst>
              <a:ext uri="{FF2B5EF4-FFF2-40B4-BE49-F238E27FC236}">
                <a16:creationId xmlns:a16="http://schemas.microsoft.com/office/drawing/2014/main" id="{2BCB83DA-4806-4C02-92D6-BA68C6E15010}"/>
              </a:ext>
            </a:extLst>
          </p:cNvPr>
          <p:cNvSpPr txBox="1">
            <a:spLocks/>
          </p:cNvSpPr>
          <p:nvPr/>
        </p:nvSpPr>
        <p:spPr bwMode="auto">
          <a:xfrm rot="1532300">
            <a:off x="3091386" y="3940806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b="0" dirty="0"/>
              <a:t>Задания для Агентов</a:t>
            </a:r>
          </a:p>
        </p:txBody>
      </p:sp>
    </p:spTree>
    <p:extLst>
      <p:ext uri="{BB962C8B-B14F-4D97-AF65-F5344CB8AC3E}">
        <p14:creationId xmlns:p14="http://schemas.microsoft.com/office/powerpoint/2010/main" val="386329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/>
          <p:nvPr/>
        </p:nvSpPr>
        <p:spPr bwMode="auto">
          <a:xfrm>
            <a:off x="2423592" y="476672"/>
            <a:ext cx="8784976" cy="8043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Преимущества «Береста РК» для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PostgreSQL</a:t>
            </a:r>
          </a:p>
        </p:txBody>
      </p:sp>
      <p:sp>
        <p:nvSpPr>
          <p:cNvPr id="12" name="Text Placeholder 6"/>
          <p:cNvSpPr txBox="1"/>
          <p:nvPr/>
        </p:nvSpPr>
        <p:spPr bwMode="auto">
          <a:xfrm>
            <a:off x="439462" y="1844824"/>
            <a:ext cx="11201154" cy="46362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Соединения только со стороны агентов – </a:t>
            </a:r>
            <a:r>
              <a:rPr lang="en-US" sz="20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PG</a:t>
            </a:r>
            <a:r>
              <a:rPr lang="ru-RU" sz="20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 хостов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Поддержка источников за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NAT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 и в облаках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Поддержка 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PG@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контейнерах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Минимальные требования в сторону ИБ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ea typeface="Arial"/>
              <a:cs typeface="Arial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Балансировка между Силовыми серверами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/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хранилищами</a:t>
            </a:r>
            <a:endParaRPr lang="en-US" dirty="0">
              <a:solidFill>
                <a:schemeClr val="bg2"/>
              </a:solidFill>
              <a:latin typeface="+mj-lt"/>
              <a:ea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Транспорт на </a:t>
            </a:r>
            <a:r>
              <a:rPr lang="en-US" sz="20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gRPC </a:t>
            </a:r>
            <a:r>
              <a:rPr lang="ru-RU" sz="20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вместо </a:t>
            </a:r>
            <a:r>
              <a:rPr lang="en-US" sz="20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SSH</a:t>
            </a:r>
            <a:r>
              <a:rPr lang="ru-RU" sz="20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 </a:t>
            </a:r>
            <a:r>
              <a:rPr lang="ru-RU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Существенно ниже загрузка </a:t>
            </a:r>
            <a:r>
              <a:rPr lang="en-US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CPU </a:t>
            </a:r>
            <a:r>
              <a:rPr lang="ru-RU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на источниках !!!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Нет необходимости делать «дыры» в </a:t>
            </a:r>
            <a:r>
              <a:rPr lang="en-US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SSH</a:t>
            </a:r>
            <a:endParaRPr lang="ru-RU" sz="21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ea typeface="Arial"/>
              <a:cs typeface="Arial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Нет мороки с </a:t>
            </a:r>
            <a:r>
              <a:rPr lang="en-US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ssh-</a:t>
            </a:r>
            <a:r>
              <a:rPr lang="ru-RU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ключами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Только одно </a:t>
            </a:r>
            <a:r>
              <a:rPr lang="en-US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TCP-</a:t>
            </a:r>
            <a:r>
              <a:rPr lang="ru-RU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соединение для всех потоков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Один порт – в одну сторону</a:t>
            </a: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Поддержка </a:t>
            </a:r>
            <a:r>
              <a:rPr lang="en-US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SSL</a:t>
            </a:r>
            <a:endParaRPr lang="ru-RU" sz="21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ea typeface="Arial"/>
              <a:cs typeface="Arial"/>
            </a:endParaRPr>
          </a:p>
          <a:p>
            <a:pPr marL="914400" lvl="1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Поддержка </a:t>
            </a:r>
            <a:r>
              <a:rPr lang="en-US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HTTP </a:t>
            </a:r>
            <a:r>
              <a:rPr lang="ru-RU" sz="2100" dirty="0"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  <a:ea typeface="Arial"/>
                <a:cs typeface="Arial"/>
              </a:rPr>
              <a:t>прокси</a:t>
            </a:r>
          </a:p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ru-RU" dirty="0">
                <a:solidFill>
                  <a:schemeClr val="bg2"/>
                </a:solidFill>
                <a:latin typeface="+mj-lt"/>
                <a:cs typeface="Arial"/>
              </a:rPr>
              <a:t>Единая БД метаданных всех </a:t>
            </a:r>
            <a:r>
              <a:rPr lang="en-US" dirty="0">
                <a:solidFill>
                  <a:schemeClr val="bg2"/>
                </a:solidFill>
                <a:latin typeface="+mj-lt"/>
                <a:cs typeface="Arial"/>
              </a:rPr>
              <a:t>PG </a:t>
            </a:r>
            <a:r>
              <a:rPr lang="ru-RU" dirty="0">
                <a:solidFill>
                  <a:schemeClr val="bg2"/>
                </a:solidFill>
                <a:latin typeface="+mj-lt"/>
                <a:cs typeface="Arial"/>
              </a:rPr>
              <a:t>бэкапов и репозиториев</a:t>
            </a:r>
          </a:p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ru-RU" dirty="0">
                <a:solidFill>
                  <a:schemeClr val="bg2"/>
                </a:solidFill>
                <a:latin typeface="+mj-lt"/>
                <a:cs typeface="Arial"/>
              </a:rPr>
              <a:t>Человеческий </a:t>
            </a:r>
            <a:r>
              <a:rPr lang="en-US" dirty="0">
                <a:solidFill>
                  <a:schemeClr val="bg2"/>
                </a:solidFill>
                <a:latin typeface="+mj-lt"/>
                <a:cs typeface="Arial"/>
              </a:rPr>
              <a:t>WEB UI </a:t>
            </a:r>
            <a:r>
              <a:rPr lang="ru-RU" dirty="0">
                <a:solidFill>
                  <a:schemeClr val="bg2"/>
                </a:solidFill>
                <a:latin typeface="+mj-lt"/>
                <a:cs typeface="Arial"/>
              </a:rPr>
              <a:t>для Админов РКиВД</a:t>
            </a:r>
            <a:endParaRPr lang="en-US" dirty="0">
              <a:solidFill>
                <a:schemeClr val="bg2"/>
              </a:solidFill>
              <a:latin typeface="+mj-lt"/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endParaRPr lang="ru-RU" sz="21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ea typeface="Arial"/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endParaRPr lang="en-US" sz="2600" dirty="0">
              <a:solidFill>
                <a:schemeClr val="bg2"/>
              </a:solidFill>
              <a:latin typeface="+mj-lt"/>
              <a:ea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en-US" sz="2400" dirty="0">
              <a:solidFill>
                <a:schemeClr val="bg2"/>
              </a:solidFill>
              <a:latin typeface="Gill Sans MT"/>
              <a:ea typeface="Arial"/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BA7525-7F7F-4473-85FA-6BFB90FF8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995" y="1796781"/>
            <a:ext cx="3843645" cy="292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6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РОАДМАП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15</a:t>
            </a:fld>
            <a:endParaRPr lang="en-US"/>
          </a:p>
        </p:txBody>
      </p:sp>
      <p:grpSp>
        <p:nvGrpSpPr>
          <p:cNvPr id="154" name="Group 153" descr="Year 1"/>
          <p:cNvGrpSpPr/>
          <p:nvPr/>
        </p:nvGrpSpPr>
        <p:grpSpPr bwMode="auto">
          <a:xfrm>
            <a:off x="904695" y="5778006"/>
            <a:ext cx="2815819" cy="1070047"/>
            <a:chOff x="904695" y="5778006"/>
            <a:chExt cx="2815819" cy="1070047"/>
          </a:xfrm>
        </p:grpSpPr>
        <p:sp>
          <p:nvSpPr>
            <p:cNvPr id="155" name="Oval 154"/>
            <p:cNvSpPr/>
            <p:nvPr/>
          </p:nvSpPr>
          <p:spPr bwMode="auto">
            <a:xfrm>
              <a:off x="3004439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2346810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1702547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58" name="Oval 157"/>
            <p:cNvSpPr/>
            <p:nvPr/>
          </p:nvSpPr>
          <p:spPr bwMode="auto">
            <a:xfrm>
              <a:off x="1056583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  <a:ea typeface="Arial"/>
                <a:cs typeface="Arial"/>
              </a:endParaRPr>
            </a:p>
          </p:txBody>
        </p:sp>
        <p:cxnSp>
          <p:nvCxnSpPr>
            <p:cNvPr id="159" name="Straight Connector 158" title="q lines"/>
            <p:cNvCxnSpPr>
              <a:cxnSpLocks/>
            </p:cNvCxnSpPr>
            <p:nvPr/>
          </p:nvCxnSpPr>
          <p:spPr bwMode="auto">
            <a:xfrm>
              <a:off x="2475056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60" name="Straight Connector 159" title="q lines"/>
            <p:cNvCxnSpPr>
              <a:cxnSpLocks/>
            </p:cNvCxnSpPr>
            <p:nvPr/>
          </p:nvCxnSpPr>
          <p:spPr bwMode="auto">
            <a:xfrm>
              <a:off x="3122338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161" name="TextBox 160"/>
            <p:cNvSpPr txBox="1"/>
            <p:nvPr/>
          </p:nvSpPr>
          <p:spPr bwMode="auto">
            <a:xfrm>
              <a:off x="904695" y="6612316"/>
              <a:ext cx="569010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latin typeface="Trebuchet MS"/>
                </a:rPr>
                <a:t>2021</a:t>
              </a:r>
              <a:endParaRPr/>
            </a:p>
          </p:txBody>
        </p:sp>
        <p:cxnSp>
          <p:nvCxnSpPr>
            <p:cNvPr id="162" name="Straight Connector 161" title="q lines"/>
            <p:cNvCxnSpPr>
              <a:cxnSpLocks/>
            </p:cNvCxnSpPr>
            <p:nvPr/>
          </p:nvCxnSpPr>
          <p:spPr bwMode="auto">
            <a:xfrm>
              <a:off x="1827774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163" name="Rectangle: Rounded Corners 1" title="Year Bar"/>
            <p:cNvSpPr/>
            <p:nvPr/>
          </p:nvSpPr>
          <p:spPr bwMode="auto">
            <a:xfrm>
              <a:off x="1147186" y="6381273"/>
              <a:ext cx="2573329" cy="164859"/>
            </a:xfrm>
            <a:prstGeom prst="roundRect">
              <a:avLst>
                <a:gd name="adj" fmla="val 50000"/>
              </a:avLst>
            </a:prstGeom>
            <a:solidFill>
              <a:srgbClr val="FCD9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64" name="TextBox 163"/>
            <p:cNvSpPr txBox="1"/>
            <p:nvPr/>
          </p:nvSpPr>
          <p:spPr bwMode="auto">
            <a:xfrm>
              <a:off x="10743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Q1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sp>
          <p:nvSpPr>
            <p:cNvPr id="165" name="TextBox 164"/>
            <p:cNvSpPr txBox="1"/>
            <p:nvPr/>
          </p:nvSpPr>
          <p:spPr bwMode="auto">
            <a:xfrm>
              <a:off x="17218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Q2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sp>
          <p:nvSpPr>
            <p:cNvPr id="166" name="TextBox 165"/>
            <p:cNvSpPr txBox="1"/>
            <p:nvPr/>
          </p:nvSpPr>
          <p:spPr bwMode="auto">
            <a:xfrm>
              <a:off x="23692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Q3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sp>
          <p:nvSpPr>
            <p:cNvPr id="167" name="TextBox 166"/>
            <p:cNvSpPr txBox="1"/>
            <p:nvPr/>
          </p:nvSpPr>
          <p:spPr bwMode="auto">
            <a:xfrm>
              <a:off x="30167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Q4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cxnSp>
          <p:nvCxnSpPr>
            <p:cNvPr id="168" name="Straight Connector 167" title="q lines"/>
            <p:cNvCxnSpPr>
              <a:cxnSpLocks/>
            </p:cNvCxnSpPr>
            <p:nvPr/>
          </p:nvCxnSpPr>
          <p:spPr bwMode="auto">
            <a:xfrm>
              <a:off x="1180492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</p:grpSp>
      <p:grpSp>
        <p:nvGrpSpPr>
          <p:cNvPr id="171" name="Group 170" title="Milestone Text"/>
          <p:cNvGrpSpPr/>
          <p:nvPr/>
        </p:nvGrpSpPr>
        <p:grpSpPr bwMode="auto">
          <a:xfrm>
            <a:off x="649918" y="3993520"/>
            <a:ext cx="1294782" cy="1011881"/>
            <a:chOff x="1510892" y="3741332"/>
            <a:chExt cx="1294782" cy="630493"/>
          </a:xfrm>
        </p:grpSpPr>
        <p:sp>
          <p:nvSpPr>
            <p:cNvPr id="175" name="TextBox 174"/>
            <p:cNvSpPr txBox="1"/>
            <p:nvPr/>
          </p:nvSpPr>
          <p:spPr bwMode="auto">
            <a:xfrm>
              <a:off x="1510892" y="3741332"/>
              <a:ext cx="1294782" cy="3451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Старт проекта</a:t>
              </a:r>
              <a:endParaRPr lang="en-US" sz="1800" b="0" i="0" u="none" strike="noStrike" cap="none" spc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latin typeface="Trebuchet MS"/>
              </a:endParaRPr>
            </a:p>
          </p:txBody>
        </p:sp>
        <p:sp>
          <p:nvSpPr>
            <p:cNvPr id="177" name="TextBox 176"/>
            <p:cNvSpPr txBox="1"/>
            <p:nvPr/>
          </p:nvSpPr>
          <p:spPr bwMode="auto">
            <a:xfrm>
              <a:off x="1510893" y="4136088"/>
              <a:ext cx="1294781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НОЯБРЬ</a:t>
              </a:r>
              <a:r>
                <a:rPr lang="en-US" sz="1000" b="1" i="0" u="none" strike="noStrike" cap="none" spc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 2020</a:t>
              </a:r>
              <a:endParaRPr/>
            </a:p>
          </p:txBody>
        </p:sp>
      </p:grpSp>
      <p:grpSp>
        <p:nvGrpSpPr>
          <p:cNvPr id="178" name="Group 177" descr="Year 2"/>
          <p:cNvGrpSpPr/>
          <p:nvPr/>
        </p:nvGrpSpPr>
        <p:grpSpPr bwMode="auto">
          <a:xfrm>
            <a:off x="3495592" y="5778006"/>
            <a:ext cx="2828816" cy="1072235"/>
            <a:chOff x="3495592" y="5778006"/>
            <a:chExt cx="2828816" cy="1072235"/>
          </a:xfrm>
        </p:grpSpPr>
        <p:sp>
          <p:nvSpPr>
            <p:cNvPr id="179" name="Oval 178"/>
            <p:cNvSpPr/>
            <p:nvPr/>
          </p:nvSpPr>
          <p:spPr bwMode="auto">
            <a:xfrm>
              <a:off x="5585704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80" name="Oval 179"/>
            <p:cNvSpPr/>
            <p:nvPr/>
          </p:nvSpPr>
          <p:spPr bwMode="auto">
            <a:xfrm>
              <a:off x="4936679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81" name="Oval 180"/>
            <p:cNvSpPr/>
            <p:nvPr/>
          </p:nvSpPr>
          <p:spPr bwMode="auto">
            <a:xfrm>
              <a:off x="4300157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82" name="Oval 181"/>
            <p:cNvSpPr/>
            <p:nvPr/>
          </p:nvSpPr>
          <p:spPr bwMode="auto">
            <a:xfrm>
              <a:off x="3642967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cxnSp>
          <p:nvCxnSpPr>
            <p:cNvPr id="183" name="Straight Connector 182" title="q lines"/>
            <p:cNvCxnSpPr>
              <a:cxnSpLocks/>
            </p:cNvCxnSpPr>
            <p:nvPr/>
          </p:nvCxnSpPr>
          <p:spPr bwMode="auto">
            <a:xfrm>
              <a:off x="4416902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84" name="Straight Connector 183" title="q lines"/>
            <p:cNvCxnSpPr>
              <a:cxnSpLocks/>
            </p:cNvCxnSpPr>
            <p:nvPr/>
          </p:nvCxnSpPr>
          <p:spPr bwMode="auto">
            <a:xfrm>
              <a:off x="5064184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185" name="Straight Connector 184" title="q lines"/>
            <p:cNvCxnSpPr>
              <a:cxnSpLocks/>
            </p:cNvCxnSpPr>
            <p:nvPr/>
          </p:nvCxnSpPr>
          <p:spPr bwMode="auto">
            <a:xfrm>
              <a:off x="5711466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186" name="TextBox 185"/>
            <p:cNvSpPr txBox="1"/>
            <p:nvPr/>
          </p:nvSpPr>
          <p:spPr bwMode="auto">
            <a:xfrm>
              <a:off x="3495592" y="6614504"/>
              <a:ext cx="569010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latin typeface="Trebuchet MS"/>
                </a:rPr>
                <a:t>2022</a:t>
              </a:r>
              <a:endParaRPr/>
            </a:p>
          </p:txBody>
        </p:sp>
        <p:sp>
          <p:nvSpPr>
            <p:cNvPr id="187" name="Rectangle: Rounded Corners 188" title="Year Bar"/>
            <p:cNvSpPr/>
            <p:nvPr/>
          </p:nvSpPr>
          <p:spPr bwMode="auto">
            <a:xfrm>
              <a:off x="3751079" y="6381864"/>
              <a:ext cx="2573329" cy="164859"/>
            </a:xfrm>
            <a:prstGeom prst="roundRect">
              <a:avLst>
                <a:gd name="adj" fmla="val 50000"/>
              </a:avLst>
            </a:prstGeom>
            <a:solidFill>
              <a:srgbClr val="D6F2B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188" name="TextBox 187"/>
            <p:cNvSpPr txBox="1"/>
            <p:nvPr/>
          </p:nvSpPr>
          <p:spPr bwMode="auto">
            <a:xfrm>
              <a:off x="36641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Q1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sp>
          <p:nvSpPr>
            <p:cNvPr id="189" name="TextBox 188"/>
            <p:cNvSpPr txBox="1"/>
            <p:nvPr/>
          </p:nvSpPr>
          <p:spPr bwMode="auto">
            <a:xfrm>
              <a:off x="43116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Q2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sp>
          <p:nvSpPr>
            <p:cNvPr id="190" name="TextBox 189"/>
            <p:cNvSpPr txBox="1"/>
            <p:nvPr/>
          </p:nvSpPr>
          <p:spPr bwMode="auto">
            <a:xfrm>
              <a:off x="49590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Q3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sp>
          <p:nvSpPr>
            <p:cNvPr id="191" name="TextBox 190"/>
            <p:cNvSpPr txBox="1"/>
            <p:nvPr/>
          </p:nvSpPr>
          <p:spPr bwMode="auto">
            <a:xfrm>
              <a:off x="56065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Q4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cxnSp>
          <p:nvCxnSpPr>
            <p:cNvPr id="192" name="Straight Connector 191" title="q lines"/>
            <p:cNvCxnSpPr>
              <a:cxnSpLocks/>
            </p:cNvCxnSpPr>
            <p:nvPr/>
          </p:nvCxnSpPr>
          <p:spPr bwMode="auto">
            <a:xfrm>
              <a:off x="3769620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</p:grpSp>
      <p:cxnSp>
        <p:nvCxnSpPr>
          <p:cNvPr id="193" name="Straight Connector 192" title="callout lines"/>
          <p:cNvCxnSpPr>
            <a:cxnSpLocks/>
          </p:cNvCxnSpPr>
          <p:nvPr/>
        </p:nvCxnSpPr>
        <p:spPr bwMode="auto">
          <a:xfrm>
            <a:off x="3002837" y="5072697"/>
            <a:ext cx="1602" cy="579268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grpSp>
        <p:nvGrpSpPr>
          <p:cNvPr id="202" name="Group 201" descr="Year 3&#10;"/>
          <p:cNvGrpSpPr/>
          <p:nvPr/>
        </p:nvGrpSpPr>
        <p:grpSpPr bwMode="auto">
          <a:xfrm>
            <a:off x="6076126" y="5767846"/>
            <a:ext cx="2852176" cy="1071556"/>
            <a:chOff x="6076126" y="5778006"/>
            <a:chExt cx="2852176" cy="1071556"/>
          </a:xfrm>
        </p:grpSpPr>
        <p:sp>
          <p:nvSpPr>
            <p:cNvPr id="203" name="Oval 202"/>
            <p:cNvSpPr/>
            <p:nvPr/>
          </p:nvSpPr>
          <p:spPr bwMode="auto">
            <a:xfrm>
              <a:off x="8186738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204" name="Oval 203"/>
            <p:cNvSpPr/>
            <p:nvPr/>
          </p:nvSpPr>
          <p:spPr bwMode="auto">
            <a:xfrm>
              <a:off x="7533921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205" name="Oval 204"/>
            <p:cNvSpPr/>
            <p:nvPr/>
          </p:nvSpPr>
          <p:spPr bwMode="auto">
            <a:xfrm>
              <a:off x="6882642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206" name="Oval 205"/>
            <p:cNvSpPr/>
            <p:nvPr/>
          </p:nvSpPr>
          <p:spPr bwMode="auto">
            <a:xfrm>
              <a:off x="6231556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cxnSp>
          <p:nvCxnSpPr>
            <p:cNvPr id="207" name="Straight Connector 206" title="q lines"/>
            <p:cNvCxnSpPr>
              <a:cxnSpLocks/>
            </p:cNvCxnSpPr>
            <p:nvPr/>
          </p:nvCxnSpPr>
          <p:spPr bwMode="auto">
            <a:xfrm>
              <a:off x="8300594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208" name="TextBox 207"/>
            <p:cNvSpPr txBox="1"/>
            <p:nvPr/>
          </p:nvSpPr>
          <p:spPr bwMode="auto">
            <a:xfrm>
              <a:off x="6076126" y="6613825"/>
              <a:ext cx="569010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latin typeface="Trebuchet MS"/>
                </a:rPr>
                <a:t>2023</a:t>
              </a:r>
              <a:endParaRPr/>
            </a:p>
          </p:txBody>
        </p:sp>
        <p:cxnSp>
          <p:nvCxnSpPr>
            <p:cNvPr id="209" name="Straight Connector 208" title="q lines"/>
            <p:cNvCxnSpPr>
              <a:cxnSpLocks/>
            </p:cNvCxnSpPr>
            <p:nvPr/>
          </p:nvCxnSpPr>
          <p:spPr bwMode="auto">
            <a:xfrm>
              <a:off x="7006030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210" name="Rectangle: Rounded Corners 189" title="Year Bar"/>
            <p:cNvSpPr/>
            <p:nvPr/>
          </p:nvSpPr>
          <p:spPr bwMode="auto">
            <a:xfrm>
              <a:off x="6354973" y="6375207"/>
              <a:ext cx="2573329" cy="164859"/>
            </a:xfrm>
            <a:prstGeom prst="roundRect">
              <a:avLst>
                <a:gd name="adj" fmla="val 50000"/>
              </a:avLst>
            </a:prstGeom>
            <a:solidFill>
              <a:srgbClr val="8CE7F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211" name="TextBox 210"/>
            <p:cNvSpPr txBox="1"/>
            <p:nvPr/>
          </p:nvSpPr>
          <p:spPr bwMode="auto">
            <a:xfrm>
              <a:off x="62539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Q1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sp>
          <p:nvSpPr>
            <p:cNvPr id="212" name="TextBox 211"/>
            <p:cNvSpPr txBox="1"/>
            <p:nvPr/>
          </p:nvSpPr>
          <p:spPr bwMode="auto">
            <a:xfrm>
              <a:off x="69014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Q2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sp>
          <p:nvSpPr>
            <p:cNvPr id="213" name="TextBox 212"/>
            <p:cNvSpPr txBox="1"/>
            <p:nvPr/>
          </p:nvSpPr>
          <p:spPr bwMode="auto">
            <a:xfrm>
              <a:off x="75488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Q3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sp>
          <p:nvSpPr>
            <p:cNvPr id="214" name="TextBox 213"/>
            <p:cNvSpPr txBox="1"/>
            <p:nvPr/>
          </p:nvSpPr>
          <p:spPr bwMode="auto">
            <a:xfrm>
              <a:off x="81963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Q4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cxnSp>
          <p:nvCxnSpPr>
            <p:cNvPr id="215" name="Straight Connector 214" title="q lines"/>
            <p:cNvCxnSpPr>
              <a:cxnSpLocks/>
            </p:cNvCxnSpPr>
            <p:nvPr/>
          </p:nvCxnSpPr>
          <p:spPr bwMode="auto">
            <a:xfrm>
              <a:off x="6358748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216" name="Straight Connector 215" title="q lines"/>
            <p:cNvCxnSpPr>
              <a:cxnSpLocks/>
            </p:cNvCxnSpPr>
            <p:nvPr/>
          </p:nvCxnSpPr>
          <p:spPr bwMode="auto">
            <a:xfrm>
              <a:off x="7653312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</p:grpSp>
      <p:cxnSp>
        <p:nvCxnSpPr>
          <p:cNvPr id="217" name="Straight Connector 216" title="callout lines"/>
          <p:cNvCxnSpPr>
            <a:cxnSpLocks/>
          </p:cNvCxnSpPr>
          <p:nvPr/>
        </p:nvCxnSpPr>
        <p:spPr bwMode="auto">
          <a:xfrm>
            <a:off x="5711466" y="3471346"/>
            <a:ext cx="0" cy="2238577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218" name="Straight Connector 217" title="callout lines"/>
          <p:cNvCxnSpPr>
            <a:cxnSpLocks/>
          </p:cNvCxnSpPr>
          <p:nvPr/>
        </p:nvCxnSpPr>
        <p:spPr bwMode="auto">
          <a:xfrm>
            <a:off x="7653312" y="3471346"/>
            <a:ext cx="0" cy="2476662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grpSp>
        <p:nvGrpSpPr>
          <p:cNvPr id="219" name="Group 218" descr="Year 4"/>
          <p:cNvGrpSpPr/>
          <p:nvPr/>
        </p:nvGrpSpPr>
        <p:grpSpPr bwMode="auto">
          <a:xfrm>
            <a:off x="8665694" y="5778006"/>
            <a:ext cx="2866501" cy="1071556"/>
            <a:chOff x="8665694" y="5778006"/>
            <a:chExt cx="2866501" cy="1071556"/>
          </a:xfrm>
        </p:grpSpPr>
        <p:sp>
          <p:nvSpPr>
            <p:cNvPr id="220" name="Oval 219"/>
            <p:cNvSpPr/>
            <p:nvPr/>
          </p:nvSpPr>
          <p:spPr bwMode="auto">
            <a:xfrm>
              <a:off x="10773302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221" name="Oval 220"/>
            <p:cNvSpPr/>
            <p:nvPr/>
          </p:nvSpPr>
          <p:spPr bwMode="auto">
            <a:xfrm>
              <a:off x="10122723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222" name="Oval 221"/>
            <p:cNvSpPr/>
            <p:nvPr/>
          </p:nvSpPr>
          <p:spPr bwMode="auto">
            <a:xfrm>
              <a:off x="9475478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223" name="Oval 222"/>
            <p:cNvSpPr/>
            <p:nvPr/>
          </p:nvSpPr>
          <p:spPr bwMode="auto">
            <a:xfrm>
              <a:off x="8822434" y="6037620"/>
              <a:ext cx="256014" cy="256014"/>
            </a:xfrm>
            <a:prstGeom prst="ellipse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224" name="TextBox 223"/>
            <p:cNvSpPr txBox="1"/>
            <p:nvPr/>
          </p:nvSpPr>
          <p:spPr bwMode="auto">
            <a:xfrm>
              <a:off x="8665694" y="6613825"/>
              <a:ext cx="569010" cy="2357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latin typeface="Trebuchet MS"/>
                </a:rPr>
                <a:t>2024</a:t>
              </a:r>
              <a:endParaRPr/>
            </a:p>
          </p:txBody>
        </p:sp>
        <p:cxnSp>
          <p:nvCxnSpPr>
            <p:cNvPr id="225" name="Straight Connector 224" title="q lines"/>
            <p:cNvCxnSpPr>
              <a:cxnSpLocks/>
            </p:cNvCxnSpPr>
            <p:nvPr/>
          </p:nvCxnSpPr>
          <p:spPr bwMode="auto">
            <a:xfrm>
              <a:off x="10889715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226" name="Straight Connector 225" title="q lines"/>
            <p:cNvCxnSpPr>
              <a:cxnSpLocks/>
            </p:cNvCxnSpPr>
            <p:nvPr/>
          </p:nvCxnSpPr>
          <p:spPr bwMode="auto">
            <a:xfrm>
              <a:off x="9595158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sp>
          <p:nvSpPr>
            <p:cNvPr id="227" name="Rectangle: Rounded Corners 190" title="Year Bar"/>
            <p:cNvSpPr/>
            <p:nvPr/>
          </p:nvSpPr>
          <p:spPr bwMode="auto">
            <a:xfrm>
              <a:off x="8958866" y="6375798"/>
              <a:ext cx="2573329" cy="164859"/>
            </a:xfrm>
            <a:prstGeom prst="roundRect">
              <a:avLst>
                <a:gd name="adj" fmla="val 50000"/>
              </a:avLst>
            </a:prstGeom>
            <a:solidFill>
              <a:srgbClr val="ECAED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800" b="0" i="0" u="none" strike="noStrike" cap="none" spc="0">
                <a:ln>
                  <a:noFill/>
                </a:ln>
                <a:solidFill>
                  <a:prstClr val="white"/>
                </a:solidFill>
                <a:latin typeface="Trebuchet MS"/>
                <a:ea typeface="Arial"/>
                <a:cs typeface="Arial"/>
              </a:endParaRPr>
            </a:p>
          </p:txBody>
        </p:sp>
        <p:sp>
          <p:nvSpPr>
            <p:cNvPr id="228" name="TextBox 227"/>
            <p:cNvSpPr txBox="1"/>
            <p:nvPr/>
          </p:nvSpPr>
          <p:spPr bwMode="auto">
            <a:xfrm>
              <a:off x="88437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Q1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sp>
          <p:nvSpPr>
            <p:cNvPr id="229" name="TextBox 228"/>
            <p:cNvSpPr txBox="1"/>
            <p:nvPr/>
          </p:nvSpPr>
          <p:spPr bwMode="auto">
            <a:xfrm>
              <a:off x="94912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Q2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sp>
          <p:nvSpPr>
            <p:cNvPr id="230" name="TextBox 229"/>
            <p:cNvSpPr txBox="1"/>
            <p:nvPr/>
          </p:nvSpPr>
          <p:spPr bwMode="auto">
            <a:xfrm>
              <a:off x="101386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Q3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sp>
          <p:nvSpPr>
            <p:cNvPr id="231" name="TextBox 230"/>
            <p:cNvSpPr txBox="1"/>
            <p:nvPr/>
          </p:nvSpPr>
          <p:spPr bwMode="auto">
            <a:xfrm>
              <a:off x="107861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i="0" u="none" strike="noStrike" cap="none" spc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latin typeface="Trebuchet MS"/>
                </a:rPr>
                <a:t>Q4</a:t>
              </a:r>
              <a:endParaRPr lang="en-US" sz="1000" b="0" i="0" u="none" strike="noStrike" cap="none" spc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rebuchet MS"/>
              </a:endParaRPr>
            </a:p>
          </p:txBody>
        </p:sp>
        <p:cxnSp>
          <p:nvCxnSpPr>
            <p:cNvPr id="232" name="Straight Connector 231" title="q lines"/>
            <p:cNvCxnSpPr>
              <a:cxnSpLocks/>
            </p:cNvCxnSpPr>
            <p:nvPr/>
          </p:nvCxnSpPr>
          <p:spPr bwMode="auto">
            <a:xfrm>
              <a:off x="8947876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  <p:cxnSp>
          <p:nvCxnSpPr>
            <p:cNvPr id="233" name="Straight Connector 232" title="q lines"/>
            <p:cNvCxnSpPr>
              <a:cxnSpLocks/>
            </p:cNvCxnSpPr>
            <p:nvPr/>
          </p:nvCxnSpPr>
          <p:spPr bwMode="auto">
            <a:xfrm>
              <a:off x="10242440" y="5778006"/>
              <a:ext cx="0" cy="16547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miter lim="800000"/>
              <a:headEnd type="none" w="sm" len="sm"/>
              <a:tailEnd type="none" w="sm" len="sm"/>
            </a:ln>
            <a:effectLst/>
          </p:spPr>
        </p:cxnSp>
      </p:grpSp>
      <p:cxnSp>
        <p:nvCxnSpPr>
          <p:cNvPr id="234" name="Straight Connector 233" title="callout lines"/>
          <p:cNvCxnSpPr>
            <a:cxnSpLocks/>
          </p:cNvCxnSpPr>
          <p:nvPr/>
        </p:nvCxnSpPr>
        <p:spPr bwMode="auto">
          <a:xfrm>
            <a:off x="8947876" y="5149686"/>
            <a:ext cx="0" cy="798322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235" name="Straight Connector 234" title="callout lines"/>
          <p:cNvCxnSpPr>
            <a:cxnSpLocks/>
          </p:cNvCxnSpPr>
          <p:nvPr/>
        </p:nvCxnSpPr>
        <p:spPr bwMode="auto">
          <a:xfrm>
            <a:off x="10545178" y="3876462"/>
            <a:ext cx="12222" cy="2071546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245" name="Straight Connector 244" title="callout lines"/>
          <p:cNvCxnSpPr>
            <a:cxnSpLocks/>
          </p:cNvCxnSpPr>
          <p:nvPr/>
        </p:nvCxnSpPr>
        <p:spPr bwMode="auto">
          <a:xfrm flipH="1">
            <a:off x="4149073" y="3586480"/>
            <a:ext cx="6367" cy="2264101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274" name="Straight Connector 273" title="callout lines"/>
          <p:cNvCxnSpPr>
            <a:cxnSpLocks/>
          </p:cNvCxnSpPr>
          <p:nvPr/>
        </p:nvCxnSpPr>
        <p:spPr bwMode="auto">
          <a:xfrm flipH="1">
            <a:off x="1939710" y="3659688"/>
            <a:ext cx="4990" cy="1903942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grpSp>
        <p:nvGrpSpPr>
          <p:cNvPr id="277" name="Group 276" title="Milestone Text"/>
          <p:cNvGrpSpPr/>
          <p:nvPr/>
        </p:nvGrpSpPr>
        <p:grpSpPr bwMode="auto">
          <a:xfrm>
            <a:off x="1431777" y="2173473"/>
            <a:ext cx="1294782" cy="1610760"/>
            <a:chOff x="1510892" y="3741332"/>
            <a:chExt cx="1294782" cy="648817"/>
          </a:xfrm>
        </p:grpSpPr>
        <p:sp>
          <p:nvSpPr>
            <p:cNvPr id="278" name="TextBox 277"/>
            <p:cNvSpPr txBox="1"/>
            <p:nvPr/>
          </p:nvSpPr>
          <p:spPr bwMode="auto">
            <a:xfrm>
              <a:off x="1510892" y="3741332"/>
              <a:ext cx="1294782" cy="3451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800" b="0" i="0" u="none" strike="noStrike" cap="none" spc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Готовность ядра</a:t>
              </a:r>
              <a:endParaRPr lang="en-US" sz="1800" b="0" i="0" u="none" strike="noStrike" cap="none" spc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latin typeface="Trebuchet MS"/>
              </a:endParaRPr>
            </a:p>
          </p:txBody>
        </p:sp>
        <p:sp>
          <p:nvSpPr>
            <p:cNvPr id="279" name="TextBox 278"/>
            <p:cNvSpPr txBox="1"/>
            <p:nvPr/>
          </p:nvSpPr>
          <p:spPr bwMode="auto">
            <a:xfrm>
              <a:off x="1528495" y="3992512"/>
              <a:ext cx="1277179" cy="397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МАЙ </a:t>
              </a:r>
              <a:r>
                <a:rPr lang="en-US" sz="1000" b="1" i="0" u="none" strike="noStrike" cap="none" spc="0" dirty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202</a:t>
              </a:r>
              <a:r>
                <a:rPr lang="ru-RU" sz="1000" b="1" i="0" u="none" strike="noStrike" cap="none" spc="0" dirty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1</a:t>
              </a:r>
              <a:endParaRPr dirty="0"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bg2"/>
                  </a:solidFill>
                  <a:latin typeface="Trebuchet MS"/>
                </a:rPr>
                <a:t>Планировщик</a:t>
              </a:r>
              <a:endParaRPr dirty="0"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bg2"/>
                  </a:solidFill>
                  <a:latin typeface="Trebuchet MS"/>
                </a:rPr>
                <a:t>Графика - </a:t>
              </a:r>
              <a:r>
                <a:rPr lang="en-US" sz="1000" b="1" dirty="0" err="1">
                  <a:solidFill>
                    <a:schemeClr val="bg2"/>
                  </a:solidFill>
                  <a:latin typeface="Trebuchet MS"/>
                </a:rPr>
                <a:t>WebUI</a:t>
              </a:r>
              <a:endParaRPr dirty="0"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bg2"/>
                  </a:solidFill>
                  <a:latin typeface="Trebuchet MS"/>
                </a:rPr>
                <a:t>БД конфигурации</a:t>
              </a:r>
              <a:endParaRPr dirty="0"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 dirty="0">
                  <a:solidFill>
                    <a:schemeClr val="bg2"/>
                  </a:solidFill>
                  <a:latin typeface="Trebuchet MS"/>
                </a:rPr>
                <a:t>REST API</a:t>
              </a:r>
              <a:endParaRPr dirty="0"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bg2"/>
                  </a:solidFill>
                  <a:latin typeface="Trebuchet MS"/>
                </a:rPr>
                <a:t>Силовой сервер</a:t>
              </a:r>
              <a:endParaRPr lang="en-US" sz="1000" b="1" dirty="0">
                <a:solidFill>
                  <a:schemeClr val="bg2"/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 i="0" u="none" strike="noStrike" cap="none" spc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</p:txBody>
        </p:sp>
      </p:grpSp>
      <p:cxnSp>
        <p:nvCxnSpPr>
          <p:cNvPr id="281" name="Straight Connector 280" title="callout lines"/>
          <p:cNvCxnSpPr>
            <a:cxnSpLocks/>
          </p:cNvCxnSpPr>
          <p:nvPr/>
        </p:nvCxnSpPr>
        <p:spPr bwMode="auto">
          <a:xfrm>
            <a:off x="1002333" y="4823565"/>
            <a:ext cx="3683" cy="828400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grpSp>
        <p:nvGrpSpPr>
          <p:cNvPr id="284" name="Group 283" title="Milestone Text"/>
          <p:cNvGrpSpPr/>
          <p:nvPr/>
        </p:nvGrpSpPr>
        <p:grpSpPr bwMode="auto">
          <a:xfrm>
            <a:off x="2632391" y="3809529"/>
            <a:ext cx="1312384" cy="1610760"/>
            <a:chOff x="1510892" y="3741332"/>
            <a:chExt cx="1312384" cy="648817"/>
          </a:xfrm>
        </p:grpSpPr>
        <p:sp>
          <p:nvSpPr>
            <p:cNvPr id="285" name="TextBox 284"/>
            <p:cNvSpPr txBox="1"/>
            <p:nvPr/>
          </p:nvSpPr>
          <p:spPr bwMode="auto">
            <a:xfrm>
              <a:off x="1510892" y="3741332"/>
              <a:ext cx="1294782" cy="22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Агент для </a:t>
              </a:r>
              <a:r>
                <a:rPr lang="en-US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KVM</a:t>
              </a:r>
              <a:endParaRPr lang="en-US" sz="1800" b="0" i="0" u="none" strike="noStrike" cap="none" spc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latin typeface="Trebuchet MS"/>
              </a:endParaRPr>
            </a:p>
          </p:txBody>
        </p:sp>
        <p:sp>
          <p:nvSpPr>
            <p:cNvPr id="286" name="TextBox 285"/>
            <p:cNvSpPr txBox="1"/>
            <p:nvPr/>
          </p:nvSpPr>
          <p:spPr bwMode="auto">
            <a:xfrm>
              <a:off x="1528495" y="3992512"/>
              <a:ext cx="1294781" cy="397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АВГУСТ </a:t>
              </a:r>
              <a:r>
                <a:rPr lang="en-US" sz="1000" b="1" i="0" u="none" strike="noStrike" cap="none" spc="0" dirty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202</a:t>
              </a:r>
              <a:r>
                <a:rPr lang="ru-RU" sz="1000" b="1" i="0" u="none" strike="noStrike" cap="none" spc="0" dirty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1</a:t>
              </a:r>
              <a:endParaRPr dirty="0"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bg2"/>
                  </a:solidFill>
                  <a:latin typeface="Trebuchet MS"/>
                </a:rPr>
                <a:t>Агент для </a:t>
              </a:r>
              <a:r>
                <a:rPr lang="en-US" sz="1000" b="1" dirty="0">
                  <a:solidFill>
                    <a:schemeClr val="bg2"/>
                  </a:solidFill>
                  <a:latin typeface="Trebuchet MS"/>
                </a:rPr>
                <a:t>oVirt</a:t>
              </a:r>
              <a:endParaRPr dirty="0"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bg2"/>
                  </a:solidFill>
                  <a:latin typeface="Trebuchet MS"/>
                </a:rPr>
                <a:t>Юр. оформление</a:t>
              </a:r>
              <a:endParaRPr dirty="0"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bg2"/>
                  </a:solidFill>
                  <a:latin typeface="Trebuchet MS"/>
                </a:rPr>
                <a:t>Патент</a:t>
              </a:r>
              <a:endParaRPr dirty="0"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bg2"/>
                  </a:solidFill>
                  <a:latin typeface="Trebuchet MS"/>
                </a:rPr>
                <a:t>Поддержка </a:t>
              </a:r>
              <a:r>
                <a:rPr lang="en-US" sz="1000" b="1" dirty="0">
                  <a:solidFill>
                    <a:schemeClr val="bg2"/>
                  </a:solidFill>
                  <a:latin typeface="Trebuchet MS"/>
                </a:rPr>
                <a:t>S3</a:t>
              </a:r>
              <a:endParaRPr dirty="0"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bg2"/>
                  </a:solidFill>
                  <a:latin typeface="Trebuchet MS"/>
                </a:rPr>
                <a:t>Дедупликация</a:t>
              </a:r>
              <a:endParaRPr lang="en-US" sz="1000" b="1" dirty="0">
                <a:solidFill>
                  <a:schemeClr val="bg2"/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 i="0" u="none" strike="noStrike" cap="none" spc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</p:txBody>
        </p:sp>
      </p:grpSp>
      <p:grpSp>
        <p:nvGrpSpPr>
          <p:cNvPr id="290" name="Group 289" title="Milestone Text"/>
          <p:cNvGrpSpPr/>
          <p:nvPr/>
        </p:nvGrpSpPr>
        <p:grpSpPr bwMode="auto">
          <a:xfrm>
            <a:off x="3748620" y="2202760"/>
            <a:ext cx="1312384" cy="1610760"/>
            <a:chOff x="1510892" y="3741332"/>
            <a:chExt cx="1312384" cy="648817"/>
          </a:xfrm>
        </p:grpSpPr>
        <p:sp>
          <p:nvSpPr>
            <p:cNvPr id="291" name="TextBox 290"/>
            <p:cNvSpPr txBox="1"/>
            <p:nvPr/>
          </p:nvSpPr>
          <p:spPr bwMode="auto">
            <a:xfrm>
              <a:off x="1510892" y="3741332"/>
              <a:ext cx="1294782" cy="22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Модуль Аналитики</a:t>
              </a:r>
              <a:endParaRPr lang="en-US" sz="1800" b="0" i="0" u="none" strike="noStrike" cap="none" spc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latin typeface="Trebuchet MS"/>
              </a:endParaRPr>
            </a:p>
          </p:txBody>
        </p:sp>
        <p:sp>
          <p:nvSpPr>
            <p:cNvPr id="292" name="TextBox 291"/>
            <p:cNvSpPr txBox="1"/>
            <p:nvPr/>
          </p:nvSpPr>
          <p:spPr bwMode="auto">
            <a:xfrm>
              <a:off x="1528495" y="3992512"/>
              <a:ext cx="1294781" cy="397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ФЕВРАЛЬ </a:t>
              </a:r>
              <a:r>
                <a:rPr lang="en-US" sz="1000" b="1" i="0" u="none" strike="noStrike" cap="none" spc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202</a:t>
              </a:r>
              <a:r>
                <a:rPr lang="ru-RU" sz="10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2</a:t>
              </a:r>
              <a:endParaRPr lang="ru-RU" sz="1000" b="1" i="0" u="none" strike="noStrike" cap="none" spc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>
                  <a:solidFill>
                    <a:schemeClr val="bg2"/>
                  </a:solidFill>
                  <a:latin typeface="Trebuchet MS"/>
                </a:rPr>
                <a:t>Контроль </a:t>
              </a:r>
              <a:r>
                <a:rPr lang="en-US" sz="1000" b="1">
                  <a:solidFill>
                    <a:schemeClr val="bg2"/>
                  </a:solidFill>
                  <a:latin typeface="Trebuchet MS"/>
                </a:rPr>
                <a:t>RTO/RPO</a:t>
              </a:r>
              <a:endParaRPr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>
                  <a:solidFill>
                    <a:schemeClr val="bg2"/>
                  </a:solidFill>
                  <a:latin typeface="Trebuchet MS"/>
                </a:rPr>
                <a:t>Аудит регламента</a:t>
              </a:r>
              <a:endParaRPr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>
                  <a:solidFill>
                    <a:schemeClr val="bg2"/>
                  </a:solidFill>
                  <a:latin typeface="Trebuchet MS"/>
                </a:rPr>
                <a:t>Поддержка </a:t>
              </a:r>
              <a:r>
                <a:rPr lang="en-US" sz="1000" b="1">
                  <a:solidFill>
                    <a:schemeClr val="bg2"/>
                  </a:solidFill>
                  <a:latin typeface="Trebuchet MS"/>
                </a:rPr>
                <a:t>Veritas</a:t>
              </a:r>
              <a:r>
                <a:rPr lang="ru-RU" sz="1000" b="1">
                  <a:solidFill>
                    <a:schemeClr val="bg2"/>
                  </a:solidFill>
                  <a:latin typeface="Trebuchet MS"/>
                </a:rPr>
                <a:t> </a:t>
              </a:r>
              <a:r>
                <a:rPr lang="en-US" sz="1000" b="1">
                  <a:solidFill>
                    <a:schemeClr val="bg2"/>
                  </a:solidFill>
                  <a:latin typeface="Trebuchet MS"/>
                </a:rPr>
                <a:t>NetBackup</a:t>
              </a:r>
              <a:endParaRPr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 i="0" u="none" strike="noStrike" cap="none" spc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</p:txBody>
        </p:sp>
      </p:grpSp>
      <p:grpSp>
        <p:nvGrpSpPr>
          <p:cNvPr id="294" name="Group 293" title="Milestone Text"/>
          <p:cNvGrpSpPr/>
          <p:nvPr/>
        </p:nvGrpSpPr>
        <p:grpSpPr bwMode="auto">
          <a:xfrm>
            <a:off x="4503888" y="3809529"/>
            <a:ext cx="1312384" cy="1610760"/>
            <a:chOff x="1510892" y="3741332"/>
            <a:chExt cx="1312384" cy="648817"/>
          </a:xfrm>
        </p:grpSpPr>
        <p:sp>
          <p:nvSpPr>
            <p:cNvPr id="295" name="TextBox 294"/>
            <p:cNvSpPr txBox="1"/>
            <p:nvPr/>
          </p:nvSpPr>
          <p:spPr bwMode="auto">
            <a:xfrm>
              <a:off x="1510892" y="3741332"/>
              <a:ext cx="1294782" cy="22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Агент для СУБД</a:t>
              </a:r>
              <a:endParaRPr lang="en-US" sz="1800" b="0" i="0" u="none" strike="noStrike" cap="none" spc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latin typeface="Trebuchet MS"/>
              </a:endParaRPr>
            </a:p>
          </p:txBody>
        </p:sp>
        <p:sp>
          <p:nvSpPr>
            <p:cNvPr id="296" name="TextBox 295"/>
            <p:cNvSpPr txBox="1"/>
            <p:nvPr/>
          </p:nvSpPr>
          <p:spPr bwMode="auto">
            <a:xfrm>
              <a:off x="1528495" y="3992512"/>
              <a:ext cx="1294781" cy="397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ИЮНЬ </a:t>
              </a:r>
              <a:r>
                <a:rPr lang="en-US" sz="1000" b="1" i="0" u="none" strike="noStrike" cap="none" spc="0" dirty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202</a:t>
              </a:r>
              <a:r>
                <a:rPr lang="ru-RU" sz="1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2</a:t>
              </a:r>
              <a:endParaRPr lang="ru-RU" sz="1000" b="1" i="0" u="none" strike="noStrike" cap="none" spc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bg2"/>
                  </a:solidFill>
                  <a:latin typeface="Trebuchet MS"/>
                </a:rPr>
                <a:t>Агент для </a:t>
              </a:r>
              <a:r>
                <a:rPr lang="en-US" sz="1000" b="1" dirty="0">
                  <a:solidFill>
                    <a:schemeClr val="bg2"/>
                  </a:solidFill>
                  <a:latin typeface="Trebuchet MS"/>
                </a:rPr>
                <a:t>PostgreSQL</a:t>
              </a:r>
              <a:endParaRPr dirty="0"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bg2"/>
                  </a:solidFill>
                  <a:latin typeface="Trebuchet MS"/>
                </a:rPr>
                <a:t>Файловый агент </a:t>
              </a:r>
              <a:r>
                <a:rPr lang="en-US" sz="1000" b="1" dirty="0">
                  <a:solidFill>
                    <a:schemeClr val="bg2"/>
                  </a:solidFill>
                  <a:latin typeface="Trebuchet MS"/>
                </a:rPr>
                <a:t>Linux </a:t>
              </a:r>
              <a:r>
                <a:rPr lang="ru-RU" sz="1000" b="1" dirty="0">
                  <a:solidFill>
                    <a:schemeClr val="bg2"/>
                  </a:solidFill>
                  <a:latin typeface="Trebuchet MS"/>
                </a:rPr>
                <a:t>- </a:t>
              </a:r>
              <a:r>
                <a:rPr lang="en-US" sz="1000" b="1" dirty="0">
                  <a:solidFill>
                    <a:schemeClr val="bg2"/>
                  </a:solidFill>
                  <a:latin typeface="Trebuchet MS"/>
                </a:rPr>
                <a:t>Windows</a:t>
              </a:r>
              <a:endParaRPr dirty="0"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 i="0" u="none" strike="noStrike" cap="none" spc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</p:txBody>
        </p:sp>
      </p:grpSp>
      <p:cxnSp>
        <p:nvCxnSpPr>
          <p:cNvPr id="298" name="Straight Connector 297" title="callout lines"/>
          <p:cNvCxnSpPr>
            <a:cxnSpLocks/>
          </p:cNvCxnSpPr>
          <p:nvPr/>
        </p:nvCxnSpPr>
        <p:spPr bwMode="auto">
          <a:xfrm>
            <a:off x="4809314" y="5149686"/>
            <a:ext cx="1602" cy="579268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grpSp>
        <p:nvGrpSpPr>
          <p:cNvPr id="299" name="Group 298" title="Milestone Text"/>
          <p:cNvGrpSpPr/>
          <p:nvPr/>
        </p:nvGrpSpPr>
        <p:grpSpPr bwMode="auto">
          <a:xfrm>
            <a:off x="5261816" y="2160838"/>
            <a:ext cx="1596184" cy="1610760"/>
            <a:chOff x="1510892" y="3741332"/>
            <a:chExt cx="1596184" cy="648817"/>
          </a:xfrm>
        </p:grpSpPr>
        <p:sp>
          <p:nvSpPr>
            <p:cNvPr id="300" name="TextBox 299"/>
            <p:cNvSpPr txBox="1"/>
            <p:nvPr/>
          </p:nvSpPr>
          <p:spPr bwMode="auto">
            <a:xfrm>
              <a:off x="1510892" y="3741332"/>
              <a:ext cx="1596184" cy="22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Регистрация в Реестре</a:t>
              </a:r>
              <a:endParaRPr lang="en-US" sz="1800" b="0" i="0" u="none" strike="noStrike" cap="none" spc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latin typeface="Trebuchet MS"/>
              </a:endParaRPr>
            </a:p>
          </p:txBody>
        </p:sp>
        <p:sp>
          <p:nvSpPr>
            <p:cNvPr id="301" name="TextBox 300"/>
            <p:cNvSpPr txBox="1"/>
            <p:nvPr/>
          </p:nvSpPr>
          <p:spPr bwMode="auto">
            <a:xfrm>
              <a:off x="1528495" y="3992512"/>
              <a:ext cx="1294781" cy="397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АВГУСТ </a:t>
              </a:r>
              <a:r>
                <a:rPr lang="en-US" sz="1000" b="1" i="0" u="none" strike="noStrike" cap="none" spc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202</a:t>
              </a:r>
              <a:r>
                <a:rPr lang="ru-RU" sz="10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2</a:t>
              </a:r>
              <a:endParaRPr lang="ru-RU" sz="1000" b="1" i="0" u="none" strike="noStrike" cap="none" spc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>
                  <a:solidFill>
                    <a:schemeClr val="bg2"/>
                  </a:solidFill>
                  <a:latin typeface="Trebuchet MS"/>
                </a:rPr>
                <a:t>MVP</a:t>
              </a:r>
              <a:endParaRPr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>
                  <a:solidFill>
                    <a:schemeClr val="bg2"/>
                  </a:solidFill>
                  <a:latin typeface="Trebuchet MS"/>
                </a:rPr>
                <a:t>Дистрибутив</a:t>
              </a:r>
              <a:endParaRPr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>
                  <a:solidFill>
                    <a:schemeClr val="bg2"/>
                  </a:solidFill>
                  <a:latin typeface="Trebuchet MS"/>
                </a:rPr>
                <a:t>Документация</a:t>
              </a:r>
              <a:endParaRPr lang="en-US" sz="1000" b="1">
                <a:solidFill>
                  <a:schemeClr val="bg2"/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 i="0" u="none" strike="noStrike" cap="none" spc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</p:txBody>
        </p:sp>
      </p:grpSp>
      <p:grpSp>
        <p:nvGrpSpPr>
          <p:cNvPr id="306" name="Group 305" title="Milestone Text"/>
          <p:cNvGrpSpPr/>
          <p:nvPr/>
        </p:nvGrpSpPr>
        <p:grpSpPr bwMode="auto">
          <a:xfrm>
            <a:off x="6088822" y="3809529"/>
            <a:ext cx="1564490" cy="1610760"/>
            <a:chOff x="1510892" y="3741332"/>
            <a:chExt cx="1564490" cy="648817"/>
          </a:xfrm>
        </p:grpSpPr>
        <p:sp>
          <p:nvSpPr>
            <p:cNvPr id="307" name="TextBox 306"/>
            <p:cNvSpPr txBox="1"/>
            <p:nvPr/>
          </p:nvSpPr>
          <p:spPr bwMode="auto">
            <a:xfrm>
              <a:off x="1510892" y="3741332"/>
              <a:ext cx="1564490" cy="22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Агент для контейнеров</a:t>
              </a:r>
              <a:endParaRPr lang="en-US" sz="1800" b="0" i="0" u="none" strike="noStrike" cap="none" spc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latin typeface="Trebuchet MS"/>
              </a:endParaRPr>
            </a:p>
          </p:txBody>
        </p:sp>
        <p:sp>
          <p:nvSpPr>
            <p:cNvPr id="308" name="TextBox 307"/>
            <p:cNvSpPr txBox="1"/>
            <p:nvPr/>
          </p:nvSpPr>
          <p:spPr bwMode="auto">
            <a:xfrm>
              <a:off x="1528495" y="3992512"/>
              <a:ext cx="1294781" cy="397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ЯНВАРЬ </a:t>
              </a:r>
              <a:r>
                <a:rPr lang="en-US" sz="1000" b="1" i="0" u="none" strike="noStrike" cap="none" spc="0" dirty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202</a:t>
              </a:r>
              <a:r>
                <a:rPr lang="ru-RU" sz="1000" b="1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3</a:t>
              </a:r>
              <a:endParaRPr lang="ru-RU" sz="1000" b="1" i="0" u="none" strike="noStrike" cap="none" spc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 dirty="0">
                  <a:solidFill>
                    <a:schemeClr val="bg2"/>
                  </a:solidFill>
                  <a:latin typeface="Trebuchet MS"/>
                </a:rPr>
                <a:t>Агент для </a:t>
              </a:r>
              <a:r>
                <a:rPr lang="en-US" sz="1000" b="1" dirty="0">
                  <a:solidFill>
                    <a:schemeClr val="bg2"/>
                  </a:solidFill>
                  <a:latin typeface="Trebuchet MS"/>
                </a:rPr>
                <a:t>K8S</a:t>
              </a:r>
              <a:endParaRPr dirty="0"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 dirty="0">
                <a:solidFill>
                  <a:schemeClr val="bg2"/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 i="0" u="none" strike="noStrike" cap="none" spc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</p:txBody>
        </p:sp>
      </p:grpSp>
      <p:cxnSp>
        <p:nvCxnSpPr>
          <p:cNvPr id="310" name="Straight Connector 309" title="callout lines"/>
          <p:cNvCxnSpPr>
            <a:cxnSpLocks/>
          </p:cNvCxnSpPr>
          <p:nvPr/>
        </p:nvCxnSpPr>
        <p:spPr bwMode="auto">
          <a:xfrm>
            <a:off x="6527514" y="5130655"/>
            <a:ext cx="1602" cy="579268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ysDash"/>
            <a:miter lim="800000"/>
            <a:headEnd type="none" w="sm" len="sm"/>
            <a:tailEnd type="none" w="sm" len="sm"/>
          </a:ln>
          <a:effectLst/>
        </p:spPr>
      </p:cxnSp>
      <p:grpSp>
        <p:nvGrpSpPr>
          <p:cNvPr id="311" name="Group 310" title="Milestone Text"/>
          <p:cNvGrpSpPr/>
          <p:nvPr/>
        </p:nvGrpSpPr>
        <p:grpSpPr bwMode="auto">
          <a:xfrm>
            <a:off x="7384560" y="2179804"/>
            <a:ext cx="1596184" cy="1610760"/>
            <a:chOff x="1510892" y="3741332"/>
            <a:chExt cx="1596184" cy="648817"/>
          </a:xfrm>
        </p:grpSpPr>
        <p:sp>
          <p:nvSpPr>
            <p:cNvPr id="312" name="TextBox 311"/>
            <p:cNvSpPr txBox="1"/>
            <p:nvPr/>
          </p:nvSpPr>
          <p:spPr bwMode="auto">
            <a:xfrm>
              <a:off x="1510892" y="3741332"/>
              <a:ext cx="1596184" cy="22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Расширение матрицы</a:t>
              </a:r>
              <a:endParaRPr lang="en-US" sz="1800" b="0" i="0" u="none" strike="noStrike" cap="none" spc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latin typeface="Trebuchet MS"/>
              </a:endParaRPr>
            </a:p>
          </p:txBody>
        </p:sp>
        <p:sp>
          <p:nvSpPr>
            <p:cNvPr id="313" name="TextBox 312"/>
            <p:cNvSpPr txBox="1"/>
            <p:nvPr/>
          </p:nvSpPr>
          <p:spPr bwMode="auto">
            <a:xfrm>
              <a:off x="1528495" y="3992512"/>
              <a:ext cx="1294781" cy="397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АВГУСТ </a:t>
              </a:r>
              <a:r>
                <a:rPr lang="en-US" sz="1000" b="1" i="0" u="none" strike="noStrike" cap="none" spc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202</a:t>
              </a:r>
              <a:r>
                <a:rPr lang="ru-RU" sz="1000" b="1" i="0" u="none" strike="noStrike" cap="none" spc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3</a:t>
              </a:r>
              <a:endParaRPr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>
                  <a:solidFill>
                    <a:schemeClr val="bg2"/>
                  </a:solidFill>
                  <a:latin typeface="Trebuchet MS"/>
                </a:rPr>
                <a:t>Агенты</a:t>
              </a:r>
              <a:r>
                <a:rPr lang="en-US" sz="1000" b="1">
                  <a:solidFill>
                    <a:schemeClr val="bg2"/>
                  </a:solidFill>
                  <a:latin typeface="Trebuchet MS"/>
                </a:rPr>
                <a:t>:</a:t>
              </a:r>
              <a:r>
                <a:rPr lang="ru-RU" sz="1000" b="1">
                  <a:solidFill>
                    <a:schemeClr val="bg2"/>
                  </a:solidFill>
                  <a:latin typeface="Trebuchet MS"/>
                </a:rPr>
                <a:t> </a:t>
              </a:r>
              <a:r>
                <a:rPr lang="en-US" sz="1000" b="1">
                  <a:solidFill>
                    <a:schemeClr val="bg2"/>
                  </a:solidFill>
                  <a:latin typeface="Trebuchet MS"/>
                </a:rPr>
                <a:t>MySQL, MongoDB, 1C, SAP Hana, MS SQL, Oracle</a:t>
              </a:r>
              <a:endParaRPr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>
                  <a:solidFill>
                    <a:schemeClr val="bg2"/>
                  </a:solidFill>
                  <a:latin typeface="Trebuchet MS"/>
                </a:rPr>
                <a:t>OpenStack</a:t>
              </a:r>
              <a:endParaRPr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 i="0" u="none" strike="noStrike" cap="none" spc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</p:txBody>
        </p:sp>
      </p:grpSp>
      <p:grpSp>
        <p:nvGrpSpPr>
          <p:cNvPr id="314" name="Group 313" title="Milestone Text"/>
          <p:cNvGrpSpPr/>
          <p:nvPr/>
        </p:nvGrpSpPr>
        <p:grpSpPr bwMode="auto">
          <a:xfrm>
            <a:off x="8371455" y="3804553"/>
            <a:ext cx="1596184" cy="1610760"/>
            <a:chOff x="1510892" y="3741332"/>
            <a:chExt cx="1596184" cy="648817"/>
          </a:xfrm>
        </p:grpSpPr>
        <p:sp>
          <p:nvSpPr>
            <p:cNvPr id="315" name="TextBox 314"/>
            <p:cNvSpPr txBox="1"/>
            <p:nvPr/>
          </p:nvSpPr>
          <p:spPr bwMode="auto">
            <a:xfrm>
              <a:off x="1510892" y="3741332"/>
              <a:ext cx="1596184" cy="22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Версия для потребителей</a:t>
              </a:r>
              <a:endParaRPr lang="en-US" sz="1800" b="0" i="0" u="none" strike="noStrike" cap="none" spc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latin typeface="Trebuchet MS"/>
              </a:endParaRPr>
            </a:p>
          </p:txBody>
        </p:sp>
        <p:sp>
          <p:nvSpPr>
            <p:cNvPr id="316" name="TextBox 315"/>
            <p:cNvSpPr txBox="1"/>
            <p:nvPr/>
          </p:nvSpPr>
          <p:spPr bwMode="auto">
            <a:xfrm>
              <a:off x="1528495" y="3992512"/>
              <a:ext cx="1294781" cy="397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ДЕКАБРЬ </a:t>
              </a:r>
              <a:r>
                <a:rPr lang="en-US" sz="1000" b="1" i="0" u="none" strike="noStrike" cap="none" spc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202</a:t>
              </a:r>
              <a:r>
                <a:rPr lang="ru-RU" sz="1000" b="1" i="0" u="none" strike="noStrike" cap="none" spc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3</a:t>
              </a:r>
              <a:endParaRPr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>
                  <a:solidFill>
                    <a:schemeClr val="bg2"/>
                  </a:solidFill>
                  <a:latin typeface="Trebuchet MS"/>
                </a:rPr>
                <a:t>Защита данных на мобильных устройствах и домашних компьютеров</a:t>
              </a:r>
              <a:endParaRPr lang="en-US" sz="1000" b="1">
                <a:solidFill>
                  <a:schemeClr val="bg2"/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 i="0" u="none" strike="noStrike" cap="none" spc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</p:txBody>
        </p:sp>
      </p:grpSp>
      <p:grpSp>
        <p:nvGrpSpPr>
          <p:cNvPr id="318" name="Group 317" title="Milestone Text"/>
          <p:cNvGrpSpPr/>
          <p:nvPr/>
        </p:nvGrpSpPr>
        <p:grpSpPr bwMode="auto">
          <a:xfrm>
            <a:off x="10060776" y="2183538"/>
            <a:ext cx="1596184" cy="1610760"/>
            <a:chOff x="1510892" y="3741332"/>
            <a:chExt cx="1596184" cy="648817"/>
          </a:xfrm>
        </p:grpSpPr>
        <p:sp>
          <p:nvSpPr>
            <p:cNvPr id="319" name="TextBox 318"/>
            <p:cNvSpPr txBox="1"/>
            <p:nvPr/>
          </p:nvSpPr>
          <p:spPr bwMode="auto">
            <a:xfrm>
              <a:off x="1510892" y="3741332"/>
              <a:ext cx="1596184" cy="223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>
                  <a:solidFill>
                    <a:prstClr val="white">
                      <a:lumMod val="85000"/>
                    </a:prstClr>
                  </a:solidFill>
                  <a:latin typeface="Trebuchet MS"/>
                </a:rPr>
                <a:t>Поддержка облаков</a:t>
              </a:r>
              <a:endParaRPr lang="en-US" sz="1800" b="0" i="0" u="none" strike="noStrike" cap="none" spc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latin typeface="Trebuchet MS"/>
              </a:endParaRPr>
            </a:p>
          </p:txBody>
        </p:sp>
        <p:sp>
          <p:nvSpPr>
            <p:cNvPr id="320" name="TextBox 319"/>
            <p:cNvSpPr txBox="1"/>
            <p:nvPr/>
          </p:nvSpPr>
          <p:spPr bwMode="auto">
            <a:xfrm>
              <a:off x="1528495" y="3992512"/>
              <a:ext cx="1294781" cy="3976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ИЮЛЬ </a:t>
              </a:r>
              <a:r>
                <a:rPr lang="en-US" sz="1000" b="1" i="0" u="none" strike="noStrike" cap="none" spc="0">
                  <a:ln>
                    <a:noFill/>
                  </a:ln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202</a:t>
              </a:r>
              <a:r>
                <a:rPr lang="ru-RU" sz="10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rebuchet MS"/>
                </a:rPr>
                <a:t>4</a:t>
              </a:r>
              <a:endParaRPr lang="ru-RU" sz="1000" b="1" i="0" u="none" strike="noStrike" cap="none" spc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ru-RU" sz="1000" b="1">
                  <a:solidFill>
                    <a:schemeClr val="bg2"/>
                  </a:solidFill>
                  <a:latin typeface="Trebuchet MS"/>
                </a:rPr>
                <a:t>Поддержка </a:t>
              </a:r>
              <a:r>
                <a:rPr lang="en-US" sz="1000" b="1">
                  <a:solidFill>
                    <a:schemeClr val="bg2"/>
                  </a:solidFill>
                  <a:latin typeface="Trebuchet MS"/>
                </a:rPr>
                <a:t>Yandex.Cloud</a:t>
              </a:r>
              <a:endParaRPr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>
                  <a:solidFill>
                    <a:schemeClr val="bg2"/>
                  </a:solidFill>
                  <a:latin typeface="Trebuchet MS"/>
                </a:rPr>
                <a:t>RtCloud</a:t>
              </a:r>
              <a:endParaRPr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>
                  <a:solidFill>
                    <a:schemeClr val="bg2"/>
                  </a:solidFill>
                  <a:latin typeface="Trebuchet MS"/>
                </a:rPr>
                <a:t>SberCloud</a:t>
              </a:r>
              <a:endParaRPr lang="ru-RU" sz="1000" b="1">
                <a:solidFill>
                  <a:schemeClr val="bg2"/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>
                  <a:solidFill>
                    <a:schemeClr val="bg2"/>
                  </a:solidFill>
                  <a:latin typeface="Trebuchet MS"/>
                </a:rPr>
                <a:t>Mail.ru</a:t>
              </a:r>
              <a:endParaRPr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1000" b="1">
                  <a:solidFill>
                    <a:schemeClr val="bg2"/>
                  </a:solidFill>
                  <a:latin typeface="Trebuchet MS"/>
                </a:rPr>
                <a:t>AWS, Azure</a:t>
              </a:r>
              <a:endParaRPr/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en-US" sz="1000" b="1" i="0" u="none" strike="noStrike" cap="none" spc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431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/>
          <p:cNvSpPr/>
          <p:nvPr/>
        </p:nvSpPr>
        <p:spPr bwMode="auto">
          <a:xfrm>
            <a:off x="9943493" y="2119655"/>
            <a:ext cx="1899520" cy="4033966"/>
          </a:xfrm>
          <a:prstGeom prst="roundRect">
            <a:avLst>
              <a:gd name="adj" fmla="val 16667"/>
            </a:avLst>
          </a:prstGeom>
          <a:gradFill>
            <a:gsLst>
              <a:gs pos="88000">
                <a:srgbClr val="00B050"/>
              </a:gs>
              <a:gs pos="10000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defRPr/>
            </a:pPr>
            <a:endParaRPr lang="en-US" sz="1600" i="1">
              <a:solidFill>
                <a:schemeClr val="bg2"/>
              </a:solidFill>
              <a:latin typeface="Gill Sans MT"/>
            </a:endParaRPr>
          </a:p>
        </p:txBody>
      </p:sp>
      <p:sp>
        <p:nvSpPr>
          <p:cNvPr id="17" name="Rectangle: Rounded Corners 16"/>
          <p:cNvSpPr/>
          <p:nvPr/>
        </p:nvSpPr>
        <p:spPr bwMode="auto">
          <a:xfrm>
            <a:off x="7523187" y="2102701"/>
            <a:ext cx="1899520" cy="4033966"/>
          </a:xfrm>
          <a:prstGeom prst="roundRect">
            <a:avLst>
              <a:gd name="adj" fmla="val 16667"/>
            </a:avLst>
          </a:prstGeom>
          <a:gradFill>
            <a:gsLst>
              <a:gs pos="88000">
                <a:srgbClr val="00B050"/>
              </a:gs>
              <a:gs pos="10000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defRPr/>
            </a:pPr>
            <a:endParaRPr lang="en-US" sz="1600" i="1">
              <a:solidFill>
                <a:schemeClr val="bg2"/>
              </a:solidFill>
              <a:latin typeface="Gill Sans MT"/>
            </a:endParaRPr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5102881" y="2096301"/>
            <a:ext cx="1899520" cy="4080674"/>
          </a:xfrm>
          <a:prstGeom prst="roundRect">
            <a:avLst>
              <a:gd name="adj" fmla="val 16667"/>
            </a:avLst>
          </a:prstGeom>
          <a:gradFill>
            <a:gsLst>
              <a:gs pos="88000">
                <a:srgbClr val="00B050"/>
              </a:gs>
              <a:gs pos="10000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endParaRPr lang="en-US" sz="1600" i="1">
              <a:solidFill>
                <a:schemeClr val="accent2">
                  <a:lumMod val="75000"/>
                </a:schemeClr>
              </a:solidFill>
              <a:latin typeface="Gill Sans MT"/>
            </a:endParaRPr>
          </a:p>
        </p:txBody>
      </p:sp>
      <p:sp>
        <p:nvSpPr>
          <p:cNvPr id="14" name="Rectangle: Rounded Corners 13"/>
          <p:cNvSpPr/>
          <p:nvPr/>
        </p:nvSpPr>
        <p:spPr bwMode="auto">
          <a:xfrm>
            <a:off x="2711269" y="2055993"/>
            <a:ext cx="1899520" cy="4080674"/>
          </a:xfrm>
          <a:prstGeom prst="roundRect">
            <a:avLst>
              <a:gd name="adj" fmla="val 16667"/>
            </a:avLst>
          </a:prstGeom>
          <a:gradFill>
            <a:gsLst>
              <a:gs pos="88000">
                <a:srgbClr val="00B050"/>
              </a:gs>
              <a:gs pos="10000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endParaRPr lang="ru-RU" sz="1600" i="1">
              <a:solidFill>
                <a:schemeClr val="bg2"/>
              </a:solidFill>
              <a:latin typeface="Gill Sans MT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600" i="1">
              <a:solidFill>
                <a:schemeClr val="bg2"/>
              </a:solidFill>
              <a:latin typeface="Gill Sans MT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600" i="1">
              <a:solidFill>
                <a:schemeClr val="bg2"/>
              </a:solidFill>
              <a:latin typeface="Gill Sans MT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600" i="1">
              <a:solidFill>
                <a:schemeClr val="bg2"/>
              </a:solidFill>
              <a:latin typeface="Gill Sans MT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bg2"/>
                </a:solidFill>
                <a:latin typeface="Gill Sans MT"/>
              </a:rPr>
              <a:t>Ядро на </a:t>
            </a:r>
            <a:r>
              <a:rPr lang="en-US" sz="1600" i="1">
                <a:solidFill>
                  <a:schemeClr val="bg2"/>
                </a:solidFill>
                <a:latin typeface="Gill Sans MT"/>
              </a:rPr>
              <a:t>Windows.</a:t>
            </a:r>
            <a:endParaRPr lang="ru-RU" sz="1600" i="1">
              <a:solidFill>
                <a:schemeClr val="bg2"/>
              </a:solidFill>
              <a:latin typeface="Gill Sans MT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bg2"/>
                </a:solidFill>
                <a:latin typeface="Gill Sans MT"/>
              </a:rPr>
              <a:t>Подвержены киберугрозам.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600" i="1">
              <a:solidFill>
                <a:schemeClr val="bg2"/>
              </a:solidFill>
              <a:latin typeface="Gill Sans MT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bg2"/>
                </a:solidFill>
                <a:latin typeface="Gill Sans MT"/>
              </a:rPr>
              <a:t>Фокус на виртуализации от </a:t>
            </a:r>
            <a:r>
              <a:rPr lang="en-US" sz="1600" i="1">
                <a:solidFill>
                  <a:schemeClr val="bg2"/>
                </a:solidFill>
                <a:latin typeface="Gill Sans MT"/>
              </a:rPr>
              <a:t>Vmware</a:t>
            </a:r>
            <a:r>
              <a:rPr lang="ru-RU" sz="1600" i="1">
                <a:solidFill>
                  <a:schemeClr val="bg2"/>
                </a:solidFill>
                <a:latin typeface="Gill Sans MT"/>
              </a:rPr>
              <a:t> и </a:t>
            </a:r>
            <a:r>
              <a:rPr lang="en-US" sz="1600" i="1">
                <a:solidFill>
                  <a:schemeClr val="bg2"/>
                </a:solidFill>
                <a:latin typeface="Gill Sans MT"/>
              </a:rPr>
              <a:t>Microsoft</a:t>
            </a:r>
            <a:r>
              <a:rPr lang="ru-RU" sz="1600" i="1">
                <a:solidFill>
                  <a:schemeClr val="bg2"/>
                </a:solidFill>
                <a:latin typeface="Gill Sans MT"/>
              </a:rPr>
              <a:t>, которые скорее всего перестанут использоваться в РФ.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600" i="1">
              <a:solidFill>
                <a:schemeClr val="bg2"/>
              </a:solidFill>
              <a:latin typeface="Gill Sans MT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accent2">
                    <a:lumMod val="75000"/>
                  </a:schemeClr>
                </a:solidFill>
                <a:latin typeface="Gill Sans MT"/>
              </a:rPr>
              <a:t>20% в РФ</a:t>
            </a:r>
            <a:endParaRPr lang="en-US" sz="1600" i="1">
              <a:solidFill>
                <a:schemeClr val="accent2">
                  <a:lumMod val="75000"/>
                </a:schemeClr>
              </a:solidFill>
              <a:latin typeface="Gill Sans MT"/>
            </a:endParaRPr>
          </a:p>
        </p:txBody>
      </p:sp>
      <p:sp>
        <p:nvSpPr>
          <p:cNvPr id="2" name="Rectangle: Rounded Corners 1"/>
          <p:cNvSpPr/>
          <p:nvPr/>
        </p:nvSpPr>
        <p:spPr bwMode="auto">
          <a:xfrm>
            <a:off x="370184" y="2077274"/>
            <a:ext cx="1899520" cy="4080674"/>
          </a:xfrm>
          <a:prstGeom prst="roundRect">
            <a:avLst>
              <a:gd name="adj" fmla="val 16667"/>
            </a:avLst>
          </a:prstGeom>
          <a:gradFill>
            <a:gsLst>
              <a:gs pos="88000">
                <a:srgbClr val="00B050"/>
              </a:gs>
              <a:gs pos="100000">
                <a:srgbClr val="92D050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2948250" y="394762"/>
            <a:ext cx="6816341" cy="7049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КОНКУРЕНТНЫЙ ЛАНДШАФТ</a:t>
            </a:r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Text Placeholder 13"/>
          <p:cNvSpPr>
            <a:spLocks noGrp="1"/>
          </p:cNvSpPr>
          <p:nvPr>
            <p:ph type="body" idx="4294967295"/>
          </p:nvPr>
        </p:nvSpPr>
        <p:spPr bwMode="auto">
          <a:xfrm>
            <a:off x="489415" y="3034718"/>
            <a:ext cx="1680586" cy="14007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bg2"/>
                </a:solidFill>
                <a:latin typeface="Gill Sans MT"/>
              </a:rPr>
              <a:t>Тяжелый багаж архитектуры и кода из 90-х.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bg2"/>
                </a:solidFill>
                <a:latin typeface="Gill Sans MT"/>
              </a:rPr>
              <a:t>Фокус на западные рынки и облака.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bg2"/>
                </a:solidFill>
                <a:latin typeface="Gill Sans MT"/>
              </a:rPr>
              <a:t>Отсутствие гибкости в разработке.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bg2"/>
                </a:solidFill>
                <a:latin typeface="Gill Sans MT"/>
              </a:rPr>
              <a:t>Санкционные риски в РФ.</a:t>
            </a:r>
            <a:endParaRPr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accent2">
                    <a:lumMod val="75000"/>
                  </a:schemeClr>
                </a:solidFill>
                <a:latin typeface="Gill Sans MT"/>
              </a:rPr>
              <a:t>25% в РФ</a:t>
            </a:r>
            <a:endParaRPr/>
          </a:p>
        </p:txBody>
      </p:sp>
      <p:sp>
        <p:nvSpPr>
          <p:cNvPr id="25" name="Text Placeholder 13"/>
          <p:cNvSpPr>
            <a:spLocks noGrp="1"/>
          </p:cNvSpPr>
          <p:nvPr>
            <p:ph type="body" idx="4294967295"/>
          </p:nvPr>
        </p:nvSpPr>
        <p:spPr bwMode="auto">
          <a:xfrm>
            <a:off x="5158530" y="3068994"/>
            <a:ext cx="1828068" cy="25894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bg2"/>
                </a:solidFill>
                <a:latin typeface="Gill Sans MT"/>
              </a:rPr>
              <a:t>Ядро на </a:t>
            </a:r>
            <a:r>
              <a:rPr lang="en-US" sz="1600" i="1">
                <a:solidFill>
                  <a:schemeClr val="bg2"/>
                </a:solidFill>
                <a:latin typeface="Gill Sans MT"/>
              </a:rPr>
              <a:t>Windows, - </a:t>
            </a:r>
            <a:r>
              <a:rPr lang="ru-RU" sz="1600" i="1">
                <a:solidFill>
                  <a:schemeClr val="bg2"/>
                </a:solidFill>
                <a:latin typeface="Gill Sans MT"/>
              </a:rPr>
              <a:t>подвержены киберугрозам и санкционным рискам.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600" i="1">
              <a:solidFill>
                <a:schemeClr val="bg2"/>
              </a:solidFill>
              <a:latin typeface="Gill Sans MT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bg2"/>
                </a:solidFill>
                <a:latin typeface="Gill Sans MT"/>
              </a:rPr>
              <a:t>Небольшая доля рынка в РФ.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600" i="1">
              <a:solidFill>
                <a:schemeClr val="bg2"/>
              </a:solidFill>
              <a:latin typeface="Gill Sans MT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600" i="1">
              <a:solidFill>
                <a:schemeClr val="bg2"/>
              </a:solidFill>
              <a:latin typeface="Gill Sans MT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accent2">
                    <a:lumMod val="75000"/>
                  </a:schemeClr>
                </a:solidFill>
                <a:latin typeface="Gill Sans MT"/>
              </a:rPr>
              <a:t>7% в РФ</a:t>
            </a:r>
            <a:endParaRPr lang="en-US" sz="1600" i="1">
              <a:solidFill>
                <a:schemeClr val="accent2">
                  <a:lumMod val="75000"/>
                </a:schemeClr>
              </a:solidFill>
              <a:latin typeface="Gill Sans MT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i="1">
              <a:solidFill>
                <a:schemeClr val="bg2"/>
              </a:solidFill>
              <a:latin typeface="Gill Sans MT"/>
            </a:endParaRPr>
          </a:p>
        </p:txBody>
      </p:sp>
      <p:sp>
        <p:nvSpPr>
          <p:cNvPr id="26" name="Text Placeholder 13"/>
          <p:cNvSpPr>
            <a:spLocks noGrp="1"/>
          </p:cNvSpPr>
          <p:nvPr>
            <p:ph type="body" idx="4294967295"/>
          </p:nvPr>
        </p:nvSpPr>
        <p:spPr bwMode="auto">
          <a:xfrm>
            <a:off x="7617323" y="3053725"/>
            <a:ext cx="1745750" cy="14007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bg2"/>
                </a:solidFill>
                <a:latin typeface="Gill Sans MT"/>
              </a:rPr>
              <a:t>Кормят роадмапами, - отстают в разработке.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bg2"/>
                </a:solidFill>
                <a:latin typeface="Gill Sans MT"/>
              </a:rPr>
              <a:t>Хороши для конечных потребителей, но не приспособлены к защите корпоративных данных</a:t>
            </a:r>
            <a:endParaRPr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accent2">
                    <a:lumMod val="75000"/>
                  </a:schemeClr>
                </a:solidFill>
                <a:latin typeface="Gill Sans MT"/>
              </a:rPr>
              <a:t>1% в РФ</a:t>
            </a:r>
            <a:endParaRPr lang="en-US" sz="1600" i="1">
              <a:solidFill>
                <a:schemeClr val="accent2">
                  <a:lumMod val="75000"/>
                </a:schemeClr>
              </a:solidFill>
              <a:latin typeface="Gill Sans M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901606" y="2257265"/>
            <a:ext cx="1117573" cy="4749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09293" y="2307087"/>
            <a:ext cx="1620231" cy="3658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908013" y="2257265"/>
            <a:ext cx="1556558" cy="4156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299818" y="2266832"/>
            <a:ext cx="1585428" cy="40989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232684" y="2313178"/>
            <a:ext cx="1321136" cy="317198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idx="4294967295"/>
          </p:nvPr>
        </p:nvSpPr>
        <p:spPr bwMode="auto">
          <a:xfrm>
            <a:off x="10088215" y="2961219"/>
            <a:ext cx="1645399" cy="14007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bg2"/>
                </a:solidFill>
                <a:latin typeface="Gill Sans MT"/>
              </a:rPr>
              <a:t>Торопятся в импортозамещение, не думают о продукте.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bg2"/>
                </a:solidFill>
                <a:latin typeface="Gill Sans MT"/>
              </a:rPr>
              <a:t>Фокус на Госах и оборонке.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bg2"/>
                </a:solidFill>
                <a:latin typeface="Gill Sans MT"/>
              </a:rPr>
              <a:t>Юзабилити стремится к «нулю».</a:t>
            </a:r>
            <a:endParaRPr/>
          </a:p>
          <a:p>
            <a:pPr marL="0" indent="0">
              <a:lnSpc>
                <a:spcPct val="80000"/>
              </a:lnSpc>
              <a:buNone/>
              <a:defRPr/>
            </a:pPr>
            <a:endParaRPr lang="ru-RU" sz="1600" i="1">
              <a:solidFill>
                <a:schemeClr val="bg2"/>
              </a:solidFill>
              <a:latin typeface="Gill Sans MT"/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sz="1600" i="1">
                <a:solidFill>
                  <a:schemeClr val="accent2">
                    <a:lumMod val="75000"/>
                  </a:schemeClr>
                </a:solidFill>
                <a:latin typeface="Gill Sans MT"/>
              </a:rPr>
              <a:t> </a:t>
            </a:r>
            <a:r>
              <a:rPr lang="en-US" sz="1600" i="1">
                <a:solidFill>
                  <a:schemeClr val="accent2">
                    <a:lumMod val="75000"/>
                  </a:schemeClr>
                </a:solidFill>
                <a:latin typeface="Gill Sans MT"/>
              </a:rPr>
              <a:t>0% </a:t>
            </a:r>
            <a:r>
              <a:rPr lang="ru-RU" sz="1600" i="1">
                <a:solidFill>
                  <a:schemeClr val="accent2">
                    <a:lumMod val="75000"/>
                  </a:schemeClr>
                </a:solidFill>
                <a:latin typeface="Gill Sans MT"/>
              </a:rPr>
              <a:t>в РФ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671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auto">
          <a:xfrm>
            <a:off x="688039" y="1546091"/>
            <a:ext cx="4846923" cy="1091078"/>
          </a:xfrm>
        </p:spPr>
        <p:txBody>
          <a:bodyPr/>
          <a:lstStyle/>
          <a:p>
            <a:pPr algn="ctr">
              <a:defRPr/>
            </a:pPr>
            <a:r>
              <a:rPr lang="ru-RU"/>
              <a:t>СПАСИБО!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 bwMode="auto">
          <a:xfrm>
            <a:off x="809959" y="4805471"/>
            <a:ext cx="4586288" cy="364479"/>
          </a:xfrm>
        </p:spPr>
        <p:txBody>
          <a:bodyPr/>
          <a:lstStyle/>
          <a:p>
            <a:pPr>
              <a:defRPr/>
            </a:pPr>
            <a:r>
              <a:rPr lang="en-US"/>
              <a:t>info@beresta.software</a:t>
            </a:r>
            <a:endParaRPr lang="ru-RU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 bwMode="auto">
          <a:xfrm>
            <a:off x="809959" y="5211335"/>
            <a:ext cx="4586288" cy="364479"/>
          </a:xfrm>
        </p:spPr>
        <p:txBody>
          <a:bodyPr/>
          <a:lstStyle/>
          <a:p>
            <a:pPr>
              <a:defRPr/>
            </a:pPr>
            <a:r>
              <a:rPr lang="en-US" u="sng">
                <a:hlinkClick r:id="rId2" tooltip="http://beresta.software/"/>
              </a:rPr>
              <a:t>http://beresta.software/</a:t>
            </a:r>
            <a:endParaRPr lang="en-US"/>
          </a:p>
        </p:txBody>
      </p:sp>
      <p:pic>
        <p:nvPicPr>
          <p:cNvPr id="16" name="Graphic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48546" y="1679561"/>
            <a:ext cx="4420082" cy="110502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731520" y="3422692"/>
            <a:ext cx="980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4">
                    <a:lumMod val="60000"/>
                    <a:lumOff val="40000"/>
                  </a:schemeClr>
                </a:solidFill>
                <a:latin typeface="Gill Sans MT"/>
              </a:rPr>
              <a:t>Общество с ограниченной ответственностью "Береста РК": ОГРН 1217700381183</a:t>
            </a:r>
            <a:endParaRPr/>
          </a:p>
          <a:p>
            <a:pPr>
              <a:defRPr/>
            </a:pPr>
            <a:r>
              <a:rPr lang="ru-RU" sz="2000" b="1">
                <a:solidFill>
                  <a:schemeClr val="accent4">
                    <a:lumMod val="60000"/>
                    <a:lumOff val="40000"/>
                  </a:schemeClr>
                </a:solidFill>
                <a:latin typeface="Gill Sans MT"/>
              </a:rPr>
              <a:t>Свидетельство о государственной регистрации программы для ЭВМ: RU 2021667128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3631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015B4-74E9-4569-926E-016E04AA06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999656" y="1655285"/>
            <a:ext cx="6552728" cy="19442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Агент для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oVirt (KVM):</a:t>
            </a:r>
            <a:b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Graphic 19">
            <a:extLst>
              <a:ext uri="{FF2B5EF4-FFF2-40B4-BE49-F238E27FC236}">
                <a16:creationId xmlns:a16="http://schemas.microsoft.com/office/drawing/2014/main" id="{AEAC698C-6FEB-4313-8679-B395D4BD5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9BD62328-C75B-4D4C-BC77-F202A28F5096}"/>
              </a:ext>
            </a:extLst>
          </p:cNvPr>
          <p:cNvSpPr txBox="1">
            <a:spLocks/>
          </p:cNvSpPr>
          <p:nvPr/>
        </p:nvSpPr>
        <p:spPr bwMode="auto">
          <a:xfrm>
            <a:off x="2999656" y="2924944"/>
            <a:ext cx="6984776" cy="122413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2600" dirty="0"/>
              <a:t>многопоточное РК и ВД с динамическим выбором объектов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551524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7408" y="5862080"/>
            <a:ext cx="354492" cy="297307"/>
          </a:xfrm>
        </p:spPr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19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015B4-74E9-4569-926E-016E04AA06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51584" y="746841"/>
            <a:ext cx="8352928" cy="76560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Агент для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oVirt: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Преимущества и архитектура</a:t>
            </a:r>
            <a:b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Graphic 19">
            <a:extLst>
              <a:ext uri="{FF2B5EF4-FFF2-40B4-BE49-F238E27FC236}">
                <a16:creationId xmlns:a16="http://schemas.microsoft.com/office/drawing/2014/main" id="{AEAC698C-6FEB-4313-8679-B395D4BD5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FBBE958C-E0C0-4461-B588-E744A498484D}"/>
              </a:ext>
            </a:extLst>
          </p:cNvPr>
          <p:cNvSpPr txBox="1">
            <a:spLocks/>
          </p:cNvSpPr>
          <p:nvPr/>
        </p:nvSpPr>
        <p:spPr bwMode="auto">
          <a:xfrm>
            <a:off x="9192344" y="3284984"/>
            <a:ext cx="1944216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oVirt Engine</a:t>
            </a:r>
            <a:endParaRPr lang="en-US" sz="1400" dirty="0"/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EA1248A2-C151-45B7-ADA5-DDE94AAC274D}"/>
              </a:ext>
            </a:extLst>
          </p:cNvPr>
          <p:cNvSpPr/>
          <p:nvPr/>
        </p:nvSpPr>
        <p:spPr bwMode="auto">
          <a:xfrm>
            <a:off x="5478663" y="3783795"/>
            <a:ext cx="720080" cy="792088"/>
          </a:xfrm>
          <a:prstGeom prst="flowChartDecisi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A649D4DC-F5E3-4026-A933-D38FDDC52646}"/>
              </a:ext>
            </a:extLst>
          </p:cNvPr>
          <p:cNvSpPr txBox="1">
            <a:spLocks/>
          </p:cNvSpPr>
          <p:nvPr/>
        </p:nvSpPr>
        <p:spPr bwMode="auto">
          <a:xfrm>
            <a:off x="4888773" y="3373593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иловой сервер Береста </a:t>
            </a:r>
          </a:p>
        </p:txBody>
      </p:sp>
      <p:sp>
        <p:nvSpPr>
          <p:cNvPr id="17" name="Cylinder 16">
            <a:extLst>
              <a:ext uri="{FF2B5EF4-FFF2-40B4-BE49-F238E27FC236}">
                <a16:creationId xmlns:a16="http://schemas.microsoft.com/office/drawing/2014/main" id="{6E2D91AE-5A01-4F4E-A287-7FC3E02E17AD}"/>
              </a:ext>
            </a:extLst>
          </p:cNvPr>
          <p:cNvSpPr/>
          <p:nvPr/>
        </p:nvSpPr>
        <p:spPr bwMode="auto">
          <a:xfrm>
            <a:off x="5694687" y="5151947"/>
            <a:ext cx="432048" cy="576064"/>
          </a:xfrm>
          <a:prstGeom prst="ca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BC49B55B-F71A-432F-B2CD-07AEC0B156D0}"/>
              </a:ext>
            </a:extLst>
          </p:cNvPr>
          <p:cNvCxnSpPr>
            <a:cxnSpLocks/>
            <a:stCxn id="3" idx="2"/>
            <a:endCxn id="17" idx="1"/>
          </p:cNvCxnSpPr>
          <p:nvPr/>
        </p:nvCxnSpPr>
        <p:spPr>
          <a:xfrm rot="16200000" flipH="1">
            <a:off x="5586675" y="4827911"/>
            <a:ext cx="576064" cy="72008"/>
          </a:xfrm>
          <a:prstGeom prst="bentConnector3">
            <a:avLst>
              <a:gd name="adj1" fmla="val 50000"/>
            </a:avLst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C142DDC-7D0E-4986-A16B-F1EA95BA932C}"/>
              </a:ext>
            </a:extLst>
          </p:cNvPr>
          <p:cNvCxnSpPr>
            <a:cxnSpLocks/>
          </p:cNvCxnSpPr>
          <p:nvPr/>
        </p:nvCxnSpPr>
        <p:spPr bwMode="auto">
          <a:xfrm>
            <a:off x="6366650" y="4143835"/>
            <a:ext cx="2664630" cy="0"/>
          </a:xfrm>
          <a:prstGeom prst="straightConnector1">
            <a:avLst/>
          </a:prstGeom>
          <a:ln w="12700">
            <a:solidFill>
              <a:schemeClr val="accent4">
                <a:lumMod val="20000"/>
                <a:lumOff val="8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exagon 37">
            <a:extLst>
              <a:ext uri="{FF2B5EF4-FFF2-40B4-BE49-F238E27FC236}">
                <a16:creationId xmlns:a16="http://schemas.microsoft.com/office/drawing/2014/main" id="{42962506-D773-4320-9348-EC968C2D3853}"/>
              </a:ext>
            </a:extLst>
          </p:cNvPr>
          <p:cNvSpPr/>
          <p:nvPr/>
        </p:nvSpPr>
        <p:spPr bwMode="auto">
          <a:xfrm>
            <a:off x="1734247" y="3999819"/>
            <a:ext cx="1148639" cy="1008112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C9FE491-18E1-4200-95EF-9B96B72B1343}"/>
              </a:ext>
            </a:extLst>
          </p:cNvPr>
          <p:cNvCxnSpPr>
            <a:cxnSpLocks/>
          </p:cNvCxnSpPr>
          <p:nvPr/>
        </p:nvCxnSpPr>
        <p:spPr bwMode="auto">
          <a:xfrm flipH="1">
            <a:off x="2913966" y="4215843"/>
            <a:ext cx="2420681" cy="0"/>
          </a:xfrm>
          <a:prstGeom prst="straightConnector1">
            <a:avLst/>
          </a:prstGeom>
          <a:ln w="12700">
            <a:solidFill>
              <a:schemeClr val="accent4">
                <a:lumMod val="20000"/>
                <a:lumOff val="8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4">
            <a:extLst>
              <a:ext uri="{FF2B5EF4-FFF2-40B4-BE49-F238E27FC236}">
                <a16:creationId xmlns:a16="http://schemas.microsoft.com/office/drawing/2014/main" id="{DEB2CC1B-2755-4FCF-9FCE-A3EFA5C90F9E}"/>
              </a:ext>
            </a:extLst>
          </p:cNvPr>
          <p:cNvSpPr txBox="1">
            <a:spLocks/>
          </p:cNvSpPr>
          <p:nvPr/>
        </p:nvSpPr>
        <p:spPr bwMode="auto">
          <a:xfrm>
            <a:off x="3180471" y="3639779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b="0" dirty="0"/>
              <a:t>Метаданные</a:t>
            </a:r>
          </a:p>
        </p:txBody>
      </p:sp>
      <p:sp>
        <p:nvSpPr>
          <p:cNvPr id="54" name="Title 4">
            <a:extLst>
              <a:ext uri="{FF2B5EF4-FFF2-40B4-BE49-F238E27FC236}">
                <a16:creationId xmlns:a16="http://schemas.microsoft.com/office/drawing/2014/main" id="{E38676A5-3B70-4EC0-ADAC-D92C66FF0787}"/>
              </a:ext>
            </a:extLst>
          </p:cNvPr>
          <p:cNvSpPr txBox="1">
            <a:spLocks/>
          </p:cNvSpPr>
          <p:nvPr/>
        </p:nvSpPr>
        <p:spPr bwMode="auto">
          <a:xfrm>
            <a:off x="1010547" y="3384224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Мастер сервер </a:t>
            </a:r>
            <a:b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Береста</a:t>
            </a:r>
          </a:p>
        </p:txBody>
      </p:sp>
      <p:sp>
        <p:nvSpPr>
          <p:cNvPr id="56" name="Cylinder 55">
            <a:extLst>
              <a:ext uri="{FF2B5EF4-FFF2-40B4-BE49-F238E27FC236}">
                <a16:creationId xmlns:a16="http://schemas.microsoft.com/office/drawing/2014/main" id="{B13EBCE5-6926-4980-BD56-D887DC9197E6}"/>
              </a:ext>
            </a:extLst>
          </p:cNvPr>
          <p:cNvSpPr/>
          <p:nvPr/>
        </p:nvSpPr>
        <p:spPr bwMode="auto">
          <a:xfrm rot="5400000">
            <a:off x="7237561" y="4329154"/>
            <a:ext cx="504056" cy="2293659"/>
          </a:xfrm>
          <a:prstGeom prst="can">
            <a:avLst>
              <a:gd name="adj" fmla="val 25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sz="1800" b="1" dirty="0">
              <a:latin typeface="+mj-lt"/>
            </a:endParaRPr>
          </a:p>
          <a:p>
            <a:pPr algn="ctr"/>
            <a:r>
              <a:rPr lang="en-US" sz="1400" b="1" dirty="0">
                <a:latin typeface="+mj-lt"/>
              </a:rPr>
              <a:t>gRPC </a:t>
            </a:r>
            <a:r>
              <a:rPr lang="ru-RU" sz="1400" b="1" dirty="0">
                <a:latin typeface="+mj-lt"/>
              </a:rPr>
              <a:t>транспорт</a:t>
            </a:r>
            <a:endParaRPr lang="en-US" sz="1400" b="1" dirty="0">
              <a:latin typeface="+mj-lt"/>
            </a:endParaRPr>
          </a:p>
          <a:p>
            <a:pPr algn="ctr"/>
            <a:endParaRPr lang="en-US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BA5A5262-8A87-43D6-B434-F6DB8CF1133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89702" y="5314333"/>
            <a:ext cx="695855" cy="11141"/>
          </a:xfrm>
          <a:prstGeom prst="straightConnector1">
            <a:avLst/>
          </a:prstGeom>
          <a:ln w="57150">
            <a:solidFill>
              <a:schemeClr val="accent6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B143E29-68CC-45B5-A7BC-7185B138DBA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89702" y="5466733"/>
            <a:ext cx="695855" cy="11141"/>
          </a:xfrm>
          <a:prstGeom prst="straightConnector1">
            <a:avLst/>
          </a:prstGeom>
          <a:ln w="57150">
            <a:solidFill>
              <a:schemeClr val="accent6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285EABD-B8ED-4B02-9B12-8D407326A4E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789702" y="5612435"/>
            <a:ext cx="695855" cy="11141"/>
          </a:xfrm>
          <a:prstGeom prst="straightConnector1">
            <a:avLst/>
          </a:prstGeom>
          <a:ln w="57150">
            <a:solidFill>
              <a:schemeClr val="accent6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le 4">
            <a:extLst>
              <a:ext uri="{FF2B5EF4-FFF2-40B4-BE49-F238E27FC236}">
                <a16:creationId xmlns:a16="http://schemas.microsoft.com/office/drawing/2014/main" id="{8A4A5211-576C-47EF-80FB-1F7816DF7852}"/>
              </a:ext>
            </a:extLst>
          </p:cNvPr>
          <p:cNvSpPr txBox="1">
            <a:spLocks/>
          </p:cNvSpPr>
          <p:nvPr/>
        </p:nvSpPr>
        <p:spPr bwMode="auto">
          <a:xfrm>
            <a:off x="4594310" y="4858102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0" dirty="0"/>
              <a:t>Дедуп-пул </a:t>
            </a:r>
          </a:p>
        </p:txBody>
      </p:sp>
      <p:sp>
        <p:nvSpPr>
          <p:cNvPr id="65" name="Title 4">
            <a:extLst>
              <a:ext uri="{FF2B5EF4-FFF2-40B4-BE49-F238E27FC236}">
                <a16:creationId xmlns:a16="http://schemas.microsoft.com/office/drawing/2014/main" id="{AE04E583-4610-40DC-915E-5B5D13A6645C}"/>
              </a:ext>
            </a:extLst>
          </p:cNvPr>
          <p:cNvSpPr txBox="1">
            <a:spLocks/>
          </p:cNvSpPr>
          <p:nvPr/>
        </p:nvSpPr>
        <p:spPr bwMode="auto">
          <a:xfrm>
            <a:off x="6617822" y="5475983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0" dirty="0"/>
              <a:t>Потоки данных РКиВД</a:t>
            </a:r>
          </a:p>
        </p:txBody>
      </p:sp>
      <p:sp>
        <p:nvSpPr>
          <p:cNvPr id="72" name="Title 4">
            <a:extLst>
              <a:ext uri="{FF2B5EF4-FFF2-40B4-BE49-F238E27FC236}">
                <a16:creationId xmlns:a16="http://schemas.microsoft.com/office/drawing/2014/main" id="{275C2D47-825B-439F-B509-2C3952D8ADE7}"/>
              </a:ext>
            </a:extLst>
          </p:cNvPr>
          <p:cNvSpPr txBox="1">
            <a:spLocks/>
          </p:cNvSpPr>
          <p:nvPr/>
        </p:nvSpPr>
        <p:spPr bwMode="auto">
          <a:xfrm>
            <a:off x="6709230" y="3572803"/>
            <a:ext cx="2085290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b="0" dirty="0"/>
              <a:t>Соединение к </a:t>
            </a:r>
            <a:r>
              <a:rPr lang="en-US" sz="1400" b="0" dirty="0"/>
              <a:t>oVirt engine</a:t>
            </a:r>
            <a:endParaRPr lang="ru-RU" sz="1400" b="0" dirty="0"/>
          </a:p>
        </p:txBody>
      </p:sp>
      <p:sp>
        <p:nvSpPr>
          <p:cNvPr id="73" name="Title 4">
            <a:extLst>
              <a:ext uri="{FF2B5EF4-FFF2-40B4-BE49-F238E27FC236}">
                <a16:creationId xmlns:a16="http://schemas.microsoft.com/office/drawing/2014/main" id="{BD809E83-85EC-4787-8F1A-2520AC844FC6}"/>
              </a:ext>
            </a:extLst>
          </p:cNvPr>
          <p:cNvSpPr txBox="1">
            <a:spLocks/>
          </p:cNvSpPr>
          <p:nvPr/>
        </p:nvSpPr>
        <p:spPr bwMode="auto">
          <a:xfrm>
            <a:off x="3338334" y="3936645"/>
            <a:ext cx="1820457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400" b="0" dirty="0"/>
              <a:t>Задания для запуска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DDB5621-442F-4903-88B7-6F9C143D3937}"/>
              </a:ext>
            </a:extLst>
          </p:cNvPr>
          <p:cNvSpPr/>
          <p:nvPr/>
        </p:nvSpPr>
        <p:spPr bwMode="auto">
          <a:xfrm>
            <a:off x="9163183" y="3919013"/>
            <a:ext cx="432048" cy="43204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itle 4">
            <a:extLst>
              <a:ext uri="{FF2B5EF4-FFF2-40B4-BE49-F238E27FC236}">
                <a16:creationId xmlns:a16="http://schemas.microsoft.com/office/drawing/2014/main" id="{94623D9B-FC85-48BA-B993-DA01D753F8BE}"/>
              </a:ext>
            </a:extLst>
          </p:cNvPr>
          <p:cNvSpPr txBox="1">
            <a:spLocks/>
          </p:cNvSpPr>
          <p:nvPr/>
        </p:nvSpPr>
        <p:spPr bwMode="auto">
          <a:xfrm>
            <a:off x="6709230" y="3936645"/>
            <a:ext cx="2085290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400" b="0" dirty="0"/>
              <a:t>VM query, snapshot control</a:t>
            </a:r>
            <a:endParaRPr lang="ru-RU" sz="1400" b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49916E5-9121-406F-93B3-DEDFA108F1C5}"/>
              </a:ext>
            </a:extLst>
          </p:cNvPr>
          <p:cNvSpPr/>
          <p:nvPr/>
        </p:nvSpPr>
        <p:spPr bwMode="auto">
          <a:xfrm>
            <a:off x="9732404" y="4658370"/>
            <a:ext cx="432048" cy="4278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F3D4603-F7AE-4456-93D8-7C8DCA682796}"/>
              </a:ext>
            </a:extLst>
          </p:cNvPr>
          <p:cNvSpPr/>
          <p:nvPr/>
        </p:nvSpPr>
        <p:spPr bwMode="auto">
          <a:xfrm>
            <a:off x="9732404" y="5234434"/>
            <a:ext cx="432048" cy="4278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363FD5-4F72-4C30-B21C-1E858CAD5CB8}"/>
              </a:ext>
            </a:extLst>
          </p:cNvPr>
          <p:cNvSpPr/>
          <p:nvPr/>
        </p:nvSpPr>
        <p:spPr bwMode="auto">
          <a:xfrm>
            <a:off x="9732404" y="5778439"/>
            <a:ext cx="432048" cy="4278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4">
            <a:extLst>
              <a:ext uri="{FF2B5EF4-FFF2-40B4-BE49-F238E27FC236}">
                <a16:creationId xmlns:a16="http://schemas.microsoft.com/office/drawing/2014/main" id="{BC79027E-7124-4BF1-8042-B18A7B653ACF}"/>
              </a:ext>
            </a:extLst>
          </p:cNvPr>
          <p:cNvSpPr txBox="1">
            <a:spLocks/>
          </p:cNvSpPr>
          <p:nvPr/>
        </p:nvSpPr>
        <p:spPr bwMode="auto">
          <a:xfrm>
            <a:off x="10333516" y="5086227"/>
            <a:ext cx="1944216" cy="504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oVirt Hosts</a:t>
            </a:r>
            <a:endParaRPr lang="en-US" sz="1400" dirty="0"/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84A4F7CF-A0D9-4A4F-871A-5D955501A624}"/>
              </a:ext>
            </a:extLst>
          </p:cNvPr>
          <p:cNvCxnSpPr>
            <a:cxnSpLocks/>
            <a:stCxn id="43" idx="6"/>
            <a:endCxn id="18" idx="0"/>
          </p:cNvCxnSpPr>
          <p:nvPr/>
        </p:nvCxnSpPr>
        <p:spPr bwMode="auto">
          <a:xfrm>
            <a:off x="9595231" y="4135037"/>
            <a:ext cx="353197" cy="523333"/>
          </a:xfrm>
          <a:prstGeom prst="bentConnector2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Placeholder 6">
            <a:extLst>
              <a:ext uri="{FF2B5EF4-FFF2-40B4-BE49-F238E27FC236}">
                <a16:creationId xmlns:a16="http://schemas.microsoft.com/office/drawing/2014/main" id="{2E2B964E-661A-4D91-A20C-14D7D1C35E36}"/>
              </a:ext>
            </a:extLst>
          </p:cNvPr>
          <p:cNvSpPr txBox="1"/>
          <p:nvPr/>
        </p:nvSpPr>
        <p:spPr bwMode="auto">
          <a:xfrm>
            <a:off x="2279576" y="1795308"/>
            <a:ext cx="11201154" cy="13959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Поддержка любых дистрибутивов </a:t>
            </a:r>
            <a:r>
              <a:rPr lang="en-US" sz="20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oVirt </a:t>
            </a:r>
            <a:r>
              <a:rPr lang="ru-RU" sz="20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(</a:t>
            </a:r>
            <a:r>
              <a:rPr lang="en-US" sz="20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Vanilla, RHV, zVirt, RedVirt)</a:t>
            </a:r>
            <a:endParaRPr lang="ru-RU" sz="2000" dirty="0">
              <a:solidFill>
                <a:schemeClr val="bg2"/>
              </a:solidFill>
              <a:latin typeface="+mj-lt"/>
              <a:ea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Транспорт передачи потоков РК и ВД на базе </a:t>
            </a:r>
            <a:r>
              <a:rPr lang="en-US" sz="20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gRPC</a:t>
            </a:r>
          </a:p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ru-RU" dirty="0">
                <a:solidFill>
                  <a:schemeClr val="bg2"/>
                </a:solidFill>
                <a:latin typeface="+mj-lt"/>
                <a:cs typeface="Arial"/>
              </a:rPr>
              <a:t>Автоматическое определение объектов РК через динамические запросы к </a:t>
            </a:r>
            <a:r>
              <a:rPr lang="en-US" dirty="0">
                <a:solidFill>
                  <a:schemeClr val="bg2"/>
                </a:solidFill>
                <a:latin typeface="+mj-lt"/>
                <a:cs typeface="Arial"/>
              </a:rPr>
              <a:t>oVirt</a:t>
            </a:r>
            <a:endParaRPr lang="ru-RU" dirty="0">
              <a:solidFill>
                <a:schemeClr val="bg2"/>
              </a:solidFill>
              <a:latin typeface="+mj-lt"/>
              <a:cs typeface="Arial"/>
            </a:endParaRPr>
          </a:p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r>
              <a:rPr lang="ru-RU" dirty="0">
                <a:solidFill>
                  <a:schemeClr val="bg2"/>
                </a:solidFill>
                <a:latin typeface="+mj-lt"/>
                <a:cs typeface="Arial"/>
              </a:rPr>
              <a:t>Многопоточное РК и ВД для ВМ с множеством дисков</a:t>
            </a:r>
          </a:p>
          <a:p>
            <a:pPr marL="216000" lvl="1" indent="-216000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/>
            </a:pPr>
            <a:endParaRPr lang="en-US" dirty="0">
              <a:solidFill>
                <a:schemeClr val="bg2"/>
              </a:solidFill>
              <a:latin typeface="+mj-lt"/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endParaRPr lang="ru-RU" sz="2100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ea typeface="Arial"/>
              <a:cs typeface="Arial"/>
            </a:endParaRPr>
          </a:p>
          <a:p>
            <a:pPr lvl="1">
              <a:lnSpc>
                <a:spcPct val="80000"/>
              </a:lnSpc>
              <a:defRPr/>
            </a:pPr>
            <a:endParaRPr lang="en-US" sz="2600" dirty="0">
              <a:solidFill>
                <a:schemeClr val="bg2"/>
              </a:solidFill>
              <a:latin typeface="+mj-lt"/>
              <a:ea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en-US" sz="2400" dirty="0">
              <a:solidFill>
                <a:schemeClr val="bg2"/>
              </a:solidFill>
              <a:latin typeface="Gill Sans MT"/>
              <a:ea typeface="Arial"/>
              <a:cs typeface="Arial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accent4">
                    <a:lumMod val="60000"/>
                    <a:lumOff val="40000"/>
                  </a:schemeClr>
                </a:solidFill>
              </a:rPr>
              <a:t>МИССИЯ</a:t>
            </a:r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4"/>
          </p:nvPr>
        </p:nvSpPr>
        <p:spPr bwMode="auto">
          <a:xfrm>
            <a:off x="826770" y="3551264"/>
            <a:ext cx="5284663" cy="25509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sz="2800" b="1">
                <a:solidFill>
                  <a:schemeClr val="bg2"/>
                </a:solidFill>
                <a:latin typeface="Gill Sans MT"/>
                <a:ea typeface="Arial"/>
                <a:cs typeface="Arial"/>
              </a:rPr>
              <a:t>Уберечь корпоративные и личные данные при любых обстоятельствах</a:t>
            </a:r>
            <a:endParaRPr lang="en-US" sz="2800" b="1">
              <a:solidFill>
                <a:schemeClr val="bg2"/>
              </a:solidFill>
              <a:latin typeface="Gill Sans MT"/>
              <a:ea typeface="Arial"/>
              <a:cs typeface="Arial"/>
            </a:endParaRPr>
          </a:p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2</a:t>
            </a:fld>
            <a:endParaRPr lang="en-US"/>
          </a:p>
        </p:txBody>
      </p:sp>
      <p:sp>
        <p:nvSpPr>
          <p:cNvPr id="9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803276" y="4840571"/>
            <a:ext cx="6369586" cy="56908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>
                <a:latin typeface="Gill Sans MT"/>
              </a:rPr>
              <a:t>Данные – самый ценный актив</a:t>
            </a:r>
            <a:endParaRPr lang="en-US" sz="2600">
              <a:latin typeface="Gill Sans M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78808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20</a:t>
            </a:fld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589DA79-71B2-47F9-9955-79B704E602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783632" y="2348880"/>
            <a:ext cx="7560840" cy="14989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 Аналитики «Ревизор РК»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b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Функциональные возможности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Graphic 19">
            <a:extLst>
              <a:ext uri="{FF2B5EF4-FFF2-40B4-BE49-F238E27FC236}">
                <a16:creationId xmlns:a16="http://schemas.microsoft.com/office/drawing/2014/main" id="{D604CB51-2CE4-443B-BED8-2B9C23CB2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01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04112" y="4245593"/>
            <a:ext cx="3854163" cy="19313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7A4059-154B-4B32-831D-C48FBA36D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31504" y="4245593"/>
            <a:ext cx="3888432" cy="2016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7F789-A7F5-4356-9651-EEE78101D303}"/>
              </a:ext>
            </a:extLst>
          </p:cNvPr>
          <p:cNvSpPr txBox="1"/>
          <p:nvPr/>
        </p:nvSpPr>
        <p:spPr>
          <a:xfrm>
            <a:off x="3233588" y="1628800"/>
            <a:ext cx="6102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1)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Подключаемся к источнику данных (ПО СРКиВД)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F2CA80-C42E-4E60-AE98-097499F87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678" y="2088415"/>
            <a:ext cx="4771605" cy="1556609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7589DA79-71B2-47F9-9955-79B704E602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19636" y="461510"/>
            <a:ext cx="7308812" cy="867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Модуль аналитики для СРКиВД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Graphic 19">
            <a:extLst>
              <a:ext uri="{FF2B5EF4-FFF2-40B4-BE49-F238E27FC236}">
                <a16:creationId xmlns:a16="http://schemas.microsoft.com/office/drawing/2014/main" id="{D604CB51-2CE4-443B-BED8-2B9C23CB2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0FA0DF-C940-48B4-8BD8-869627457443}"/>
              </a:ext>
            </a:extLst>
          </p:cNvPr>
          <p:cNvSpPr txBox="1"/>
          <p:nvPr/>
        </p:nvSpPr>
        <p:spPr bwMode="auto">
          <a:xfrm>
            <a:off x="877498" y="3814949"/>
            <a:ext cx="6102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2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)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Задаем Классы Восстановления (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RTO/RPO)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B1B69-9849-4798-82BD-64078A539E45}"/>
              </a:ext>
            </a:extLst>
          </p:cNvPr>
          <p:cNvSpPr txBox="1"/>
          <p:nvPr/>
        </p:nvSpPr>
        <p:spPr bwMode="auto">
          <a:xfrm>
            <a:off x="6600056" y="3802965"/>
            <a:ext cx="6102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3)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Задаем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маппинг ИТ-Сервисов по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Классам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6043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7F789-A7F5-4356-9651-EEE78101D303}"/>
              </a:ext>
            </a:extLst>
          </p:cNvPr>
          <p:cNvSpPr txBox="1"/>
          <p:nvPr/>
        </p:nvSpPr>
        <p:spPr>
          <a:xfrm>
            <a:off x="2135560" y="1844824"/>
            <a:ext cx="83731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Отчет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#1: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Актуальные показатели «здоровья» СРК по сравнению с целевыми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589DA79-71B2-47F9-9955-79B704E602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19636" y="461510"/>
            <a:ext cx="6552728" cy="867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Модуль аналитики для СРКиВД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Graphic 19">
            <a:extLst>
              <a:ext uri="{FF2B5EF4-FFF2-40B4-BE49-F238E27FC236}">
                <a16:creationId xmlns:a16="http://schemas.microsoft.com/office/drawing/2014/main" id="{D604CB51-2CE4-443B-BED8-2B9C23CB2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8107BB-DF79-479A-903C-8FF3D567C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819636" y="2420888"/>
            <a:ext cx="6120680" cy="35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7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23</a:t>
            </a:fld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589DA79-71B2-47F9-9955-79B704E602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19636" y="461510"/>
            <a:ext cx="6552728" cy="867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Модуль аналитики для СРКиВД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Graphic 19">
            <a:extLst>
              <a:ext uri="{FF2B5EF4-FFF2-40B4-BE49-F238E27FC236}">
                <a16:creationId xmlns:a16="http://schemas.microsoft.com/office/drawing/2014/main" id="{D604CB51-2CE4-443B-BED8-2B9C23CB2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424471-5DBD-44DA-B4EC-94B60C8F9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2713184"/>
            <a:ext cx="9480376" cy="34196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8ECD0A-418D-454B-BF2E-DF547C76B41E}"/>
              </a:ext>
            </a:extLst>
          </p:cNvPr>
          <p:cNvSpPr txBox="1"/>
          <p:nvPr/>
        </p:nvSpPr>
        <p:spPr bwMode="auto">
          <a:xfrm>
            <a:off x="2351584" y="1988840"/>
            <a:ext cx="7632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Отчет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#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2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: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график изменения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RTO/RPO 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во времени</a:t>
            </a:r>
            <a:endParaRPr lang="en-US" sz="18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7541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24</a:t>
            </a:fld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589DA79-71B2-47F9-9955-79B704E602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19636" y="461510"/>
            <a:ext cx="6552728" cy="867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Модуль аналитики для СРКиВД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Graphic 19">
            <a:extLst>
              <a:ext uri="{FF2B5EF4-FFF2-40B4-BE49-F238E27FC236}">
                <a16:creationId xmlns:a16="http://schemas.microsoft.com/office/drawing/2014/main" id="{D604CB51-2CE4-443B-BED8-2B9C23CB2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8ECD0A-418D-454B-BF2E-DF547C76B41E}"/>
              </a:ext>
            </a:extLst>
          </p:cNvPr>
          <p:cNvSpPr txBox="1"/>
          <p:nvPr/>
        </p:nvSpPr>
        <p:spPr bwMode="auto">
          <a:xfrm>
            <a:off x="2351584" y="1988840"/>
            <a:ext cx="763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Отчет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#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3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: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Возможность контроля значений в произвольный момент времени + доступ к статистике по 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REST API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61EE2-2862-457D-96E2-413668C0D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2924944"/>
            <a:ext cx="4478911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E945A2-58F8-48E7-8C2F-E73A148653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041" y="2924944"/>
            <a:ext cx="456684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34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25</a:t>
            </a:fld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7589DA79-71B2-47F9-9955-79B704E602E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19636" y="461510"/>
            <a:ext cx="6552728" cy="867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Модуль аналитики для СРКиВД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Graphic 19">
            <a:extLst>
              <a:ext uri="{FF2B5EF4-FFF2-40B4-BE49-F238E27FC236}">
                <a16:creationId xmlns:a16="http://schemas.microsoft.com/office/drawing/2014/main" id="{D604CB51-2CE4-443B-BED8-2B9C23CB2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8ECD0A-418D-454B-BF2E-DF547C76B41E}"/>
              </a:ext>
            </a:extLst>
          </p:cNvPr>
          <p:cNvSpPr txBox="1"/>
          <p:nvPr/>
        </p:nvSpPr>
        <p:spPr bwMode="auto">
          <a:xfrm>
            <a:off x="2021848" y="2204864"/>
            <a:ext cx="8424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Отчет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#4:</a:t>
            </a:r>
            <a:r>
              <a:rPr lang="ru-RU" sz="1800" b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  <a:r>
              <a:rPr lang="ru-RU" b="1" i="0" dirty="0">
                <a:solidFill>
                  <a:schemeClr val="accent4"/>
                </a:solidFill>
                <a:effectLst/>
                <a:latin typeface="+mj-lt"/>
              </a:rPr>
              <a:t>Статистика изменения скорости и объема по каждому заданию</a:t>
            </a:r>
            <a:endParaRPr lang="en-US" sz="18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64E8A-BE78-4B97-9AEA-11F50AB8A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2877902"/>
            <a:ext cx="9205624" cy="33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2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 bwMode="auto">
          <a:xfrm>
            <a:off x="6927647" y="1051938"/>
            <a:ext cx="4494133" cy="804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chemeClr val="accent4">
                    <a:lumMod val="60000"/>
                    <a:lumOff val="40000"/>
                  </a:schemeClr>
                </a:solidFill>
              </a:rPr>
              <a:t>УГРОЗЫ</a:t>
            </a:r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1776556" y="2194858"/>
            <a:ext cx="6369586" cy="56908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600" dirty="0">
                <a:solidFill>
                  <a:schemeClr val="accent4"/>
                </a:solidFill>
                <a:latin typeface="Gill Sans MT"/>
              </a:rPr>
              <a:t>Цифровые данные -</a:t>
            </a:r>
            <a:r>
              <a:rPr lang="en-US" sz="2600" dirty="0">
                <a:solidFill>
                  <a:schemeClr val="accent4"/>
                </a:solidFill>
                <a:latin typeface="Gill Sans MT"/>
              </a:rPr>
              <a:t> </a:t>
            </a:r>
            <a:r>
              <a:rPr lang="ru-RU" sz="2600" dirty="0">
                <a:solidFill>
                  <a:schemeClr val="accent4"/>
                </a:solidFill>
                <a:latin typeface="Gill Sans MT"/>
              </a:rPr>
              <a:t>мишень номер один </a:t>
            </a:r>
            <a:endParaRPr lang="en-US" sz="2600" dirty="0">
              <a:solidFill>
                <a:schemeClr val="accent4"/>
              </a:solidFill>
              <a:latin typeface="Gill Sans M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 bwMode="auto">
          <a:xfrm>
            <a:off x="1678329" y="2717643"/>
            <a:ext cx="9593051" cy="38991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/>
                </a:solidFill>
                <a:latin typeface="Gill Sans MT"/>
                <a:ea typeface="Arial"/>
                <a:cs typeface="Arial"/>
              </a:rPr>
              <a:t> </a:t>
            </a:r>
            <a:r>
              <a:rPr lang="ru-RU" sz="2400" dirty="0">
                <a:solidFill>
                  <a:schemeClr val="bg2"/>
                </a:solidFill>
                <a:latin typeface="Gill Sans MT"/>
                <a:ea typeface="Arial"/>
                <a:cs typeface="Arial"/>
              </a:rPr>
              <a:t>Киберугрозы</a:t>
            </a:r>
            <a:endParaRPr lang="en-US" sz="2400" dirty="0">
              <a:solidFill>
                <a:schemeClr val="bg2"/>
              </a:solidFill>
              <a:latin typeface="Gill Sans MT"/>
              <a:ea typeface="Arial"/>
              <a:cs typeface="Arial"/>
            </a:endParaRPr>
          </a:p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latin typeface="Gill Sans MT"/>
                <a:ea typeface="Arial"/>
                <a:cs typeface="Arial"/>
              </a:rPr>
              <a:t> Геополитика</a:t>
            </a:r>
            <a:endParaRPr dirty="0"/>
          </a:p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latin typeface="Gill Sans MT"/>
                <a:ea typeface="Arial"/>
                <a:cs typeface="Arial"/>
              </a:rPr>
              <a:t> Человеческий фактор</a:t>
            </a:r>
            <a:endParaRPr dirty="0"/>
          </a:p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latin typeface="Gill Sans MT"/>
                <a:ea typeface="Arial"/>
                <a:cs typeface="Arial"/>
              </a:rPr>
              <a:t> Вредительство в </a:t>
            </a:r>
            <a:r>
              <a:rPr lang="en-US" sz="2400" dirty="0">
                <a:solidFill>
                  <a:schemeClr val="bg2"/>
                </a:solidFill>
                <a:latin typeface="Gill Sans MT"/>
                <a:ea typeface="Arial"/>
                <a:cs typeface="Arial"/>
              </a:rPr>
              <a:t>OpenSource</a:t>
            </a:r>
            <a:endParaRPr lang="ru-RU" sz="2400" dirty="0">
              <a:solidFill>
                <a:schemeClr val="bg2"/>
              </a:solidFill>
              <a:latin typeface="Gill Sans MT"/>
              <a:ea typeface="Arial"/>
              <a:cs typeface="Arial"/>
            </a:endParaRPr>
          </a:p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latin typeface="Gill Sans MT"/>
                <a:ea typeface="Arial"/>
                <a:cs typeface="Arial"/>
              </a:rPr>
              <a:t> Лицензионные риски</a:t>
            </a:r>
            <a:endParaRPr dirty="0"/>
          </a:p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latin typeface="Gill Sans MT"/>
                <a:ea typeface="Arial"/>
                <a:cs typeface="Arial"/>
              </a:rPr>
              <a:t> Ограниченная поддержка источников данных в РФ</a:t>
            </a:r>
            <a:endParaRPr dirty="0"/>
          </a:p>
          <a:p>
            <a:pPr>
              <a:defRPr/>
            </a:pPr>
            <a:r>
              <a:rPr lang="ru-RU" sz="2400" dirty="0">
                <a:solidFill>
                  <a:schemeClr val="bg2"/>
                </a:solidFill>
                <a:latin typeface="Gill Sans MT"/>
                <a:ea typeface="Arial"/>
                <a:cs typeface="Arial"/>
              </a:rPr>
              <a:t> Отсутствие непрерывного контроля Регламентов</a:t>
            </a:r>
            <a:endParaRPr lang="en-US" sz="2400" dirty="0">
              <a:solidFill>
                <a:schemeClr val="bg2"/>
              </a:solidFill>
              <a:latin typeface="Gill Sans MT"/>
              <a:ea typeface="Arial"/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879894" y="2800377"/>
            <a:ext cx="1952229" cy="19522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03276" y="2125748"/>
            <a:ext cx="4464049" cy="8043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>
                <a:solidFill>
                  <a:schemeClr val="accent4">
                    <a:lumMod val="60000"/>
                    <a:lumOff val="40000"/>
                  </a:schemeClr>
                </a:solidFill>
              </a:rPr>
              <a:t>КОНКУРЕНТНЫЕ</a:t>
            </a:r>
            <a:br>
              <a:rPr lang="ru-RU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>
                <a:solidFill>
                  <a:schemeClr val="accent4">
                    <a:lumMod val="60000"/>
                    <a:lumOff val="40000"/>
                  </a:schemeClr>
                </a:solidFill>
              </a:rPr>
              <a:t>ПРЕИМУЩЕСТВА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 bwMode="auto">
          <a:xfrm>
            <a:off x="4295800" y="547109"/>
            <a:ext cx="7344816" cy="33632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bg2"/>
                </a:solidFill>
                <a:latin typeface="Gill Sans MT"/>
              </a:rPr>
              <a:t>Российская разработка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bg2"/>
                </a:solidFill>
                <a:latin typeface="Gill Sans MT"/>
              </a:rPr>
              <a:t>Поддержка актуальных</a:t>
            </a:r>
            <a:r>
              <a:rPr lang="en-US" sz="2400" dirty="0">
                <a:solidFill>
                  <a:schemeClr val="bg2"/>
                </a:solidFill>
                <a:latin typeface="Gill Sans MT"/>
              </a:rPr>
              <a:t> </a:t>
            </a:r>
            <a:r>
              <a:rPr lang="ru-RU" sz="2400" dirty="0">
                <a:solidFill>
                  <a:schemeClr val="bg2"/>
                </a:solidFill>
                <a:latin typeface="Gill Sans MT"/>
              </a:rPr>
              <a:t>в РФ источников данных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bg2"/>
                </a:solidFill>
                <a:latin typeface="Gill Sans MT"/>
              </a:rPr>
              <a:t>Модульная, микросервисная архитектура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bg2"/>
                </a:solidFill>
                <a:latin typeface="Gill Sans MT"/>
              </a:rPr>
              <a:t>Безопасность по модели «нулевого доверия»</a:t>
            </a:r>
            <a:endParaRPr dirty="0"/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bg2"/>
                </a:solidFill>
                <a:latin typeface="Gill Sans MT"/>
              </a:rPr>
              <a:t>Человеческий интерфейс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bg2"/>
                </a:solidFill>
                <a:latin typeface="+mj-lt"/>
              </a:rPr>
              <a:t>Бесшовная миграция с ПО конкурентов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bg2"/>
                </a:solidFill>
                <a:latin typeface="Gill Sans MT"/>
              </a:rPr>
              <a:t>Аудит ключевых показателей СРКиВД</a:t>
            </a:r>
            <a:endParaRPr lang="ru-RU" sz="2600" dirty="0">
              <a:solidFill>
                <a:schemeClr val="bg2"/>
              </a:solidFill>
              <a:latin typeface="Gill Sans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400" y="3212976"/>
            <a:ext cx="5271292" cy="2480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3A94D3-7DF0-44D5-B613-78C701E70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88088" y="3219938"/>
            <a:ext cx="4396311" cy="24734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DC015B4-74E9-4569-926E-016E04AA06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207568" y="476672"/>
            <a:ext cx="6552728" cy="867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Состав разрабатываемого ПО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Graphic 19">
            <a:extLst>
              <a:ext uri="{FF2B5EF4-FFF2-40B4-BE49-F238E27FC236}">
                <a16:creationId xmlns:a16="http://schemas.microsoft.com/office/drawing/2014/main" id="{AEAC698C-6FEB-4313-8679-B395D4BD5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9BD62328-C75B-4D4C-BC77-F202A28F5096}"/>
              </a:ext>
            </a:extLst>
          </p:cNvPr>
          <p:cNvSpPr txBox="1">
            <a:spLocks/>
          </p:cNvSpPr>
          <p:nvPr/>
        </p:nvSpPr>
        <p:spPr bwMode="auto">
          <a:xfrm>
            <a:off x="1847528" y="1484784"/>
            <a:ext cx="9309289" cy="51571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Два автономных программных компонента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:</a:t>
            </a:r>
          </a:p>
          <a:p>
            <a:pPr>
              <a:defRPr/>
            </a:pP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ПО СРКиВД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Береста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РК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”: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0" dirty="0"/>
              <a:t>Собственная разработка «с нуля»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0" dirty="0"/>
              <a:t>Готовые модули ядра</a:t>
            </a:r>
            <a:r>
              <a:rPr lang="en-US" sz="2000" b="0" dirty="0"/>
              <a:t>: </a:t>
            </a:r>
            <a:r>
              <a:rPr lang="ru-RU" sz="2000" b="0" dirty="0"/>
              <a:t>планировщик, </a:t>
            </a:r>
            <a:r>
              <a:rPr lang="en-US" sz="2000" b="0" dirty="0"/>
              <a:t>webui,</a:t>
            </a:r>
            <a:r>
              <a:rPr lang="ru-RU" sz="2000" b="0" dirty="0"/>
              <a:t> дедуп, силовой-транспортный сервер, БД конфигурации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0" dirty="0"/>
              <a:t>Готовые агенты</a:t>
            </a:r>
            <a:r>
              <a:rPr lang="en-US" sz="2000" b="0" dirty="0"/>
              <a:t>: oVirt, PostgreSQL</a:t>
            </a:r>
            <a:endParaRPr lang="ru-RU" sz="20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0" dirty="0"/>
              <a:t>Агенты в разработке</a:t>
            </a:r>
            <a:r>
              <a:rPr lang="en-US" sz="2000" b="0" dirty="0"/>
              <a:t>: </a:t>
            </a:r>
            <a:r>
              <a:rPr lang="ru-RU" sz="2000" b="0" dirty="0"/>
              <a:t>файловый бэкап, </a:t>
            </a:r>
            <a:r>
              <a:rPr lang="en-US" sz="2000" b="0" dirty="0"/>
              <a:t>K8S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0" dirty="0"/>
              <a:t>Среда разработки</a:t>
            </a:r>
            <a:r>
              <a:rPr lang="en-US" sz="2000" b="0" dirty="0"/>
              <a:t>: Golang, Python (Django), TypeScript (Angular), PostgreSQL</a:t>
            </a:r>
            <a:endParaRPr lang="ru-RU" sz="2000" b="0" dirty="0"/>
          </a:p>
          <a:p>
            <a:pPr>
              <a:defRPr/>
            </a:pP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ПО Аналитики и аудита сервиса СРК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“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Ревизор РК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”:</a:t>
            </a: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0" dirty="0"/>
              <a:t>Автоматический контроль соответствия </a:t>
            </a:r>
            <a:r>
              <a:rPr lang="en-US" sz="2000" b="0" dirty="0"/>
              <a:t>RTO/RPO </a:t>
            </a:r>
            <a:r>
              <a:rPr lang="ru-RU" sz="2000" b="0" dirty="0"/>
              <a:t>заданным параметрам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0" dirty="0"/>
              <a:t>Графический</a:t>
            </a:r>
            <a:r>
              <a:rPr lang="en-US" sz="2000" b="0" dirty="0"/>
              <a:t> </a:t>
            </a:r>
            <a:r>
              <a:rPr lang="ru-RU" sz="2000" b="0" dirty="0"/>
              <a:t>контроль </a:t>
            </a:r>
            <a:r>
              <a:rPr lang="en-US" sz="2000" b="0" dirty="0"/>
              <a:t>RTO/RPO </a:t>
            </a:r>
            <a:r>
              <a:rPr lang="ru-RU" sz="2000" b="0" dirty="0"/>
              <a:t>и ключевых параметров производительности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0" dirty="0"/>
              <a:t>Контроль покрытия требований к набору данных в резервных копиях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0" dirty="0"/>
              <a:t>Готовая интеграция с </a:t>
            </a:r>
            <a:r>
              <a:rPr lang="en-US" sz="2000" b="0" dirty="0"/>
              <a:t>Veritas NetBackup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0" dirty="0"/>
              <a:t>Подключение к </a:t>
            </a:r>
            <a:r>
              <a:rPr lang="en-US" sz="2000" b="0" dirty="0"/>
              <a:t>NetBackup </a:t>
            </a:r>
            <a:r>
              <a:rPr lang="ru-RU" sz="2000" b="0" dirty="0"/>
              <a:t>через </a:t>
            </a:r>
            <a:r>
              <a:rPr lang="en-US" sz="2000" b="0" dirty="0"/>
              <a:t>REST API</a:t>
            </a:r>
            <a:endParaRPr lang="ru-RU" sz="2000" b="0" dirty="0"/>
          </a:p>
          <a:p>
            <a:pPr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2441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Brace 8">
            <a:extLst>
              <a:ext uri="{FF2B5EF4-FFF2-40B4-BE49-F238E27FC236}">
                <a16:creationId xmlns:a16="http://schemas.microsoft.com/office/drawing/2014/main" id="{57DD9439-13F4-4746-9A6A-442284DC5628}"/>
              </a:ext>
            </a:extLst>
          </p:cNvPr>
          <p:cNvSpPr/>
          <p:nvPr/>
        </p:nvSpPr>
        <p:spPr>
          <a:xfrm>
            <a:off x="390189" y="3916621"/>
            <a:ext cx="1426633" cy="73236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POSTGRESQL</a:t>
            </a:r>
          </a:p>
          <a:p>
            <a:pPr algn="ctr"/>
            <a:r>
              <a:rPr lang="en-US" sz="1000" dirty="0"/>
              <a:t>Policies</a:t>
            </a:r>
          </a:p>
          <a:p>
            <a:pPr algn="ctr"/>
            <a:r>
              <a:rPr lang="en-US" sz="1000" dirty="0"/>
              <a:t>Schedules</a:t>
            </a:r>
          </a:p>
          <a:p>
            <a:pPr algn="ctr"/>
            <a:r>
              <a:rPr lang="en-US" sz="1000" dirty="0"/>
              <a:t>Clients</a:t>
            </a:r>
          </a:p>
          <a:p>
            <a:pPr algn="ctr"/>
            <a:r>
              <a:rPr lang="en-US" sz="1000" dirty="0"/>
              <a:t>Jobs</a:t>
            </a:r>
          </a:p>
          <a:p>
            <a:pPr algn="ctr"/>
            <a:r>
              <a:rPr lang="en-US" sz="1000" dirty="0"/>
              <a:t>Devices</a:t>
            </a:r>
          </a:p>
          <a:p>
            <a:pPr algn="ctr"/>
            <a:r>
              <a:rPr lang="en-US" sz="1000" dirty="0"/>
              <a:t>Backup Metadata</a:t>
            </a:r>
          </a:p>
        </p:txBody>
      </p:sp>
      <p:sp>
        <p:nvSpPr>
          <p:cNvPr id="12" name="Double Brace 11">
            <a:extLst>
              <a:ext uri="{FF2B5EF4-FFF2-40B4-BE49-F238E27FC236}">
                <a16:creationId xmlns:a16="http://schemas.microsoft.com/office/drawing/2014/main" id="{F2BC86B0-7860-4E5C-9E78-A3B5F7054FC1}"/>
              </a:ext>
            </a:extLst>
          </p:cNvPr>
          <p:cNvSpPr/>
          <p:nvPr/>
        </p:nvSpPr>
        <p:spPr>
          <a:xfrm>
            <a:off x="3462067" y="3841578"/>
            <a:ext cx="1151467" cy="73236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TONYCHE PLANNER</a:t>
            </a:r>
            <a:endParaRPr lang="ru-RU" sz="1000" b="1" dirty="0"/>
          </a:p>
          <a:p>
            <a:pPr algn="ctr"/>
            <a:r>
              <a:rPr lang="en-US" sz="1000" dirty="0"/>
              <a:t>Tasks scheduler</a:t>
            </a:r>
          </a:p>
          <a:p>
            <a:pPr algn="ctr"/>
            <a:r>
              <a:rPr lang="en-US" sz="1000" dirty="0"/>
              <a:t>Tasks executor</a:t>
            </a:r>
          </a:p>
          <a:p>
            <a:pPr algn="ctr"/>
            <a:r>
              <a:rPr lang="en-US" sz="1000" dirty="0"/>
              <a:t>…..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549BF17-2EDF-4846-8807-30322EC908E2}"/>
              </a:ext>
            </a:extLst>
          </p:cNvPr>
          <p:cNvSpPr/>
          <p:nvPr/>
        </p:nvSpPr>
        <p:spPr>
          <a:xfrm>
            <a:off x="5848746" y="4019653"/>
            <a:ext cx="1151467" cy="660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JOB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SERVICE</a:t>
            </a:r>
          </a:p>
        </p:txBody>
      </p:sp>
      <p:sp>
        <p:nvSpPr>
          <p:cNvPr id="62" name="Double Brace 61">
            <a:extLst>
              <a:ext uri="{FF2B5EF4-FFF2-40B4-BE49-F238E27FC236}">
                <a16:creationId xmlns:a16="http://schemas.microsoft.com/office/drawing/2014/main" id="{4C2383E7-2E7F-48F2-AD23-3BF1CEC9BBC3}"/>
              </a:ext>
            </a:extLst>
          </p:cNvPr>
          <p:cNvSpPr/>
          <p:nvPr/>
        </p:nvSpPr>
        <p:spPr>
          <a:xfrm>
            <a:off x="7092413" y="4019653"/>
            <a:ext cx="1527178" cy="732367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000" b="1" dirty="0"/>
              <a:t>ИСПОЛНИТЕЛЬ</a:t>
            </a:r>
            <a:endParaRPr lang="en-US" sz="1000" b="1" dirty="0"/>
          </a:p>
          <a:p>
            <a:pPr algn="ctr"/>
            <a:r>
              <a:rPr lang="en-US" sz="1000" b="1" dirty="0"/>
              <a:t>MACHINERY</a:t>
            </a:r>
          </a:p>
          <a:p>
            <a:pPr algn="ctr"/>
            <a:r>
              <a:rPr lang="en-US" sz="1000" dirty="0"/>
              <a:t>Job management, status update, restart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34BDDE4A-55E8-43E4-A662-394AE9E84ACF}"/>
              </a:ext>
            </a:extLst>
          </p:cNvPr>
          <p:cNvCxnSpPr>
            <a:cxnSpLocks/>
          </p:cNvCxnSpPr>
          <p:nvPr/>
        </p:nvCxnSpPr>
        <p:spPr>
          <a:xfrm>
            <a:off x="4583370" y="2070306"/>
            <a:ext cx="1265376" cy="111933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407B38F-FAC1-4896-81B5-10736647BE80}"/>
              </a:ext>
            </a:extLst>
          </p:cNvPr>
          <p:cNvCxnSpPr>
            <a:cxnSpLocks/>
          </p:cNvCxnSpPr>
          <p:nvPr/>
        </p:nvCxnSpPr>
        <p:spPr>
          <a:xfrm>
            <a:off x="4002873" y="2176020"/>
            <a:ext cx="4764" cy="7764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ylinder 32">
            <a:extLst>
              <a:ext uri="{FF2B5EF4-FFF2-40B4-BE49-F238E27FC236}">
                <a16:creationId xmlns:a16="http://schemas.microsoft.com/office/drawing/2014/main" id="{2EB3DE88-5688-4749-A016-441FEB7396BB}"/>
              </a:ext>
            </a:extLst>
          </p:cNvPr>
          <p:cNvSpPr/>
          <p:nvPr/>
        </p:nvSpPr>
        <p:spPr>
          <a:xfrm>
            <a:off x="9176279" y="4400652"/>
            <a:ext cx="1426633" cy="558801"/>
          </a:xfrm>
          <a:prstGeom prst="ca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Dedup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5725924-5890-4AD0-BB7D-AFAFDBE78EAE}"/>
              </a:ext>
            </a:extLst>
          </p:cNvPr>
          <p:cNvCxnSpPr>
            <a:cxnSpLocks/>
          </p:cNvCxnSpPr>
          <p:nvPr/>
        </p:nvCxnSpPr>
        <p:spPr>
          <a:xfrm>
            <a:off x="9886766" y="3720201"/>
            <a:ext cx="4764" cy="7764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6D3BF2-C901-4C30-BE59-E389299FDF3B}"/>
              </a:ext>
            </a:extLst>
          </p:cNvPr>
          <p:cNvSpPr/>
          <p:nvPr/>
        </p:nvSpPr>
        <p:spPr>
          <a:xfrm>
            <a:off x="228621" y="1802201"/>
            <a:ext cx="2843043" cy="1482783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+mj-lt"/>
              </a:rPr>
              <a:t>Модуль мониторинга ,  отчетности и аналитики</a:t>
            </a:r>
            <a:endParaRPr lang="en-US" b="1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(Django/ELK)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8995D1A-2116-4603-9EE6-3477900044DC}"/>
              </a:ext>
            </a:extLst>
          </p:cNvPr>
          <p:cNvSpPr/>
          <p:nvPr/>
        </p:nvSpPr>
        <p:spPr>
          <a:xfrm>
            <a:off x="3233232" y="3501008"/>
            <a:ext cx="5604160" cy="1530704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+mj-lt"/>
              </a:rPr>
              <a:t>Планировщик заданий РК и ВД</a:t>
            </a:r>
            <a:endParaRPr lang="en-US" b="1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(Golang)</a:t>
            </a:r>
            <a:r>
              <a:rPr lang="ru-RU" b="1" dirty="0">
                <a:solidFill>
                  <a:schemeClr val="bg2"/>
                </a:solidFill>
                <a:latin typeface="+mj-lt"/>
              </a:rPr>
              <a:t> </a:t>
            </a:r>
            <a:endParaRPr lang="en-US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BAFF9DF-9993-44C4-A84B-A90299CABD07}"/>
              </a:ext>
            </a:extLst>
          </p:cNvPr>
          <p:cNvSpPr/>
          <p:nvPr/>
        </p:nvSpPr>
        <p:spPr>
          <a:xfrm>
            <a:off x="149178" y="3501008"/>
            <a:ext cx="2843043" cy="154816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+mj-lt"/>
              </a:rPr>
              <a:t>БД конфигурации</a:t>
            </a:r>
            <a:endParaRPr lang="en-US" b="1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(PostgreSQL)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77CE9A3-5016-4D2F-B185-D52B2147820D}"/>
              </a:ext>
            </a:extLst>
          </p:cNvPr>
          <p:cNvSpPr/>
          <p:nvPr/>
        </p:nvSpPr>
        <p:spPr>
          <a:xfrm>
            <a:off x="3234203" y="1772816"/>
            <a:ext cx="5526093" cy="1482784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+mj-lt"/>
              </a:rPr>
              <a:t>Графический 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WEB-</a:t>
            </a:r>
            <a:r>
              <a:rPr lang="ru-RU" b="1" dirty="0">
                <a:solidFill>
                  <a:schemeClr val="bg2"/>
                </a:solidFill>
                <a:latin typeface="+mj-lt"/>
              </a:rPr>
              <a:t>интерфейс,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REST API</a:t>
            </a:r>
            <a:r>
              <a:rPr lang="ru-RU" b="1" dirty="0">
                <a:solidFill>
                  <a:schemeClr val="bg2"/>
                </a:solidFill>
                <a:latin typeface="+mj-lt"/>
              </a:rPr>
              <a:t>, 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CLI (Angular/TS, Django</a:t>
            </a:r>
            <a:r>
              <a:rPr lang="en-US" b="1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CBA208E-5AFD-47AB-A952-9F8742634900}"/>
              </a:ext>
            </a:extLst>
          </p:cNvPr>
          <p:cNvSpPr/>
          <p:nvPr/>
        </p:nvSpPr>
        <p:spPr>
          <a:xfrm>
            <a:off x="8909076" y="1802636"/>
            <a:ext cx="3052885" cy="1433298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+mj-lt"/>
              </a:rPr>
              <a:t>Силовой сервер -</a:t>
            </a:r>
          </a:p>
          <a:p>
            <a:pPr algn="ctr"/>
            <a:r>
              <a:rPr lang="ru-RU" b="1" dirty="0">
                <a:solidFill>
                  <a:schemeClr val="bg2"/>
                </a:solidFill>
                <a:latin typeface="+mj-lt"/>
              </a:rPr>
              <a:t>транспорт РКиВД</a:t>
            </a:r>
            <a:endParaRPr lang="en-US" b="1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(Golang/Python@gRPC)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BBEC653-EAAD-4664-B0EA-4D3D1E4B7E4C}"/>
              </a:ext>
            </a:extLst>
          </p:cNvPr>
          <p:cNvSpPr/>
          <p:nvPr/>
        </p:nvSpPr>
        <p:spPr>
          <a:xfrm>
            <a:off x="8976320" y="3498820"/>
            <a:ext cx="2969350" cy="1530704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+mj-lt"/>
              </a:rPr>
              <a:t>Модуль хранения резервных копий</a:t>
            </a:r>
            <a:endParaRPr lang="en-US" b="1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(software dedup + S3)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A584367-3786-4ED2-B2FA-B306E9EF80F6}"/>
              </a:ext>
            </a:extLst>
          </p:cNvPr>
          <p:cNvSpPr/>
          <p:nvPr/>
        </p:nvSpPr>
        <p:spPr>
          <a:xfrm>
            <a:off x="597760" y="5423210"/>
            <a:ext cx="1706014" cy="91692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+mj-lt"/>
              </a:rPr>
              <a:t>Агент</a:t>
            </a:r>
          </a:p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oVirt/zVirt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2F06AA4-5B58-436B-B301-2AAE833E9157}"/>
              </a:ext>
            </a:extLst>
          </p:cNvPr>
          <p:cNvSpPr/>
          <p:nvPr/>
        </p:nvSpPr>
        <p:spPr>
          <a:xfrm>
            <a:off x="2496091" y="5415955"/>
            <a:ext cx="1706014" cy="91692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+mj-lt"/>
              </a:rPr>
              <a:t>Агент 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PostgreSQL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6F8C5C8-8316-4494-AEC3-0773212D9D02}"/>
              </a:ext>
            </a:extLst>
          </p:cNvPr>
          <p:cNvSpPr/>
          <p:nvPr/>
        </p:nvSpPr>
        <p:spPr>
          <a:xfrm>
            <a:off x="4405032" y="5415954"/>
            <a:ext cx="1706014" cy="91692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+mj-lt"/>
              </a:rPr>
              <a:t>Агент </a:t>
            </a:r>
          </a:p>
          <a:p>
            <a:pPr algn="ctr"/>
            <a:r>
              <a:rPr lang="ru-RU" b="1" dirty="0">
                <a:solidFill>
                  <a:schemeClr val="bg2"/>
                </a:solidFill>
                <a:latin typeface="+mj-lt"/>
              </a:rPr>
              <a:t>файлы</a:t>
            </a:r>
            <a:endParaRPr lang="en-US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676873D-F776-4DE4-9F09-E1F8B9F05015}"/>
              </a:ext>
            </a:extLst>
          </p:cNvPr>
          <p:cNvSpPr/>
          <p:nvPr/>
        </p:nvSpPr>
        <p:spPr>
          <a:xfrm>
            <a:off x="6321982" y="5415953"/>
            <a:ext cx="1706014" cy="91692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+mj-lt"/>
              </a:rPr>
              <a:t>Агент</a:t>
            </a:r>
          </a:p>
          <a:p>
            <a:pPr algn="ctr"/>
            <a:r>
              <a:rPr lang="ru-RU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K8S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090D7A7-A5DA-4EE2-8EEF-276D7A2DF882}"/>
              </a:ext>
            </a:extLst>
          </p:cNvPr>
          <p:cNvSpPr/>
          <p:nvPr/>
        </p:nvSpPr>
        <p:spPr>
          <a:xfrm>
            <a:off x="8238932" y="5398526"/>
            <a:ext cx="1706014" cy="91692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+mj-lt"/>
              </a:rPr>
              <a:t>Агент 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OpenStack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25FB808-F4FB-4657-834C-C1930C203B67}"/>
              </a:ext>
            </a:extLst>
          </p:cNvPr>
          <p:cNvSpPr/>
          <p:nvPr/>
        </p:nvSpPr>
        <p:spPr>
          <a:xfrm>
            <a:off x="10103670" y="5377098"/>
            <a:ext cx="1858291" cy="916927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/>
                </a:solidFill>
                <a:latin typeface="+mj-lt"/>
              </a:rPr>
              <a:t>Агент 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Oracle</a:t>
            </a:r>
            <a:endParaRPr lang="ru-RU" b="1" dirty="0">
              <a:solidFill>
                <a:schemeClr val="bg2"/>
              </a:solidFill>
              <a:latin typeface="+mj-lt"/>
            </a:endParaRPr>
          </a:p>
          <a:p>
            <a:pPr algn="ctr"/>
            <a:r>
              <a:rPr lang="en-US" b="1" dirty="0">
                <a:solidFill>
                  <a:schemeClr val="bg2"/>
                </a:solidFill>
                <a:latin typeface="+mj-lt"/>
              </a:rPr>
              <a:t>MS</a:t>
            </a:r>
            <a:r>
              <a:rPr lang="ru-RU" b="1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bg2"/>
                </a:solidFill>
                <a:latin typeface="+mj-lt"/>
              </a:rPr>
              <a:t>SQL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CC8487-9F5A-471B-B083-D1BB63A9A1C1}"/>
              </a:ext>
            </a:extLst>
          </p:cNvPr>
          <p:cNvSpPr/>
          <p:nvPr/>
        </p:nvSpPr>
        <p:spPr>
          <a:xfrm>
            <a:off x="3411249" y="2718042"/>
            <a:ext cx="424382" cy="416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A63B891-4306-4E8B-9629-A4882200B27A}"/>
              </a:ext>
            </a:extLst>
          </p:cNvPr>
          <p:cNvSpPr/>
          <p:nvPr/>
        </p:nvSpPr>
        <p:spPr>
          <a:xfrm>
            <a:off x="3397636" y="4471976"/>
            <a:ext cx="424382" cy="416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739F3A1-C47E-4AF9-B7FD-F89B5E94D587}"/>
              </a:ext>
            </a:extLst>
          </p:cNvPr>
          <p:cNvSpPr/>
          <p:nvPr/>
        </p:nvSpPr>
        <p:spPr>
          <a:xfrm>
            <a:off x="280891" y="4471976"/>
            <a:ext cx="424382" cy="416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B8C05D5-C560-4208-8015-3B7AE03FCF37}"/>
              </a:ext>
            </a:extLst>
          </p:cNvPr>
          <p:cNvSpPr/>
          <p:nvPr/>
        </p:nvSpPr>
        <p:spPr>
          <a:xfrm>
            <a:off x="9105655" y="3615498"/>
            <a:ext cx="424382" cy="416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00733E9-13EA-4C58-A13A-61D9237CC28B}"/>
              </a:ext>
            </a:extLst>
          </p:cNvPr>
          <p:cNvSpPr/>
          <p:nvPr/>
        </p:nvSpPr>
        <p:spPr>
          <a:xfrm>
            <a:off x="9037755" y="1916833"/>
            <a:ext cx="424382" cy="40958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7B37CBB-D081-4AD9-BDB6-930F163B85D2}"/>
              </a:ext>
            </a:extLst>
          </p:cNvPr>
          <p:cNvSpPr/>
          <p:nvPr/>
        </p:nvSpPr>
        <p:spPr>
          <a:xfrm>
            <a:off x="385569" y="2713549"/>
            <a:ext cx="424382" cy="44163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8F36ED1-50B3-4370-9441-2F5D7356DBA4}"/>
              </a:ext>
            </a:extLst>
          </p:cNvPr>
          <p:cNvSpPr/>
          <p:nvPr/>
        </p:nvSpPr>
        <p:spPr>
          <a:xfrm>
            <a:off x="679123" y="6178365"/>
            <a:ext cx="424382" cy="416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B100E9C-2DA0-4EAA-BC2C-5367928422B1}"/>
              </a:ext>
            </a:extLst>
          </p:cNvPr>
          <p:cNvSpPr/>
          <p:nvPr/>
        </p:nvSpPr>
        <p:spPr>
          <a:xfrm>
            <a:off x="2647409" y="6178365"/>
            <a:ext cx="424382" cy="416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5452F53-0A9E-4D3E-81D5-CD95E858B788}"/>
              </a:ext>
            </a:extLst>
          </p:cNvPr>
          <p:cNvSpPr/>
          <p:nvPr/>
        </p:nvSpPr>
        <p:spPr>
          <a:xfrm>
            <a:off x="4604532" y="6164563"/>
            <a:ext cx="424382" cy="4161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50FAD21-E9A1-4F2A-8EBC-F7051EEA87DF}"/>
              </a:ext>
            </a:extLst>
          </p:cNvPr>
          <p:cNvSpPr/>
          <p:nvPr/>
        </p:nvSpPr>
        <p:spPr>
          <a:xfrm>
            <a:off x="6513473" y="6164563"/>
            <a:ext cx="424382" cy="4161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D3054E49-06EC-4A67-8BB4-E542CB82131D}"/>
              </a:ext>
            </a:extLst>
          </p:cNvPr>
          <p:cNvSpPr/>
          <p:nvPr/>
        </p:nvSpPr>
        <p:spPr>
          <a:xfrm>
            <a:off x="8484694" y="6162187"/>
            <a:ext cx="424382" cy="4161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A2F17F3-F8AC-4261-854D-DA01D8785797}"/>
              </a:ext>
            </a:extLst>
          </p:cNvPr>
          <p:cNvSpPr/>
          <p:nvPr/>
        </p:nvSpPr>
        <p:spPr>
          <a:xfrm>
            <a:off x="10265095" y="6117653"/>
            <a:ext cx="424382" cy="4161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70" name="Title 4">
            <a:extLst>
              <a:ext uri="{FF2B5EF4-FFF2-40B4-BE49-F238E27FC236}">
                <a16:creationId xmlns:a16="http://schemas.microsoft.com/office/drawing/2014/main" id="{46BA4984-C9C0-436F-BCD4-F8AB894BFD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19636" y="461510"/>
            <a:ext cx="7284034" cy="867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Архитектура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2" name="Graphic 19">
            <a:extLst>
              <a:ext uri="{FF2B5EF4-FFF2-40B4-BE49-F238E27FC236}">
                <a16:creationId xmlns:a16="http://schemas.microsoft.com/office/drawing/2014/main" id="{6919F392-228F-48BE-B592-CA9E63227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1167" y="700482"/>
            <a:ext cx="867006" cy="8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3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8643" y="5879655"/>
            <a:ext cx="354492" cy="297307"/>
          </a:xfrm>
        </p:spPr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7</a:t>
            </a:fld>
            <a:endParaRPr lang="en-US"/>
          </a:p>
        </p:txBody>
      </p:sp>
      <p:sp>
        <p:nvSpPr>
          <p:cNvPr id="10" name="Title 1"/>
          <p:cNvSpPr txBox="1"/>
          <p:nvPr/>
        </p:nvSpPr>
        <p:spPr bwMode="auto">
          <a:xfrm>
            <a:off x="2063552" y="1556792"/>
            <a:ext cx="5021940" cy="8043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ext Placeholder 6"/>
          <p:cNvSpPr txBox="1"/>
          <p:nvPr/>
        </p:nvSpPr>
        <p:spPr bwMode="auto">
          <a:xfrm>
            <a:off x="1703512" y="2589406"/>
            <a:ext cx="11449272" cy="30243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/>
              <a:buChar char="o"/>
              <a:defRPr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Поддержка </a:t>
            </a:r>
            <a:r>
              <a:rPr lang="en-US" sz="24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NAT (</a:t>
            </a:r>
            <a:r>
              <a:rPr lang="ru-RU" sz="24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коммуникации только со стороны источников данных)</a:t>
            </a:r>
            <a:endParaRPr lang="en-US" sz="2400" dirty="0">
              <a:solidFill>
                <a:schemeClr val="bg2"/>
              </a:solidFill>
              <a:latin typeface="+mj-lt"/>
              <a:ea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gRPC </a:t>
            </a:r>
            <a:r>
              <a:rPr lang="ru-RU" sz="24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транспорт (потоковая передача данных + служебный траффик)</a:t>
            </a:r>
            <a:endParaRPr lang="en-US" sz="2400" dirty="0">
              <a:solidFill>
                <a:schemeClr val="bg2"/>
              </a:solidFill>
              <a:latin typeface="+mj-lt"/>
              <a:ea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Программно-определяемый дедуп с поддержкой блочки и </a:t>
            </a:r>
            <a:r>
              <a:rPr lang="en-US" sz="2400" dirty="0">
                <a:solidFill>
                  <a:schemeClr val="bg2"/>
                </a:solidFill>
                <a:latin typeface="+mj-lt"/>
                <a:ea typeface="Arial"/>
                <a:cs typeface="Arial"/>
              </a:rPr>
              <a:t>S3</a:t>
            </a:r>
            <a:endParaRPr lang="ru-RU" sz="2400" dirty="0">
              <a:solidFill>
                <a:schemeClr val="bg2"/>
              </a:solidFill>
              <a:latin typeface="+mj-lt"/>
              <a:ea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bg2"/>
                </a:solidFill>
                <a:latin typeface="+mj-lt"/>
                <a:cs typeface="Arial"/>
              </a:rPr>
              <a:t>Централизованный планировщик заданий</a:t>
            </a: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bg2"/>
                </a:solidFill>
                <a:latin typeface="+mj-lt"/>
                <a:cs typeface="Arial"/>
              </a:rPr>
              <a:t>Единая </a:t>
            </a:r>
            <a:r>
              <a:rPr lang="en-US" sz="2400" dirty="0">
                <a:solidFill>
                  <a:schemeClr val="bg2"/>
                </a:solidFill>
                <a:latin typeface="+mj-lt"/>
                <a:cs typeface="Arial"/>
              </a:rPr>
              <a:t>WEB-</a:t>
            </a:r>
            <a:r>
              <a:rPr lang="ru-RU" sz="2400" dirty="0">
                <a:solidFill>
                  <a:schemeClr val="bg2"/>
                </a:solidFill>
                <a:latin typeface="+mj-lt"/>
                <a:cs typeface="Arial"/>
              </a:rPr>
              <a:t>консоль управления</a:t>
            </a:r>
            <a:endParaRPr lang="en-US" sz="2400" dirty="0">
              <a:solidFill>
                <a:schemeClr val="bg2"/>
              </a:solidFill>
              <a:latin typeface="+mj-lt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bg2"/>
                </a:solidFill>
                <a:latin typeface="+mj-lt"/>
                <a:cs typeface="Arial"/>
              </a:rPr>
              <a:t>Интерфейс </a:t>
            </a:r>
            <a:r>
              <a:rPr lang="en-US" sz="2400" dirty="0">
                <a:solidFill>
                  <a:schemeClr val="bg2"/>
                </a:solidFill>
                <a:latin typeface="+mj-lt"/>
                <a:cs typeface="Arial"/>
              </a:rPr>
              <a:t>REST API </a:t>
            </a:r>
            <a:endParaRPr lang="ru-RU" sz="2400" dirty="0">
              <a:solidFill>
                <a:schemeClr val="bg2"/>
              </a:solidFill>
              <a:latin typeface="+mj-lt"/>
              <a:cs typeface="Arial"/>
            </a:endParaRPr>
          </a:p>
          <a:p>
            <a:pPr>
              <a:lnSpc>
                <a:spcPct val="80000"/>
              </a:lnSpc>
              <a:defRPr/>
            </a:pPr>
            <a:r>
              <a:rPr lang="ru-RU" sz="2400" dirty="0">
                <a:solidFill>
                  <a:schemeClr val="bg2"/>
                </a:solidFill>
                <a:latin typeface="+mj-lt"/>
                <a:cs typeface="Arial"/>
              </a:rPr>
              <a:t>Разработка агентов по приоритетам Заказчиков в РФ</a:t>
            </a:r>
            <a:endParaRPr sz="2400" dirty="0">
              <a:latin typeface="+mj-lt"/>
            </a:endParaRPr>
          </a:p>
          <a:p>
            <a:pPr>
              <a:lnSpc>
                <a:spcPct val="80000"/>
              </a:lnSpc>
              <a:defRPr/>
            </a:pPr>
            <a:endParaRPr lang="en-US" sz="2400" dirty="0">
              <a:solidFill>
                <a:schemeClr val="bg2"/>
              </a:solidFill>
              <a:latin typeface="Gill Sans MT"/>
              <a:ea typeface="Arial"/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4734DA1-BAA3-429C-A26E-6DC428CF62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51584" y="461510"/>
            <a:ext cx="8712968" cy="867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Ключевой функционал «Береста»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2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8643" y="5879655"/>
            <a:ext cx="354492" cy="297307"/>
          </a:xfrm>
        </p:spPr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8</a:t>
            </a:fld>
            <a:endParaRPr lang="en-US"/>
          </a:p>
        </p:txBody>
      </p:sp>
      <p:sp>
        <p:nvSpPr>
          <p:cNvPr id="10" name="Title 1"/>
          <p:cNvSpPr txBox="1"/>
          <p:nvPr/>
        </p:nvSpPr>
        <p:spPr bwMode="auto">
          <a:xfrm>
            <a:off x="2063552" y="1556792"/>
            <a:ext cx="5021940" cy="8043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4734DA1-BAA3-429C-A26E-6DC428CF62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51584" y="461510"/>
            <a:ext cx="8712968" cy="867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Монитор заданий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1D73E1-D6CD-41B6-BCAB-37462A260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135560" y="1732354"/>
            <a:ext cx="7664946" cy="447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49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78643" y="5879655"/>
            <a:ext cx="354492" cy="297307"/>
          </a:xfrm>
        </p:spPr>
        <p:txBody>
          <a:bodyPr/>
          <a:lstStyle/>
          <a:p>
            <a:pPr>
              <a:defRPr/>
            </a:pPr>
            <a:fld id="{8D581BC7-E183-40DB-AC97-C19EA4EB8894}" type="slidenum">
              <a:rPr lang="en-US"/>
              <a:t>9</a:t>
            </a:fld>
            <a:endParaRPr lang="en-US"/>
          </a:p>
        </p:txBody>
      </p:sp>
      <p:sp>
        <p:nvSpPr>
          <p:cNvPr id="10" name="Title 1"/>
          <p:cNvSpPr txBox="1"/>
          <p:nvPr/>
        </p:nvSpPr>
        <p:spPr bwMode="auto">
          <a:xfrm>
            <a:off x="2063552" y="1556792"/>
            <a:ext cx="5021940" cy="80433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36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B4734DA1-BAA3-429C-A26E-6DC428CF62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351584" y="461510"/>
            <a:ext cx="8712968" cy="8670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Политики и расписания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3931E3-88DC-4CDE-893E-814CBB953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78643" y="2204864"/>
            <a:ext cx="3600400" cy="2934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713A1-81BE-403D-A1D4-88B45C331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830" y="2204864"/>
            <a:ext cx="3372511" cy="2934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DE3D14-7F86-453A-B7A2-0A0FC9DCB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3" y="2276872"/>
            <a:ext cx="3096344" cy="286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8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BBBB"/>
      </a:dk1>
      <a:lt1>
        <a:srgbClr val="000000"/>
      </a:lt1>
      <a:dk2>
        <a:srgbClr val="999999"/>
      </a:dk2>
      <a:lt2>
        <a:srgbClr val="FFFFFF"/>
      </a:lt2>
      <a:accent1>
        <a:srgbClr val="004448"/>
      </a:accent1>
      <a:accent2>
        <a:srgbClr val="482845"/>
      </a:accent2>
      <a:accent3>
        <a:srgbClr val="7A0000"/>
      </a:accent3>
      <a:accent4>
        <a:srgbClr val="969959"/>
      </a:accent4>
      <a:accent5>
        <a:srgbClr val="225B5F"/>
      </a:accent5>
      <a:accent6>
        <a:srgbClr val="3D8C41"/>
      </a:accent6>
      <a:hlink>
        <a:srgbClr val="7F7F7F"/>
      </a:hlink>
      <a:folHlink>
        <a:srgbClr val="7F7F7F"/>
      </a:folHlink>
    </a:clrScheme>
    <a:fontScheme name="Custom 13">
      <a:majorFont>
        <a:latin typeface="Gill Sans MT"/>
        <a:ea typeface="Arial"/>
        <a:cs typeface="Arial"/>
      </a:majorFont>
      <a:minorFont>
        <a:latin typeface="Segoe UI Light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noFill/>
        <a:ln>
          <a:solidFill>
            <a:schemeClr val="tx2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Futuristic pitch deck</Template>
  <TotalTime>2591</TotalTime>
  <Words>1229</Words>
  <Application>Microsoft Office PowerPoint</Application>
  <DocSecurity>0</DocSecurity>
  <PresentationFormat>Widescreen</PresentationFormat>
  <Paragraphs>327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Courier New</vt:lpstr>
      <vt:lpstr>Gill Sans MT</vt:lpstr>
      <vt:lpstr>Segoe UI Light</vt:lpstr>
      <vt:lpstr>Trebuchet MS</vt:lpstr>
      <vt:lpstr>Office Theme</vt:lpstr>
      <vt:lpstr>Методы силового бэкапа БД Postgres Pro</vt:lpstr>
      <vt:lpstr>МИССИЯ</vt:lpstr>
      <vt:lpstr>УГРОЗЫ</vt:lpstr>
      <vt:lpstr>КОНКУРЕНТНЫЕ ПРЕИМУЩЕСТВА</vt:lpstr>
      <vt:lpstr>Состав разрабатываемого ПО</vt:lpstr>
      <vt:lpstr>Архитектура</vt:lpstr>
      <vt:lpstr>Ключевой функционал «Береста»</vt:lpstr>
      <vt:lpstr>Монитор заданий</vt:lpstr>
      <vt:lpstr>Политики и расписания</vt:lpstr>
      <vt:lpstr>Положение дел в РКиВД</vt:lpstr>
      <vt:lpstr>Трудности РКиВД крупных БД PG</vt:lpstr>
      <vt:lpstr>Агент для PostgreSQL: </vt:lpstr>
      <vt:lpstr>Агент для PostgreSQL: Архитектура </vt:lpstr>
      <vt:lpstr>PowerPoint Presentation</vt:lpstr>
      <vt:lpstr>РОАДМАП</vt:lpstr>
      <vt:lpstr>КОНКУРЕНТНЫЙ ЛАНДШАФТ</vt:lpstr>
      <vt:lpstr>СПАСИБО!</vt:lpstr>
      <vt:lpstr>Агент для oVirt (KVM): </vt:lpstr>
      <vt:lpstr>Агент для oVirt: Преимущества и архитектура </vt:lpstr>
      <vt:lpstr>ПО Аналитики «Ревизор РК»: Функциональные возможности</vt:lpstr>
      <vt:lpstr>Модуль аналитики для СРКиВД</vt:lpstr>
      <vt:lpstr>Модуль аналитики для СРКиВД</vt:lpstr>
      <vt:lpstr>Модуль аналитики для СРКиВД</vt:lpstr>
      <vt:lpstr>Модуль аналитики для СРКиВД</vt:lpstr>
      <vt:lpstr>Модуль аналитики для СРКиВД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Миссия и стратегия</dc:title>
  <dc:subject/>
  <dc:creator>Andrey Zelenskiy</dc:creator>
  <cp:keywords/>
  <dc:description/>
  <cp:lastModifiedBy>Z at home</cp:lastModifiedBy>
  <cp:revision>122</cp:revision>
  <dcterms:created xsi:type="dcterms:W3CDTF">2022-03-19T19:07:19Z</dcterms:created>
  <dcterms:modified xsi:type="dcterms:W3CDTF">2022-06-16T17:38:16Z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