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png" ContentType="image/png"/>
  <Override PartName="/ppt/media/image4.png" ContentType="image/png"/>
  <Override PartName="/ppt/media/image5.jpeg" ContentType="image/jpeg"/>
  <Override PartName="/ppt/media/image6.jpeg" ContentType="image/jpeg"/>
  <Override PartName="/ppt/media/image8.png" ContentType="image/png"/>
  <Override PartName="/ppt/media/image7.png" ContentType="image/png"/>
  <Override PartName="/ppt/media/image9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9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Изображение 15" descr=""/>
          <p:cNvPicPr/>
          <p:nvPr/>
        </p:nvPicPr>
        <p:blipFill>
          <a:blip r:embed="rId2"/>
          <a:stretch/>
        </p:blipFill>
        <p:spPr>
          <a:xfrm>
            <a:off x="0" y="0"/>
            <a:ext cx="12184200" cy="6852240"/>
          </a:xfrm>
          <a:prstGeom prst="rect">
            <a:avLst/>
          </a:prstGeom>
          <a:ln>
            <a:noFill/>
          </a:ln>
        </p:spPr>
      </p:pic>
      <p:sp>
        <p:nvSpPr>
          <p:cNvPr id="1" name="CustomShape 1"/>
          <p:cNvSpPr/>
          <p:nvPr/>
        </p:nvSpPr>
        <p:spPr>
          <a:xfrm rot="16200000">
            <a:off x="6901200" y="404280"/>
            <a:ext cx="5662440" cy="4908600"/>
          </a:xfrm>
          <a:custGeom>
            <a:avLst/>
            <a:gdLst/>
            <a:ahLst/>
            <a:rect l="l" t="t" r="r" b="b"/>
            <a:pathLst>
              <a:path w="5664976" h="4911470">
                <a:moveTo>
                  <a:pt x="0" y="2447108"/>
                </a:moveTo>
                <a:lnTo>
                  <a:pt x="1413340" y="12940"/>
                </a:lnTo>
                <a:lnTo>
                  <a:pt x="4243014" y="0"/>
                </a:lnTo>
                <a:lnTo>
                  <a:pt x="5664976" y="2438482"/>
                </a:lnTo>
                <a:lnTo>
                  <a:pt x="4243014" y="4911470"/>
                </a:lnTo>
                <a:lnTo>
                  <a:pt x="1409026" y="4907156"/>
                </a:lnTo>
                <a:lnTo>
                  <a:pt x="0" y="2447108"/>
                </a:lnTo>
                <a:close/>
              </a:path>
            </a:pathLst>
          </a:custGeom>
          <a:solidFill>
            <a:srgbClr val="0265a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2"/>
          <p:cNvSpPr/>
          <p:nvPr/>
        </p:nvSpPr>
        <p:spPr>
          <a:xfrm>
            <a:off x="7278120" y="0"/>
            <a:ext cx="4897080" cy="5682240"/>
          </a:xfrm>
          <a:custGeom>
            <a:avLst/>
            <a:gdLst/>
            <a:ahLst/>
            <a:rect l="l" t="t" r="r" b="b"/>
            <a:pathLst>
              <a:path w="4911719" h="5696756">
                <a:moveTo>
                  <a:pt x="0" y="1452312"/>
                </a:moveTo>
                <a:lnTo>
                  <a:pt x="2477641" y="0"/>
                </a:lnTo>
                <a:lnTo>
                  <a:pt x="4910076" y="1486076"/>
                </a:lnTo>
                <a:cubicBezTo>
                  <a:pt x="4910624" y="2418824"/>
                  <a:pt x="4911171" y="3351573"/>
                  <a:pt x="4911719" y="4284321"/>
                </a:cubicBezTo>
                <a:lnTo>
                  <a:pt x="2459183" y="5696756"/>
                </a:lnTo>
                <a:lnTo>
                  <a:pt x="11192" y="4279618"/>
                </a:lnTo>
                <a:cubicBezTo>
                  <a:pt x="11209" y="3338432"/>
                  <a:pt x="-17" y="2393498"/>
                  <a:pt x="0" y="1452312"/>
                </a:cubicBezTo>
                <a:close/>
              </a:path>
            </a:pathLst>
          </a:custGeom>
          <a:blipFill rotWithShape="0">
            <a:blip r:embed="rId3">
              <a:alphaModFix amt="60000"/>
            </a:blip>
            <a:stretch>
              <a:fillRect/>
            </a:stretch>
          </a:blip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3"/>
          <p:cNvSpPr/>
          <p:nvPr/>
        </p:nvSpPr>
        <p:spPr>
          <a:xfrm rot="16200000">
            <a:off x="9520200" y="-507960"/>
            <a:ext cx="2148840" cy="3184200"/>
          </a:xfrm>
          <a:custGeom>
            <a:avLst/>
            <a:gdLst/>
            <a:ahLst/>
            <a:rect l="l" t="t" r="r" b="b"/>
            <a:pathLst>
              <a:path w="2645634" h="3924642">
                <a:moveTo>
                  <a:pt x="0" y="2435289"/>
                </a:moveTo>
                <a:lnTo>
                  <a:pt x="1401522" y="1121"/>
                </a:lnTo>
                <a:lnTo>
                  <a:pt x="2645517" y="0"/>
                </a:lnTo>
                <a:cubicBezTo>
                  <a:pt x="2646845" y="694594"/>
                  <a:pt x="2636354" y="1389189"/>
                  <a:pt x="2637682" y="2083783"/>
                </a:cubicBezTo>
                <a:cubicBezTo>
                  <a:pt x="2637027" y="2697403"/>
                  <a:pt x="2636373" y="3311022"/>
                  <a:pt x="2635718" y="3924642"/>
                </a:cubicBezTo>
                <a:lnTo>
                  <a:pt x="829925" y="3914416"/>
                </a:lnTo>
                <a:lnTo>
                  <a:pt x="0" y="2435289"/>
                </a:lnTo>
                <a:close/>
              </a:path>
            </a:pathLst>
          </a:custGeom>
          <a:solidFill>
            <a:srgbClr val="8a999c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4"/>
          <p:cNvSpPr/>
          <p:nvPr/>
        </p:nvSpPr>
        <p:spPr>
          <a:xfrm>
            <a:off x="8499240" y="4263840"/>
            <a:ext cx="2467800" cy="1420920"/>
          </a:xfrm>
          <a:prstGeom prst="diamond">
            <a:avLst/>
          </a:prstGeom>
          <a:solidFill>
            <a:srgbClr val="ec8013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5" name="Изображение 7" descr=""/>
          <p:cNvPicPr/>
          <p:nvPr/>
        </p:nvPicPr>
        <p:blipFill>
          <a:blip r:embed="rId4"/>
          <a:stretch/>
        </p:blipFill>
        <p:spPr>
          <a:xfrm>
            <a:off x="9561600" y="216720"/>
            <a:ext cx="2255040" cy="930240"/>
          </a:xfrm>
          <a:prstGeom prst="rect">
            <a:avLst/>
          </a:prstGeom>
          <a:ln>
            <a:noFill/>
          </a:ln>
        </p:spPr>
      </p:pic>
      <p:sp>
        <p:nvSpPr>
          <p:cNvPr id="6" name="CustomShape 5"/>
          <p:cNvSpPr/>
          <p:nvPr/>
        </p:nvSpPr>
        <p:spPr>
          <a:xfrm>
            <a:off x="8928000" y="4794480"/>
            <a:ext cx="1684080" cy="37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44000"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1800" spc="-1" strike="noStrike" u="sng">
                <a:solidFill>
                  <a:srgbClr val="ffffff"/>
                </a:solidFill>
                <a:uFillTx/>
                <a:latin typeface="Proxima Nova"/>
                <a:ea typeface="Proxima Nova"/>
              </a:rPr>
              <a:t>postgrespro.ru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9718200" y="6164280"/>
            <a:ext cx="2467800" cy="707760"/>
          </a:xfrm>
          <a:custGeom>
            <a:avLst/>
            <a:gdLst/>
            <a:ahLst/>
            <a:rect l="l" t="t" r="r" b="b"/>
            <a:pathLst>
              <a:path w="2473693" h="713429">
                <a:moveTo>
                  <a:pt x="0" y="713429"/>
                </a:moveTo>
                <a:lnTo>
                  <a:pt x="1236847" y="0"/>
                </a:lnTo>
                <a:lnTo>
                  <a:pt x="2473693" y="713429"/>
                </a:lnTo>
                <a:lnTo>
                  <a:pt x="1155567" y="705498"/>
                </a:lnTo>
                <a:lnTo>
                  <a:pt x="0" y="713429"/>
                </a:lnTo>
                <a:close/>
              </a:path>
            </a:pathLst>
          </a:custGeom>
          <a:solidFill>
            <a:srgbClr val="f6b37c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2"/>
          <p:cNvSpPr/>
          <p:nvPr/>
        </p:nvSpPr>
        <p:spPr>
          <a:xfrm>
            <a:off x="0" y="-1800"/>
            <a:ext cx="10967040" cy="1733400"/>
          </a:xfrm>
          <a:prstGeom prst="rect">
            <a:avLst/>
          </a:prstGeom>
          <a:solidFill>
            <a:srgbClr val="5bc1d0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3"/>
          <p:cNvSpPr/>
          <p:nvPr/>
        </p:nvSpPr>
        <p:spPr>
          <a:xfrm rot="16200000">
            <a:off x="9552600" y="-532080"/>
            <a:ext cx="2148840" cy="3184200"/>
          </a:xfrm>
          <a:custGeom>
            <a:avLst/>
            <a:gdLst/>
            <a:ahLst/>
            <a:rect l="l" t="t" r="r" b="b"/>
            <a:pathLst>
              <a:path w="2645634" h="3924642">
                <a:moveTo>
                  <a:pt x="0" y="2435289"/>
                </a:moveTo>
                <a:lnTo>
                  <a:pt x="1401522" y="1121"/>
                </a:lnTo>
                <a:lnTo>
                  <a:pt x="2645517" y="0"/>
                </a:lnTo>
                <a:cubicBezTo>
                  <a:pt x="2646845" y="694594"/>
                  <a:pt x="2636354" y="1389189"/>
                  <a:pt x="2637682" y="2083783"/>
                </a:cubicBezTo>
                <a:cubicBezTo>
                  <a:pt x="2637027" y="2697403"/>
                  <a:pt x="2636373" y="3311022"/>
                  <a:pt x="2635718" y="3924642"/>
                </a:cubicBezTo>
                <a:lnTo>
                  <a:pt x="829925" y="3914416"/>
                </a:lnTo>
                <a:lnTo>
                  <a:pt x="0" y="2435289"/>
                </a:lnTo>
                <a:close/>
              </a:path>
            </a:pathLst>
          </a:custGeom>
          <a:solidFill>
            <a:srgbClr val="8a999c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8" name="Изображение 5" descr=""/>
          <p:cNvPicPr/>
          <p:nvPr/>
        </p:nvPicPr>
        <p:blipFill>
          <a:blip r:embed="rId2"/>
          <a:stretch/>
        </p:blipFill>
        <p:spPr>
          <a:xfrm>
            <a:off x="9561600" y="216720"/>
            <a:ext cx="2255040" cy="930240"/>
          </a:xfrm>
          <a:prstGeom prst="rect">
            <a:avLst/>
          </a:prstGeom>
          <a:ln>
            <a:noFill/>
          </a:ln>
        </p:spPr>
      </p:pic>
      <p:sp>
        <p:nvSpPr>
          <p:cNvPr id="49" name="CustomShape 4"/>
          <p:cNvSpPr/>
          <p:nvPr/>
        </p:nvSpPr>
        <p:spPr>
          <a:xfrm>
            <a:off x="10624320" y="6389640"/>
            <a:ext cx="721080" cy="31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fld id="{700FBBCC-C7B3-471C-BCF2-225064E18167}" type="slidenum">
              <a:rPr b="0" lang="de-DE" sz="2400" spc="-1" strike="noStrike">
                <a:solidFill>
                  <a:srgbClr val="ffffff"/>
                </a:solidFill>
                <a:latin typeface="Proxima Nova"/>
                <a:ea typeface="Proxima Nova"/>
              </a:rPr>
              <a:t>&lt;number&gt;</a:t>
            </a:fld>
            <a:endParaRPr b="0" lang="en-US" sz="2400" spc="-1" strike="noStrike">
              <a:latin typeface="Arial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image" Target="../media/image7.png"/><Relationship Id="rId4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hyperlink" Target="https://hakibenita.com/postgresql-unused-index-size" TargetMode="External"/><Relationship Id="rId2" Type="http://schemas.openxmlformats.org/officeDocument/2006/relationships/hyperlink" Target="https://edu.postgrespro.ru/postgresql_internals-14.pdf" TargetMode="External"/><Relationship Id="rId3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Изображение 15" descr=""/>
          <p:cNvPicPr/>
          <p:nvPr/>
        </p:nvPicPr>
        <p:blipFill>
          <a:blip r:embed="rId1"/>
          <a:stretch/>
        </p:blipFill>
        <p:spPr>
          <a:xfrm>
            <a:off x="15480" y="0"/>
            <a:ext cx="12184200" cy="6852240"/>
          </a:xfrm>
          <a:prstGeom prst="rect">
            <a:avLst/>
          </a:prstGeom>
          <a:ln>
            <a:noFill/>
          </a:ln>
        </p:spPr>
      </p:pic>
      <p:sp>
        <p:nvSpPr>
          <p:cNvPr id="89" name="CustomShape 1"/>
          <p:cNvSpPr/>
          <p:nvPr/>
        </p:nvSpPr>
        <p:spPr>
          <a:xfrm rot="16200000">
            <a:off x="6901200" y="404280"/>
            <a:ext cx="5662440" cy="4908600"/>
          </a:xfrm>
          <a:custGeom>
            <a:avLst/>
            <a:gdLst/>
            <a:ahLst/>
            <a:rect l="l" t="t" r="r" b="b"/>
            <a:pathLst>
              <a:path w="5664976" h="4911470">
                <a:moveTo>
                  <a:pt x="0" y="2447108"/>
                </a:moveTo>
                <a:lnTo>
                  <a:pt x="1413340" y="12940"/>
                </a:lnTo>
                <a:lnTo>
                  <a:pt x="4243014" y="0"/>
                </a:lnTo>
                <a:lnTo>
                  <a:pt x="5664976" y="2438482"/>
                </a:lnTo>
                <a:lnTo>
                  <a:pt x="4243014" y="4911470"/>
                </a:lnTo>
                <a:lnTo>
                  <a:pt x="1409026" y="4907156"/>
                </a:lnTo>
                <a:lnTo>
                  <a:pt x="0" y="2447108"/>
                </a:lnTo>
                <a:close/>
              </a:path>
            </a:pathLst>
          </a:custGeom>
          <a:solidFill>
            <a:srgbClr val="0265a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CustomShape 2"/>
          <p:cNvSpPr/>
          <p:nvPr/>
        </p:nvSpPr>
        <p:spPr>
          <a:xfrm>
            <a:off x="7273800" y="-1800"/>
            <a:ext cx="4897080" cy="5682240"/>
          </a:xfrm>
          <a:custGeom>
            <a:avLst/>
            <a:gdLst/>
            <a:ahLst/>
            <a:rect l="l" t="t" r="r" b="b"/>
            <a:pathLst>
              <a:path w="4911719" h="5696756">
                <a:moveTo>
                  <a:pt x="0" y="1452312"/>
                </a:moveTo>
                <a:lnTo>
                  <a:pt x="2477641" y="0"/>
                </a:lnTo>
                <a:lnTo>
                  <a:pt x="4910076" y="1486076"/>
                </a:lnTo>
                <a:cubicBezTo>
                  <a:pt x="4910624" y="2418824"/>
                  <a:pt x="4911171" y="3351573"/>
                  <a:pt x="4911719" y="4284321"/>
                </a:cubicBezTo>
                <a:lnTo>
                  <a:pt x="2459183" y="5696756"/>
                </a:lnTo>
                <a:lnTo>
                  <a:pt x="11192" y="4279618"/>
                </a:lnTo>
                <a:cubicBezTo>
                  <a:pt x="11209" y="3338432"/>
                  <a:pt x="-17" y="2393498"/>
                  <a:pt x="0" y="1452312"/>
                </a:cubicBezTo>
                <a:close/>
              </a:path>
            </a:pathLst>
          </a:custGeom>
          <a:blipFill rotWithShape="0">
            <a:blip r:embed="rId2">
              <a:alphaModFix amt="60000"/>
            </a:blip>
            <a:stretch>
              <a:fillRect/>
            </a:stretch>
          </a:blip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CustomShape 3"/>
          <p:cNvSpPr/>
          <p:nvPr/>
        </p:nvSpPr>
        <p:spPr>
          <a:xfrm>
            <a:off x="8499240" y="4263840"/>
            <a:ext cx="2467800" cy="1420920"/>
          </a:xfrm>
          <a:prstGeom prst="diamond">
            <a:avLst/>
          </a:prstGeom>
          <a:solidFill>
            <a:srgbClr val="ec8013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CustomShape 4"/>
          <p:cNvSpPr/>
          <p:nvPr/>
        </p:nvSpPr>
        <p:spPr>
          <a:xfrm rot="16200000">
            <a:off x="9522000" y="-507960"/>
            <a:ext cx="2148840" cy="3184200"/>
          </a:xfrm>
          <a:custGeom>
            <a:avLst/>
            <a:gdLst/>
            <a:ahLst/>
            <a:rect l="l" t="t" r="r" b="b"/>
            <a:pathLst>
              <a:path w="2645634" h="3924642">
                <a:moveTo>
                  <a:pt x="0" y="2435289"/>
                </a:moveTo>
                <a:lnTo>
                  <a:pt x="1401522" y="1121"/>
                </a:lnTo>
                <a:lnTo>
                  <a:pt x="2645517" y="0"/>
                </a:lnTo>
                <a:cubicBezTo>
                  <a:pt x="2646845" y="694594"/>
                  <a:pt x="2636354" y="1389189"/>
                  <a:pt x="2637682" y="2083783"/>
                </a:cubicBezTo>
                <a:cubicBezTo>
                  <a:pt x="2637027" y="2697403"/>
                  <a:pt x="2636373" y="3311022"/>
                  <a:pt x="2635718" y="3924642"/>
                </a:cubicBezTo>
                <a:lnTo>
                  <a:pt x="829925" y="3914416"/>
                </a:lnTo>
                <a:lnTo>
                  <a:pt x="0" y="2435289"/>
                </a:lnTo>
                <a:close/>
              </a:path>
            </a:pathLst>
          </a:custGeom>
          <a:solidFill>
            <a:srgbClr val="8a999c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CustomShape 5"/>
          <p:cNvSpPr/>
          <p:nvPr/>
        </p:nvSpPr>
        <p:spPr>
          <a:xfrm>
            <a:off x="331200" y="1768320"/>
            <a:ext cx="8667720" cy="226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1" lang="ru-RU" sz="4400" spc="-1" strike="noStrike">
                <a:solidFill>
                  <a:srgbClr val="ffffff"/>
                </a:solidFill>
                <a:latin typeface="Proxima Nova"/>
                <a:ea typeface="Proxima Nova"/>
              </a:rPr>
              <a:t>NULLs в Postgres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94" name="CustomShape 6"/>
          <p:cNvSpPr/>
          <p:nvPr/>
        </p:nvSpPr>
        <p:spPr>
          <a:xfrm>
            <a:off x="2795760" y="5054040"/>
            <a:ext cx="3293640" cy="164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2800" spc="-1" strike="noStrike">
                <a:solidFill>
                  <a:srgbClr val="ffffff"/>
                </a:solidFill>
                <a:latin typeface="Proxima Nova"/>
                <a:ea typeface="Proxima Nova"/>
              </a:rPr>
              <a:t>Борщев Алексей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2800" spc="-1" strike="noStrike">
                <a:solidFill>
                  <a:srgbClr val="ffffff"/>
                </a:solidFill>
                <a:latin typeface="Proxima Nova"/>
                <a:ea typeface="Proxima Nova"/>
              </a:rPr>
              <a:t>Postgres Pro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95" name="CustomShape 7"/>
          <p:cNvSpPr/>
          <p:nvPr/>
        </p:nvSpPr>
        <p:spPr>
          <a:xfrm>
            <a:off x="8928000" y="4794480"/>
            <a:ext cx="1684080" cy="37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45000"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1800" spc="-1" strike="noStrike" u="sng">
                <a:solidFill>
                  <a:srgbClr val="ffffff"/>
                </a:solidFill>
                <a:uFillTx/>
                <a:latin typeface="Proxima Nova"/>
                <a:ea typeface="Proxima Nova"/>
              </a:rPr>
              <a:t>postgrespro.ru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96" name="Изображение 7" descr=""/>
          <p:cNvPicPr/>
          <p:nvPr/>
        </p:nvPicPr>
        <p:blipFill>
          <a:blip r:embed="rId3"/>
          <a:stretch/>
        </p:blipFill>
        <p:spPr>
          <a:xfrm>
            <a:off x="9561600" y="216720"/>
            <a:ext cx="2255040" cy="930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NULL и записи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360000" y="1836000"/>
            <a:ext cx="851760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Сравнение (на =) двух записей с  NULL: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Сперва проверяются все не-нулл поля: если найдется отличие, будет False: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ROW(1, NULL, 'foo') = ROW(1, NULL, 'bar') ; →  </a:t>
            </a:r>
            <a:r>
              <a:rPr b="0" lang="en-US" sz="2000" spc="-1" strike="noStrike">
                <a:solidFill>
                  <a:srgbClr val="ff0000"/>
                </a:solidFill>
                <a:latin typeface="Times New Roman"/>
                <a:ea typeface="Proxima Nova"/>
              </a:rPr>
              <a:t>False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Если записи идентичны везде кроме столбцов с NULL, то будет NULL: 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ROW(1, NULL, 'foo') = ROW(1, NULL, 'foo') ;  →  </a:t>
            </a:r>
            <a:r>
              <a:rPr b="0" lang="en-US" sz="2000" spc="-1" strike="noStrike">
                <a:solidFill>
                  <a:srgbClr val="3465a4"/>
                </a:solidFill>
                <a:latin typeface="Times New Roman"/>
                <a:ea typeface="Proxima Nova"/>
              </a:rPr>
              <a:t>NULL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Сравнение (на  &gt;, &lt; ) двух записей с NULL, поля сравниваются по порядку cлева-направо: 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ROW(1, NULL, 'foo') &gt;= ROW(1, NULL, 'bar') ; →  </a:t>
            </a:r>
            <a:r>
              <a:rPr b="0" lang="en-US" sz="2000" spc="-1" strike="noStrike">
                <a:solidFill>
                  <a:srgbClr val="3465a4"/>
                </a:solidFill>
                <a:latin typeface="Times New Roman"/>
                <a:ea typeface="Proxima Nova"/>
              </a:rPr>
              <a:t>NULL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NULL и диапазоны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360000" y="1836000"/>
            <a:ext cx="1033452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select now() between NULL::timestamptz and NULL::timestamptz  → </a:t>
            </a:r>
            <a:r>
              <a:rPr b="0" lang="en-US" sz="2000" spc="-1" strike="noStrike">
                <a:solidFill>
                  <a:srgbClr val="3465a4"/>
                </a:solidFill>
                <a:latin typeface="Times New Roman"/>
                <a:ea typeface="Proxima Nova"/>
              </a:rPr>
              <a:t>NULL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Однако, этот же запрос сформулированный через диапазоны, неожиданно даёт True: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select now() &lt;@ tstzrange(NULL, NULL) ;  → </a:t>
            </a:r>
            <a:r>
              <a:rPr b="0" lang="en-US" sz="2000" spc="-1" strike="noStrike">
                <a:solidFill>
                  <a:srgbClr val="00a933"/>
                </a:solidFill>
                <a:latin typeface="Times New Roman"/>
                <a:ea typeface="Proxima Nova"/>
              </a:rPr>
              <a:t>True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Диапазонные типы (не только временнЫе) воспринимают границу NULL как “бесконечность”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.  Причем, даже больше чем бесконечность: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select tsrange('-Infinity', 'Infinity') @&gt; tsrange(NULL, NULL) ; →  </a:t>
            </a:r>
            <a:r>
              <a:rPr b="0" lang="en-US" sz="2000" spc="-1" strike="noStrike">
                <a:solidFill>
                  <a:srgbClr val="ff0000"/>
                </a:solidFill>
                <a:latin typeface="Times New Roman"/>
                <a:ea typeface="Proxima Nova"/>
              </a:rPr>
              <a:t>False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select tsrange('-Infinity', 'Infinity') &lt;@ tsrange(NULL, NULL) ; →  </a:t>
            </a:r>
            <a:r>
              <a:rPr b="0" lang="en-US" sz="2000" spc="-1" strike="noStrike">
                <a:solidFill>
                  <a:srgbClr val="00a933"/>
                </a:solidFill>
                <a:latin typeface="Times New Roman"/>
                <a:ea typeface="Proxima Nova"/>
              </a:rPr>
              <a:t>True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Однако, при проверке на вхождение NULL в любой диапазон получается NULL: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select NULL &lt;@ tsrange('-Infinity', 'Infinity')  →  </a:t>
            </a:r>
            <a:r>
              <a:rPr b="0" lang="en-US" sz="2000" spc="-1" strike="noStrike">
                <a:solidFill>
                  <a:srgbClr val="3465a4"/>
                </a:solidFill>
                <a:latin typeface="Times New Roman"/>
                <a:ea typeface="Proxima Nova"/>
              </a:rPr>
              <a:t>NULL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;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Откуда в запросах появляются NULLы?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360000" y="1836000"/>
            <a:ext cx="851760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1. Попадают в БД при INSERT данных и хранятся в таблицах.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2. Появляются как результат подзапроса, не нашедшего данных.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3. Появляются в LEFT JOIN.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4. Могут быть результатом ф-ций.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5. Можно создать “руками”, например конструкцией CASE. </a:t>
            </a: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DDL и NULL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360000" y="1836000"/>
            <a:ext cx="1015560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Можно запретить хранение NULL в столбце - есть ограничение (constraint) NOT NULL.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Рекомендуется ставить ограничение NOT NULL на все столбцы вашей БД, где вы явно не намереваетесь хранить и обрабатывать NULL.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При определении constraint, если условие возвращает NULL, то это считается допустимым, и запись </a:t>
            </a:r>
            <a:r>
              <a:rPr b="0" lang="en-US" sz="2000" spc="-1" strike="noStrike" u="sng">
                <a:solidFill>
                  <a:srgbClr val="0d0d0d"/>
                </a:solidFill>
                <a:uFillTx/>
                <a:latin typeface="Times New Roman"/>
                <a:ea typeface="Proxima Nova"/>
              </a:rPr>
              <a:t>может быть вставлена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. </a:t>
            </a:r>
            <a:endParaRPr b="0" lang="en-US" sz="2000" spc="-1" strike="noStrike">
              <a:latin typeface="Arial"/>
            </a:endParaRPr>
          </a:p>
          <a:p>
            <a:pPr marL="216000" indent="-214560" algn="just">
              <a:lnSpc>
                <a:spcPct val="100000"/>
              </a:lnSpc>
              <a:spcAft>
                <a:spcPts val="1400"/>
              </a:spcAft>
              <a:buClr>
                <a:srgbClr val="0d0d0d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Ограничение </a:t>
            </a:r>
            <a:r>
              <a:rPr b="1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Foreign Key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– 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позволяет создавать в дочерней таблице записи со столбцом, содержащим NULL</a:t>
            </a:r>
            <a:endParaRPr b="0" lang="en-US" sz="2000" spc="-1" strike="noStrike">
              <a:latin typeface="Arial"/>
            </a:endParaRPr>
          </a:p>
          <a:p>
            <a:pPr marL="216000" indent="-214560" algn="just">
              <a:lnSpc>
                <a:spcPct val="100000"/>
              </a:lnSpc>
              <a:spcAft>
                <a:spcPts val="1400"/>
              </a:spcAft>
              <a:buClr>
                <a:srgbClr val="0d0d0d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Ограничение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CHECK (price &gt; 0)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 – 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позволяет создать запись с NULL в price</a:t>
            </a:r>
            <a:endParaRPr b="0" lang="en-US" sz="2000" spc="-1" strike="noStrike">
              <a:latin typeface="Arial"/>
            </a:endParaRPr>
          </a:p>
          <a:p>
            <a:pPr marL="216000" indent="-214560" algn="just">
              <a:lnSpc>
                <a:spcPct val="100000"/>
              </a:lnSpc>
              <a:spcAft>
                <a:spcPts val="1400"/>
              </a:spcAft>
              <a:buClr>
                <a:srgbClr val="0d0d0d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Ограничение </a:t>
            </a:r>
            <a:r>
              <a:rPr b="1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unique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– позволяет создать несколько записей с NULL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Как NULL хранится в записях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360000" y="1836000"/>
            <a:ext cx="851760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NULL не хранится среди полей кортежа (tuple).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Если в кортеже есть хотя бы одно значение NULL, то создается битовая карта неопределенных значений t_bits – массив uint8.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То есть первый NULL в кортеже – требует для хранения столько бит, сколько полей в таблице (с округлением вверх до кратного 8). Хранение остальных NULL в кортеже – бесплатно.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То есть хранение NULL достаточно экономично, и стоит хранить отсутствующие данные в виде NULL, особенно если их много.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NULL и индексы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360000" y="1836000"/>
            <a:ext cx="1070028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94000"/>
          </a:bodyPr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Постгрес хранит значения NULL в b-tree индексах, в отличие от Oracle.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И может использовать индекс при запросах c условием where &lt;поле&gt; IS NULL или IS NOT DISTINCT FROM.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Однако, значения NULL в индексе бесполезны, если: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1) Запросов с условием where &lt;поле&gt; IS NULL просто нет. Можно проверить ваши SQL запросы в pg_stat_statements.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2) Если в индексе плохая селективность по NULL, т. е.  &gt; 20-40% таких записей. (Это не специфика именно NULL, и для любого обычного значения при плохой селективности дешевле последовательное сканирование таблицы.)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Бывают случаи, когда большинство значений в индексе – NULL, например: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Для Foreign Кey на дочерней таблице создан индекс, но реальная ссылка встречается редко.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Функциональный индекс возвращает много NULL, например по ключу из jsonb: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CREATE INDEX tst_js_key1_idx ON tst USING btree ((js -&gt;&gt; 'key1'));  -  если ключ key1 редок.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NULL и индексы</a:t>
            </a:r>
            <a:r>
              <a:rPr b="0" lang="ru-RU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: важно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360000" y="1836000"/>
            <a:ext cx="1033452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Если </a:t>
            </a:r>
            <a:r>
              <a:rPr b="1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NULL-</a:t>
            </a:r>
            <a:r>
              <a:rPr b="1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значений</a:t>
            </a:r>
            <a:r>
              <a:rPr b="1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много, перестроение индекса на частичный с условием: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where &lt;поле&gt; IS NOT NULL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принесёт ряд улучшений:</a:t>
            </a: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</a:t>
            </a:r>
            <a:endParaRPr b="0" lang="en-US" sz="1800" spc="-1" strike="noStrike">
              <a:latin typeface="Arial"/>
            </a:endParaRPr>
          </a:p>
          <a:p>
            <a:pPr marL="343080" indent="-342720" algn="just">
              <a:lnSpc>
                <a:spcPct val="100000"/>
              </a:lnSpc>
              <a:spcAft>
                <a:spcPts val="1400"/>
              </a:spcAft>
              <a:buClr>
                <a:srgbClr val="0d0d0d"/>
              </a:buClr>
              <a:buFont typeface="Arial"/>
              <a:buAutoNum type="arabicParenR"/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с</a:t>
            </a: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ократит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ся</a:t>
            </a: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размер индекса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(в том числе на репликах и бэкапах при их наличии);</a:t>
            </a:r>
            <a:endParaRPr b="0" lang="en-US" sz="1800" spc="-1" strike="noStrike">
              <a:latin typeface="Arial"/>
            </a:endParaRPr>
          </a:p>
          <a:p>
            <a:pPr marL="343080" indent="-342720" algn="just">
              <a:lnSpc>
                <a:spcPct val="100000"/>
              </a:lnSpc>
              <a:spcAft>
                <a:spcPts val="1400"/>
              </a:spcAft>
              <a:buClr>
                <a:srgbClr val="0d0d0d"/>
              </a:buClr>
              <a:buFont typeface="Arial"/>
              <a:buAutoNum type="arabicParenR"/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у</a:t>
            </a: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меньшит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ся количество записей</a:t>
            </a: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WAL (соответственно, ускорятся INSERT, UPDATE, DELETE)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;</a:t>
            </a:r>
            <a:endParaRPr b="0" lang="en-US" sz="1800" spc="-1" strike="noStrike">
              <a:latin typeface="Arial"/>
            </a:endParaRPr>
          </a:p>
          <a:p>
            <a:pPr marL="343080" indent="-342720" algn="just">
              <a:lnSpc>
                <a:spcPct val="100000"/>
              </a:lnSpc>
              <a:spcAft>
                <a:spcPts val="1400"/>
              </a:spcAft>
              <a:buClr>
                <a:srgbClr val="0d0d0d"/>
              </a:buClr>
              <a:buFont typeface="Arial"/>
              <a:buAutoNum type="arabicParenR"/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о</a:t>
            </a: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свободит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ся</a:t>
            </a: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место в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памяти</a:t>
            </a: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(</a:t>
            </a: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shared memory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).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В моей практике были случаи</a:t>
            </a:r>
            <a:r>
              <a:rPr b="1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, когда размер </a:t>
            </a:r>
            <a:r>
              <a:rPr b="1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индекса</a:t>
            </a:r>
            <a:r>
              <a:rPr b="1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сокращался</a:t>
            </a:r>
            <a:r>
              <a:rPr b="1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на порядок!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NULL и индексы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360000" y="1836000"/>
            <a:ext cx="1033452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В поиске таких индексов, поможет представление pg_stats - в поле </a:t>
            </a:r>
            <a:r>
              <a:rPr b="1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null_frac</a:t>
            </a: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находится доля NULL в столбцах таблиц.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Сценарий аккуратного переезда: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1) Создание нового частичного индекса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2) По представлению </a:t>
            </a:r>
            <a:r>
              <a:rPr b="1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pg_stat_user_indexes</a:t>
            </a: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– убедиться, что все запросы используют новый индекс.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3) Удаление старого индекса.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 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Выводы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360000" y="1836000"/>
            <a:ext cx="1033452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16000" indent="-216000" algn="just">
              <a:lnSpc>
                <a:spcPct val="100000"/>
              </a:lnSpc>
              <a:spcAft>
                <a:spcPts val="1400"/>
              </a:spcAft>
              <a:buClr>
                <a:srgbClr val="0d0d0d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Значение NULL может приподнести сюрприз, неожиданно попав во входные данные SQL кода.</a:t>
            </a:r>
            <a:endParaRPr b="0" lang="en-US" sz="1800" spc="-1" strike="noStrike">
              <a:latin typeface="Arial"/>
            </a:endParaRPr>
          </a:p>
          <a:p>
            <a:pPr marL="216000" indent="-216000" algn="just">
              <a:lnSpc>
                <a:spcPct val="100000"/>
              </a:lnSpc>
              <a:spcAft>
                <a:spcPts val="1400"/>
              </a:spcAft>
              <a:buClr>
                <a:srgbClr val="0d0d0d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Проверяйте, как работают с NULL вызываемые вами функции и ваш код.  </a:t>
            </a:r>
            <a:endParaRPr b="0" lang="en-US" sz="1800" spc="-1" strike="noStrike">
              <a:latin typeface="Arial"/>
            </a:endParaRPr>
          </a:p>
          <a:p>
            <a:pPr marL="216000" indent="-216000" algn="just">
              <a:lnSpc>
                <a:spcPct val="100000"/>
              </a:lnSpc>
              <a:spcAft>
                <a:spcPts val="1400"/>
              </a:spcAft>
              <a:buClr>
                <a:srgbClr val="0d0d0d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Запрещайте NULL там, где вы не планируете его использование.</a:t>
            </a:r>
            <a:endParaRPr b="0" lang="en-US" sz="1800" spc="-1" strike="noStrike">
              <a:latin typeface="Arial"/>
            </a:endParaRPr>
          </a:p>
          <a:p>
            <a:pPr marL="216000" indent="-216000" algn="just">
              <a:lnSpc>
                <a:spcPct val="100000"/>
              </a:lnSpc>
              <a:spcAft>
                <a:spcPts val="1400"/>
              </a:spcAft>
              <a:buClr>
                <a:srgbClr val="0d0d0d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Проверьте ваши индексы на NULL – возможно, удастся сэкономить место в БД!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 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838080" y="365040"/>
            <a:ext cx="792648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ru-RU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Ссылки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360000" y="1836000"/>
            <a:ext cx="851760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Aft>
                <a:spcPts val="1400"/>
              </a:spcAft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00"/>
              </a:spcAft>
            </a:pPr>
            <a:r>
              <a:rPr b="1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Haki Benita. How to free space without dropping indexes or deleting data </a:t>
            </a:r>
            <a:r>
              <a:rPr b="1" lang="en-US" sz="2000" spc="-1" strike="noStrike" u="sng">
                <a:solidFill>
                  <a:srgbClr val="0000ff"/>
                </a:solidFill>
                <a:uFillTx/>
                <a:latin typeface="Times New Roman"/>
                <a:ea typeface="Proxima Nova"/>
                <a:hlinkClick r:id="rId1"/>
              </a:rPr>
              <a:t>https://hakibenita.com/postgresql-unused-index-size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00"/>
              </a:spcAf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00"/>
              </a:spcAft>
            </a:pPr>
            <a:r>
              <a:rPr b="1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Егор Рогов. PostgreSQL14 изнутри 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00"/>
              </a:spcAft>
            </a:pPr>
            <a:r>
              <a:rPr b="0" lang="en-US" sz="1800" spc="-1" strike="noStrike" u="sng">
                <a:solidFill>
                  <a:srgbClr val="0000ff"/>
                </a:solidFill>
                <a:uFillTx/>
                <a:latin typeface="Times New Roman"/>
                <a:ea typeface="Proxima Nova"/>
                <a:hlinkClick r:id="rId2"/>
              </a:rPr>
              <a:t>https://edu.postgrespro.ru/postgresql_internals-14.pdf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00"/>
              </a:spcAft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00"/>
              </a:spcAft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00"/>
              </a:spcAft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Что такое NULL?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360000" y="1836000"/>
            <a:ext cx="851760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Реляционные БД – это набор связанных двумерных таблиц. 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Что делать, если в таблице ячейка есть, а записать туда нечего?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NULL - Особенное значение, обозначающее «неизвестное», «отсутствующее» или «неприменимое» значение поля или переменной.</a:t>
            </a:r>
            <a:endParaRPr b="0" lang="en-US" sz="2000" spc="-1" strike="noStrike">
              <a:latin typeface="Arial"/>
            </a:endParaRPr>
          </a:p>
          <a:p>
            <a:pPr marL="360000" indent="-211680" algn="just">
              <a:lnSpc>
                <a:spcPct val="100000"/>
              </a:lnSpc>
              <a:spcAft>
                <a:spcPts val="1400"/>
              </a:spcAft>
              <a:buClr>
                <a:srgbClr val="000000"/>
              </a:buClr>
              <a:buSzPct val="45000"/>
              <a:buFont typeface="Wingdings" charset="2"/>
              <a:buChar char=""/>
              <a:tabLst>
                <a:tab algn="l" pos="0"/>
              </a:tabLst>
            </a:pP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NULL и правила работы с ним определен в стандарте языка SQL.</a:t>
            </a:r>
            <a:endParaRPr b="0" lang="en-US" sz="2000" spc="-1" strike="noStrike">
              <a:latin typeface="Arial"/>
            </a:endParaRPr>
          </a:p>
          <a:p>
            <a:pPr marL="360000" indent="-211680" algn="just">
              <a:lnSpc>
                <a:spcPct val="100000"/>
              </a:lnSpc>
              <a:spcAft>
                <a:spcPts val="1400"/>
              </a:spcAft>
              <a:buClr>
                <a:srgbClr val="000000"/>
              </a:buClr>
              <a:buSzPct val="45000"/>
              <a:buFont typeface="Wingdings" charset="2"/>
              <a:buChar char=""/>
              <a:tabLst>
                <a:tab algn="l" pos="0"/>
              </a:tabLst>
            </a:pP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NULL может быть любого типа.</a:t>
            </a:r>
            <a:endParaRPr b="0" lang="en-US" sz="2000" spc="-1" strike="noStrike">
              <a:latin typeface="Arial"/>
            </a:endParaRPr>
          </a:p>
          <a:p>
            <a:pPr marL="360000" indent="-211680" algn="just">
              <a:lnSpc>
                <a:spcPct val="100000"/>
              </a:lnSpc>
              <a:spcAft>
                <a:spcPts val="1400"/>
              </a:spcAft>
              <a:buClr>
                <a:srgbClr val="000000"/>
              </a:buClr>
              <a:buSzPct val="45000"/>
              <a:buFont typeface="Wingdings" charset="2"/>
              <a:buChar char=""/>
              <a:tabLst>
                <a:tab algn="l" pos="0"/>
              </a:tabLst>
            </a:pP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Есть специальные функции и операторы для обработки NULL.</a:t>
            </a:r>
            <a:endParaRPr b="0" lang="en-US" sz="2000" spc="-1" strike="noStrike">
              <a:latin typeface="Arial"/>
            </a:endParaRPr>
          </a:p>
          <a:p>
            <a:pPr marL="360000" indent="-211680" algn="just">
              <a:lnSpc>
                <a:spcPct val="100000"/>
              </a:lnSpc>
              <a:spcAft>
                <a:spcPts val="1400"/>
              </a:spcAft>
              <a:buClr>
                <a:srgbClr val="000000"/>
              </a:buClr>
              <a:buSzPct val="45000"/>
              <a:buFont typeface="Wingdings" charset="2"/>
              <a:buChar char=""/>
              <a:tabLst>
                <a:tab algn="l" pos="0"/>
              </a:tabLst>
            </a:pP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Все операторы и функции обрабатывают NULL, но надо следить как.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Работа с NULL — это одна из особенностей языка SQL. 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Изображение 12" descr=""/>
          <p:cNvPicPr/>
          <p:nvPr/>
        </p:nvPicPr>
        <p:blipFill>
          <a:blip r:embed="rId1"/>
          <a:stretch/>
        </p:blipFill>
        <p:spPr>
          <a:xfrm>
            <a:off x="0" y="0"/>
            <a:ext cx="12199320" cy="6860520"/>
          </a:xfrm>
          <a:prstGeom prst="rect">
            <a:avLst/>
          </a:prstGeom>
          <a:ln>
            <a:noFill/>
          </a:ln>
        </p:spPr>
      </p:pic>
      <p:sp>
        <p:nvSpPr>
          <p:cNvPr id="134" name="CustomShape 1"/>
          <p:cNvSpPr/>
          <p:nvPr/>
        </p:nvSpPr>
        <p:spPr>
          <a:xfrm>
            <a:off x="8499240" y="4263840"/>
            <a:ext cx="2467800" cy="1420920"/>
          </a:xfrm>
          <a:prstGeom prst="diamond">
            <a:avLst/>
          </a:prstGeom>
          <a:solidFill>
            <a:srgbClr val="ec8013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5" name="CustomShape 2"/>
          <p:cNvSpPr/>
          <p:nvPr/>
        </p:nvSpPr>
        <p:spPr>
          <a:xfrm rot="16200000">
            <a:off x="9500760" y="-518400"/>
            <a:ext cx="2148840" cy="3184200"/>
          </a:xfrm>
          <a:custGeom>
            <a:avLst/>
            <a:gdLst/>
            <a:ahLst/>
            <a:rect l="l" t="t" r="r" b="b"/>
            <a:pathLst>
              <a:path w="2645634" h="3924642">
                <a:moveTo>
                  <a:pt x="0" y="2435289"/>
                </a:moveTo>
                <a:lnTo>
                  <a:pt x="1401522" y="1121"/>
                </a:lnTo>
                <a:lnTo>
                  <a:pt x="2645517" y="0"/>
                </a:lnTo>
                <a:cubicBezTo>
                  <a:pt x="2646845" y="694594"/>
                  <a:pt x="2636354" y="1389189"/>
                  <a:pt x="2637682" y="2083783"/>
                </a:cubicBezTo>
                <a:cubicBezTo>
                  <a:pt x="2637027" y="2697403"/>
                  <a:pt x="2636373" y="3311022"/>
                  <a:pt x="2635718" y="3924642"/>
                </a:cubicBezTo>
                <a:lnTo>
                  <a:pt x="829925" y="3914416"/>
                </a:lnTo>
                <a:lnTo>
                  <a:pt x="0" y="2435289"/>
                </a:lnTo>
                <a:close/>
              </a:path>
            </a:pathLst>
          </a:custGeom>
          <a:solidFill>
            <a:srgbClr val="8a999c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6" name="CustomShape 3"/>
          <p:cNvSpPr/>
          <p:nvPr/>
        </p:nvSpPr>
        <p:spPr>
          <a:xfrm>
            <a:off x="8928000" y="4794480"/>
            <a:ext cx="1684080" cy="37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45000"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1800" spc="-1" strike="noStrike" u="sng">
                <a:solidFill>
                  <a:srgbClr val="ffffff"/>
                </a:solidFill>
                <a:uFillTx/>
                <a:latin typeface="Proxima Nova"/>
                <a:ea typeface="Proxima Nova"/>
              </a:rPr>
              <a:t>postgrespro.ru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137" name="Изображение 11" descr=""/>
          <p:cNvPicPr/>
          <p:nvPr/>
        </p:nvPicPr>
        <p:blipFill>
          <a:blip r:embed="rId2"/>
          <a:stretch/>
        </p:blipFill>
        <p:spPr>
          <a:xfrm>
            <a:off x="9561600" y="216720"/>
            <a:ext cx="2255040" cy="930240"/>
          </a:xfrm>
          <a:prstGeom prst="rect">
            <a:avLst/>
          </a:prstGeom>
          <a:ln>
            <a:noFill/>
          </a:ln>
        </p:spPr>
      </p:pic>
      <p:sp>
        <p:nvSpPr>
          <p:cNvPr id="138" name="CustomShape 4"/>
          <p:cNvSpPr/>
          <p:nvPr/>
        </p:nvSpPr>
        <p:spPr>
          <a:xfrm>
            <a:off x="662400" y="691200"/>
            <a:ext cx="6019920" cy="356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2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ffffff"/>
                </a:solidFill>
                <a:latin typeface="Proxima Nova"/>
                <a:ea typeface="Proxima Nova"/>
              </a:rPr>
              <a:t>http://postgrespro.ru/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ffffff"/>
                </a:solidFill>
                <a:latin typeface="Proxima Nova"/>
                <a:ea typeface="Proxima Nova"/>
              </a:rPr>
              <a:t>+7(495)1500691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ffffff"/>
                </a:solidFill>
                <a:latin typeface="Proxima Nova"/>
                <a:ea typeface="Proxima Nova"/>
              </a:rPr>
              <a:t>info@postgrespro.ru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9" name="CustomShape 5"/>
          <p:cNvSpPr/>
          <p:nvPr/>
        </p:nvSpPr>
        <p:spPr>
          <a:xfrm>
            <a:off x="1174680" y="875880"/>
            <a:ext cx="501840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ffffff"/>
                </a:solidFill>
                <a:latin typeface="Proxima Nova"/>
                <a:ea typeface="DejaVu Sans"/>
              </a:rPr>
              <a:t>Postgres Professional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Что не есть NULL?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360000" y="1836000"/>
            <a:ext cx="851760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Примеры значений, которые не</a:t>
            </a:r>
            <a:r>
              <a:rPr b="1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являются</a:t>
            </a:r>
            <a:r>
              <a:rPr b="1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NULL</a:t>
            </a:r>
            <a:r>
              <a:rPr b="1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в </a:t>
            </a:r>
            <a:r>
              <a:rPr b="1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PostgreSQL: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0 – </a:t>
            </a: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э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то просто ноль.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‘’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::text – </a:t>
            </a: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п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устая сторока.  (А в Oracle это</a:t>
            </a: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будет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NULL!)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‘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{}’::int[] - </a:t>
            </a: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п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устой массив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‘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{}'::jsonb – пустой JSON / JSONB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‘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{NULL}’::text[]  - массив NULL-</a:t>
            </a: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значений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numrange(NULL, NULL)  - пустой </a:t>
            </a: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диапазон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'{null}'::jsonb – JSON / JSONB-</a:t>
            </a: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документ,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содержащий NULL</a:t>
            </a: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-значения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Исключение: 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запись, в которой все поля NULL</a:t>
            </a: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,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сама является NULL!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ROW(NULL::int, NULL::text, NULL::timestamp) IS NULL → </a:t>
            </a:r>
            <a:r>
              <a:rPr b="0" lang="en-US" sz="2000" spc="-1" strike="noStrike">
                <a:solidFill>
                  <a:srgbClr val="00a933"/>
                </a:solidFill>
                <a:latin typeface="Times New Roman"/>
                <a:ea typeface="Proxima Nova"/>
              </a:rPr>
              <a:t>True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Операции с NULL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360000" y="1836000"/>
            <a:ext cx="1033416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Почти все бинарные операции с NULL ( +, -, *, / , || , ...)  дают на выходе NULL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Однако, логические операции:  True OR NULL → </a:t>
            </a:r>
            <a:r>
              <a:rPr b="0" lang="ru-RU" sz="2000" spc="-1" strike="noStrike">
                <a:solidFill>
                  <a:srgbClr val="00a933"/>
                </a:solidFill>
                <a:latin typeface="Times New Roman"/>
                <a:ea typeface="Proxima Nova"/>
              </a:rPr>
              <a:t>True</a:t>
            </a: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и False AND NULL → </a:t>
            </a:r>
            <a:r>
              <a:rPr b="0" lang="ru-RU" sz="2000" spc="-1" strike="noStrike">
                <a:solidFill>
                  <a:srgbClr val="ff0000"/>
                </a:solidFill>
                <a:latin typeface="Times New Roman"/>
                <a:ea typeface="Proxima Nova"/>
              </a:rPr>
              <a:t>False</a:t>
            </a: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 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Операции сравнения (= , &gt;, &lt;, &gt;=, &lt;=) с NULL </a:t>
            </a:r>
            <a:r>
              <a:rPr b="1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дают на выходе NULL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NULL = &lt;чему угодно&gt;  →  </a:t>
            </a:r>
            <a:r>
              <a:rPr b="0" lang="ru-RU" sz="2000" spc="-1" strike="noStrike">
                <a:solidFill>
                  <a:srgbClr val="3465a4"/>
                </a:solidFill>
                <a:latin typeface="Times New Roman"/>
                <a:ea typeface="Proxima Nova"/>
              </a:rPr>
              <a:t>NULL</a:t>
            </a: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 (И в Постгресе, и по стандарту SQL)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В том числе NULL = NULL → </a:t>
            </a:r>
            <a:r>
              <a:rPr b="0" lang="ru-RU" sz="2000" spc="-1" strike="noStrike">
                <a:solidFill>
                  <a:srgbClr val="3465a4"/>
                </a:solidFill>
                <a:latin typeface="Times New Roman"/>
                <a:ea typeface="Proxima Nova"/>
              </a:rPr>
              <a:t>NULL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Но существует параметр: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transform_null_equals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(false) - Когда этот параметр включён, проверки вида выражение = NULL (или NULL = выражение) воспринимаются как выражение IS NULL. Этот параметр влияет только на точную форму сравнения = NULL, но не на другие операторы сравнения или выражения, результат которых может быть равнозначен сравнению с применением оператора равенства (например, конструкцию IN)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Сравнение с NULL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360000" y="1836000"/>
            <a:ext cx="1033416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Специальный оператор для проверки значения на NULL:  ... IS NULL ,  ... IS NOT NULL  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Сокращения</a:t>
            </a: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(специфичны для 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PostgreSQL</a:t>
            </a: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):   ISNULL,  NOTNULL.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&lt;Bool&gt; IS (NOT) TRUE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&lt;Bool&gt; IS (NOT) FALSE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&lt;Bool&gt; IS (NOT) UNKNOWN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А если надо сравнить X и Y, считая значения NULL совпадающими? 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Есть специальный оператор: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X  IS (NOT) DISTINCT FROM Y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Специальные ф-ции для работы с NULL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360000" y="1836000"/>
            <a:ext cx="1033416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coalesce(X, Y, ...)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- возвращает первый не-нулл агрумент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nullif(X, Y)</a:t>
            </a:r>
            <a:r>
              <a:rPr b="0" lang="en-US" sz="20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– возвращает NULL, если X=Y, иначе – Х</a:t>
            </a:r>
            <a:endParaRPr b="0" lang="en-US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num_nulls(X, Y, …)</a:t>
            </a: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- возвращает число аргументов со значением NULL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num_nonnulls(X, Y, …)</a:t>
            </a: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- возвращает число аргументов со значением не NULL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Функции с произвольным числом аргументов обычно игнорируют NULL: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greatest(2, NULL, 3)</a:t>
            </a: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 →  3   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concat('foo', NULL, 'bar')</a:t>
            </a: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 →  'foobar'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Хотя и не всегда: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</a:t>
            </a:r>
            <a:r>
              <a:rPr b="1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json_build_array(3, NULL, 'bar')</a:t>
            </a:r>
            <a:r>
              <a:rPr b="0" lang="en-US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 →  ‘[3, null, "bar"]’::json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NULL и агрегатные функции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360000" y="1836000"/>
            <a:ext cx="1033416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Функции создания массивов </a:t>
            </a:r>
            <a:r>
              <a:rPr b="1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array_agg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и json: </a:t>
            </a:r>
            <a:r>
              <a:rPr b="1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json_agg,  json_object_agg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 — включают NULL в агрегат, а конкатенация строки  </a:t>
            </a:r>
            <a:r>
              <a:rPr b="1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string_agg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— игнорирует NULL.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Ф-ции </a:t>
            </a:r>
            <a:r>
              <a:rPr b="1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min, max, sum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, статистические — игнорируют NULL.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Count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(&lt;выражение&gt;) — cчитает строки, где  &lt;выражение&gt; не NULL,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Count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(*) - считает все строки, включая NULL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Что делать?</a:t>
            </a:r>
            <a:endParaRPr b="0" lang="en-US" sz="1800" spc="-1" strike="noStrike">
              <a:latin typeface="Arial"/>
            </a:endParaRPr>
          </a:p>
          <a:p>
            <a:pPr marL="216000" indent="-216000" algn="just">
              <a:lnSpc>
                <a:spcPct val="100000"/>
              </a:lnSpc>
              <a:spcAft>
                <a:spcPts val="1400"/>
              </a:spcAft>
              <a:buClr>
                <a:srgbClr val="0d0d0d"/>
              </a:buClr>
              <a:buFont typeface="Symbol" charset="2"/>
              <a:buChar char=""/>
              <a:tabLst>
                <a:tab algn="l" pos="0"/>
              </a:tabLst>
            </a:pPr>
            <a:r>
              <a:rPr b="1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Проверять, как функция обрабатывает NULL</a:t>
            </a:r>
            <a:endParaRPr b="0" lang="en-US" sz="1800" spc="-1" strike="noStrike">
              <a:latin typeface="Arial"/>
            </a:endParaRPr>
          </a:p>
          <a:p>
            <a:pPr marL="216000" indent="-216000" algn="just">
              <a:lnSpc>
                <a:spcPct val="100000"/>
              </a:lnSpc>
              <a:spcAft>
                <a:spcPts val="1400"/>
              </a:spcAft>
              <a:buClr>
                <a:srgbClr val="0d0d0d"/>
              </a:buClr>
              <a:buFont typeface="Symbol" charset="2"/>
              <a:buChar char=""/>
              <a:tabLst>
                <a:tab algn="l" pos="0"/>
              </a:tabLst>
            </a:pPr>
            <a:r>
              <a:rPr b="1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Использовать FILTER (WHERE ... IS NOT NULL) 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NULL и пользовательские функции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360000" y="1836000"/>
            <a:ext cx="1033416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При создании функции можно задать поведение: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CALLED ON NULL INPUT  - (по умолчанию) функция исполняется с NULL во входящих аргументах.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либо: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RETURNS NULL ON NULL INPUT  или  STRICT  - получив NULL в одном из аргументов, функция вообще не исполняется и </a:t>
            </a:r>
            <a:r>
              <a:rPr b="0" lang="ru-RU" sz="1800" spc="-1" strike="noStrike" u="sng">
                <a:solidFill>
                  <a:srgbClr val="0d0d0d"/>
                </a:solidFill>
                <a:uFillTx/>
                <a:latin typeface="Times New Roman"/>
                <a:ea typeface="Proxima Nova"/>
              </a:rPr>
              <a:t>сразу возвращает NULL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.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Многие системные функции определены именно как STRICT, и наверное поэтому есть такие математические казусы: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NULL / 0  → </a:t>
            </a:r>
            <a:r>
              <a:rPr b="0" lang="ru-RU" sz="1800" spc="-1" strike="noStrike">
                <a:solidFill>
                  <a:srgbClr val="3465a4"/>
                </a:solidFill>
                <a:latin typeface="Times New Roman"/>
                <a:ea typeface="Proxima Nova"/>
              </a:rPr>
              <a:t>NULL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, а не ошибка деления на ноль.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NULL ^ 0 → </a:t>
            </a:r>
            <a:r>
              <a:rPr b="0" lang="ru-RU" sz="1800" spc="-1" strike="noStrike">
                <a:solidFill>
                  <a:srgbClr val="3465a4"/>
                </a:solidFill>
                <a:latin typeface="Times New Roman"/>
                <a:ea typeface="Proxima Nova"/>
              </a:rPr>
              <a:t>NULL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, хотя любое число в степени 0 даёт 1, и даже 0 ^ 0 = 1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360000" y="365040"/>
            <a:ext cx="8404560" cy="13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Группировка и сортировка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360000" y="1836000"/>
            <a:ext cx="10334160" cy="485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GROUP BY ...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— Считает NULL одинаковыми, как оператор  IS NOT DISTINCT FROM 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Сортировка: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1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ORDER BY … NULLS {FIRST | LAST}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  - по умолчанию считается, что значения NULL «больше» значений не NULL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Это работает во всех местах, где есть сортировки:  </a:t>
            </a:r>
            <a:endParaRPr b="0" lang="en-US" sz="1800" spc="-1" strike="noStrike">
              <a:latin typeface="Arial"/>
            </a:endParaRPr>
          </a:p>
          <a:p>
            <a:pPr marL="216000" indent="-215280" algn="just">
              <a:lnSpc>
                <a:spcPct val="100000"/>
              </a:lnSpc>
              <a:spcAft>
                <a:spcPts val="1400"/>
              </a:spcAft>
              <a:buClr>
                <a:srgbClr val="0d0d0d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select ... order by</a:t>
            </a:r>
            <a:endParaRPr b="0" lang="en-US" sz="1800" spc="-1" strike="noStrike">
              <a:latin typeface="Arial"/>
            </a:endParaRPr>
          </a:p>
          <a:p>
            <a:pPr marL="216000" indent="-215280" algn="just">
              <a:lnSpc>
                <a:spcPct val="100000"/>
              </a:lnSpc>
              <a:spcAft>
                <a:spcPts val="1400"/>
              </a:spcAft>
              <a:buClr>
                <a:srgbClr val="0d0d0d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create index</a:t>
            </a:r>
            <a:endParaRPr b="0" lang="en-US" sz="1800" spc="-1" strike="noStrike">
              <a:latin typeface="Arial"/>
            </a:endParaRPr>
          </a:p>
          <a:p>
            <a:pPr marL="216000" indent="-215280" algn="just">
              <a:lnSpc>
                <a:spcPct val="100000"/>
              </a:lnSpc>
              <a:spcAft>
                <a:spcPts val="1400"/>
              </a:spcAft>
              <a:buClr>
                <a:srgbClr val="0d0d0d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агрегатных функциях </a:t>
            </a:r>
            <a:endParaRPr b="0" lang="en-US" sz="1800" spc="-1" strike="noStrike">
              <a:latin typeface="Arial"/>
            </a:endParaRPr>
          </a:p>
          <a:p>
            <a:pPr marL="216000" indent="-215280" algn="just">
              <a:lnSpc>
                <a:spcPct val="100000"/>
              </a:lnSpc>
              <a:spcAft>
                <a:spcPts val="1400"/>
              </a:spcAft>
              <a:buClr>
                <a:srgbClr val="0d0d0d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оконных (</a:t>
            </a:r>
            <a:r>
              <a:rPr b="0" lang="ru-RU" sz="1800" spc="-1" strike="noStrike">
                <a:solidFill>
                  <a:srgbClr val="0d0d0d"/>
                </a:solidFill>
                <a:latin typeface="Times New Roman"/>
                <a:ea typeface="Proxima Nova"/>
              </a:rPr>
              <a:t>WINDOW) функциях  </a:t>
            </a:r>
            <a:endParaRPr b="0" lang="en-US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1400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41078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2017-01-26T15:26:07Z</dcterms:created>
  <dc:creator>пользователь Microsoft Office</dc:creator>
  <dc:description/>
  <dc:language>en-US</dc:language>
  <cp:lastModifiedBy/>
  <dcterms:modified xsi:type="dcterms:W3CDTF">2022-06-18T13:22:50Z</dcterms:modified>
  <cp:revision>2003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14</vt:i4>
  </property>
</Properties>
</file>