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17" r:id="rId1"/>
  </p:sldMasterIdLst>
  <p:notesMasterIdLst>
    <p:notesMasterId r:id="rId47"/>
  </p:notesMasterIdLst>
  <p:handoutMasterIdLst>
    <p:handoutMasterId r:id="rId48"/>
  </p:handoutMasterIdLst>
  <p:sldIdLst>
    <p:sldId id="341" r:id="rId2"/>
    <p:sldId id="622" r:id="rId3"/>
    <p:sldId id="580" r:id="rId4"/>
    <p:sldId id="581" r:id="rId5"/>
    <p:sldId id="626" r:id="rId6"/>
    <p:sldId id="627" r:id="rId7"/>
    <p:sldId id="620" r:id="rId8"/>
    <p:sldId id="582" r:id="rId9"/>
    <p:sldId id="583" r:id="rId10"/>
    <p:sldId id="584" r:id="rId11"/>
    <p:sldId id="621" r:id="rId12"/>
    <p:sldId id="586" r:id="rId13"/>
    <p:sldId id="624" r:id="rId14"/>
    <p:sldId id="585" r:id="rId15"/>
    <p:sldId id="625" r:id="rId16"/>
    <p:sldId id="598" r:id="rId17"/>
    <p:sldId id="599" r:id="rId18"/>
    <p:sldId id="600" r:id="rId19"/>
    <p:sldId id="607" r:id="rId20"/>
    <p:sldId id="629" r:id="rId21"/>
    <p:sldId id="601" r:id="rId22"/>
    <p:sldId id="630" r:id="rId23"/>
    <p:sldId id="631" r:id="rId24"/>
    <p:sldId id="606" r:id="rId25"/>
    <p:sldId id="632" r:id="rId26"/>
    <p:sldId id="603" r:id="rId27"/>
    <p:sldId id="633" r:id="rId28"/>
    <p:sldId id="608" r:id="rId29"/>
    <p:sldId id="609" r:id="rId30"/>
    <p:sldId id="587" r:id="rId31"/>
    <p:sldId id="610" r:id="rId32"/>
    <p:sldId id="611" r:id="rId33"/>
    <p:sldId id="589" r:id="rId34"/>
    <p:sldId id="596" r:id="rId35"/>
    <p:sldId id="628" r:id="rId36"/>
    <p:sldId id="613" r:id="rId37"/>
    <p:sldId id="614" r:id="rId38"/>
    <p:sldId id="615" r:id="rId39"/>
    <p:sldId id="616" r:id="rId40"/>
    <p:sldId id="617" r:id="rId41"/>
    <p:sldId id="618" r:id="rId42"/>
    <p:sldId id="597" r:id="rId43"/>
    <p:sldId id="635" r:id="rId44"/>
    <p:sldId id="634" r:id="rId45"/>
    <p:sldId id="619" r:id="rId46"/>
  </p:sldIdLst>
  <p:sldSz cx="24382413" cy="13716000"/>
  <p:notesSz cx="6858000" cy="9144000"/>
  <p:defaultTextStyle>
    <a:defPPr>
      <a:defRPr lang="ru-RU"/>
    </a:defPPr>
    <a:lvl1pPr marL="0" algn="l" defTabSz="182803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021" algn="l" defTabSz="182803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039" algn="l" defTabSz="182803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057" algn="l" defTabSz="182803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6076" algn="l" defTabSz="182803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0097" algn="l" defTabSz="182803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4113" algn="l" defTabSz="182803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8134" algn="l" defTabSz="182803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2152" algn="l" defTabSz="182803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Основной гайд" id="{9D85DD7A-FD7E-C44D-8AF5-C81EFB82B656}">
          <p14:sldIdLst>
            <p14:sldId id="341"/>
            <p14:sldId id="622"/>
            <p14:sldId id="580"/>
            <p14:sldId id="581"/>
            <p14:sldId id="626"/>
            <p14:sldId id="627"/>
            <p14:sldId id="620"/>
            <p14:sldId id="582"/>
            <p14:sldId id="583"/>
            <p14:sldId id="584"/>
            <p14:sldId id="621"/>
            <p14:sldId id="586"/>
            <p14:sldId id="624"/>
            <p14:sldId id="585"/>
            <p14:sldId id="625"/>
            <p14:sldId id="598"/>
            <p14:sldId id="599"/>
            <p14:sldId id="600"/>
            <p14:sldId id="607"/>
            <p14:sldId id="629"/>
            <p14:sldId id="601"/>
            <p14:sldId id="630"/>
            <p14:sldId id="631"/>
            <p14:sldId id="606"/>
            <p14:sldId id="632"/>
            <p14:sldId id="603"/>
            <p14:sldId id="633"/>
            <p14:sldId id="608"/>
            <p14:sldId id="609"/>
            <p14:sldId id="587"/>
            <p14:sldId id="610"/>
            <p14:sldId id="611"/>
            <p14:sldId id="589"/>
            <p14:sldId id="596"/>
            <p14:sldId id="628"/>
            <p14:sldId id="613"/>
            <p14:sldId id="614"/>
            <p14:sldId id="615"/>
            <p14:sldId id="616"/>
            <p14:sldId id="617"/>
            <p14:sldId id="618"/>
            <p14:sldId id="597"/>
            <p14:sldId id="635"/>
            <p14:sldId id="634"/>
            <p14:sldId id="619"/>
          </p14:sldIdLst>
        </p14:section>
        <p14:section name="Основные элементы шаблона" id="{CDEA155C-5B20-F547-9B04-C9810D3435C4}">
          <p14:sldIdLst/>
        </p14:section>
        <p14:section name="Иконки в презентациях" id="{8BA1A198-D860-A649-A991-D29415064DB3}">
          <p14:sldIdLst/>
        </p14:section>
        <p14:section name="Таблицы, схемы и диаграммы" id="{7DAB1D7F-382A-B741-8F53-5E1F0A43DBCB}">
          <p14:sldIdLst/>
        </p14:section>
        <p14:section name="Слайды с фото" id="{82495989-E524-1549-A12A-E0C34BC2B566}">
          <p14:sldIdLst/>
        </p14:section>
        <p14:section name="Код в презентации" id="{9419961C-33C9-AF46-8237-390401060FF7}">
          <p14:sldIdLst/>
        </p14:section>
        <p14:section name="Работа с Carbon" id="{C062C1BA-F824-214E-8B90-48C449143575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1155"/>
    <a:srgbClr val="30E900"/>
    <a:srgbClr val="BFBFBF"/>
    <a:srgbClr val="99DAFF"/>
    <a:srgbClr val="FDA0BB"/>
    <a:srgbClr val="99BDFF"/>
    <a:srgbClr val="FFA83B"/>
    <a:srgbClr val="FADC00"/>
    <a:srgbClr val="A3BFFC"/>
    <a:srgbClr val="005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547"/>
    <p:restoredTop sz="94643"/>
  </p:normalViewPr>
  <p:slideViewPr>
    <p:cSldViewPr snapToGrid="0" snapToObjects="1" showGuides="1">
      <p:cViewPr varScale="1">
        <p:scale>
          <a:sx n="58" d="100"/>
          <a:sy n="58" d="100"/>
        </p:scale>
        <p:origin x="744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68" d="100"/>
          <a:sy n="168" d="100"/>
        </p:scale>
        <p:origin x="6392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357C427B-F772-9345-95F8-7477B9E78B9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6B2D207-607D-3F45-AE22-266B3FC26D0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7D8D60-6706-1142-803B-9DCFF825FB7D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9185744-2A69-164E-943D-1EC10560112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ACCD012-B1F6-114F-B3EF-B2437C0B0A4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99814E-01A1-604C-AF02-454C470B42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987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3CD56FB6-65F2-3649-84D3-26727DF64DA2}" type="datetimeFigureOut">
              <a:rPr lang="ru-RU" smtClean="0"/>
              <a:pPr/>
              <a:t>25.10.2021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C3E5D75E-72D6-CD44-994A-C15A26A8438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653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437" rtl="0" eaLnBrk="1" latinLnBrk="0" hangingPunct="1">
      <a:defRPr sz="2399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914219" algn="l" defTabSz="1828437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2pPr>
    <a:lvl3pPr marL="1828437" algn="l" defTabSz="1828437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3pPr>
    <a:lvl4pPr marL="2742656" algn="l" defTabSz="1828437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4pPr>
    <a:lvl5pPr marL="3656875" algn="l" defTabSz="1828437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5pPr>
    <a:lvl6pPr marL="4571094" algn="l" defTabSz="1828437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6pPr>
    <a:lvl7pPr marL="5485312" algn="l" defTabSz="1828437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7pPr>
    <a:lvl8pPr marL="6399531" algn="l" defTabSz="1828437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8pPr>
    <a:lvl9pPr marL="7313750" algn="l" defTabSz="1828437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ossc-db/pg_plan_advsr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Привет! Меня зовут Васильев Дмитрий и я работаю в компании </a:t>
            </a:r>
            <a:r>
              <a:rPr lang="en-US" dirty="0"/>
              <a:t>OZON, </a:t>
            </a:r>
            <a:r>
              <a:rPr lang="ru-RU" dirty="0"/>
              <a:t>сегодня мы поговорим о том</a:t>
            </a:r>
            <a:r>
              <a:rPr lang="en-US" dirty="0"/>
              <a:t>, </a:t>
            </a:r>
            <a:r>
              <a:rPr lang="ru-RU" dirty="0"/>
              <a:t>как мы строим мониторинг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5D75E-72D6-CD44-994A-C15A26A8438F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07046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000" dirty="0"/>
              <a:t>Так почему мы используем </a:t>
            </a:r>
            <a:r>
              <a:rPr lang="en-RU" sz="1000" dirty="0"/>
              <a:t>Clickhouse </a:t>
            </a:r>
            <a:r>
              <a:rPr lang="ru-RU" sz="1000" dirty="0"/>
              <a:t>и чего не хватает в </a:t>
            </a:r>
            <a:r>
              <a:rPr lang="en-US" sz="1000" dirty="0"/>
              <a:t>Prometheus, Victoria metrics </a:t>
            </a:r>
            <a:r>
              <a:rPr lang="ru-RU" sz="1000" dirty="0"/>
              <a:t>или </a:t>
            </a:r>
            <a:r>
              <a:rPr lang="en-US" sz="1000" dirty="0" err="1"/>
              <a:t>timescaledb</a:t>
            </a:r>
            <a:r>
              <a:rPr lang="en-US" sz="1000" dirty="0"/>
              <a:t>. </a:t>
            </a:r>
            <a:r>
              <a:rPr lang="ru-RU" sz="1000" dirty="0"/>
              <a:t>Ну во первых </a:t>
            </a:r>
            <a:r>
              <a:rPr lang="en-US" sz="1000" dirty="0"/>
              <a:t>prom </a:t>
            </a:r>
            <a:r>
              <a:rPr lang="ru-RU" sz="1000" dirty="0"/>
              <a:t>был </a:t>
            </a:r>
            <a:r>
              <a:rPr lang="ru-RU" sz="1000" dirty="0" err="1"/>
              <a:t>задизайнен</a:t>
            </a:r>
            <a:r>
              <a:rPr lang="ru-RU" sz="1000" dirty="0"/>
              <a:t> под использование текстовых метрик и совсем не справляется с хранением </a:t>
            </a:r>
            <a:r>
              <a:rPr lang="ru-RU" sz="1000" dirty="0" err="1"/>
              <a:t>рандмного</a:t>
            </a:r>
            <a:r>
              <a:rPr lang="ru-RU" sz="1000" dirty="0"/>
              <a:t> текста</a:t>
            </a:r>
            <a:r>
              <a:rPr lang="en-US" sz="1000" dirty="0"/>
              <a:t>, </a:t>
            </a:r>
            <a:r>
              <a:rPr lang="ru-RU" sz="1000" dirty="0"/>
              <a:t>каждый новый </a:t>
            </a:r>
            <a:r>
              <a:rPr lang="en-US" sz="1000" dirty="0"/>
              <a:t>label </a:t>
            </a:r>
            <a:r>
              <a:rPr lang="ru-RU" sz="1000" dirty="0"/>
              <a:t>у </a:t>
            </a:r>
            <a:r>
              <a:rPr lang="ru-RU" sz="1000" dirty="0" err="1"/>
              <a:t>прометея</a:t>
            </a:r>
            <a:r>
              <a:rPr lang="ru-RU" sz="1000" dirty="0"/>
              <a:t> хранится как отдельная метрика</a:t>
            </a:r>
            <a:r>
              <a:rPr lang="en-US" sz="1000" dirty="0"/>
              <a:t>. Victoria Metrics </a:t>
            </a:r>
            <a:r>
              <a:rPr lang="ru-RU" sz="1000" dirty="0"/>
              <a:t>уже лучше</a:t>
            </a:r>
            <a:r>
              <a:rPr lang="en-US" sz="1000" dirty="0"/>
              <a:t>, </a:t>
            </a:r>
            <a:r>
              <a:rPr lang="ru-RU" sz="1000" dirty="0"/>
              <a:t>но имеет </a:t>
            </a:r>
            <a:r>
              <a:rPr lang="ru-RU" sz="1000" dirty="0" err="1"/>
              <a:t>теже</a:t>
            </a:r>
            <a:r>
              <a:rPr lang="ru-RU" sz="1000" dirty="0"/>
              <a:t> недостатки – она предназначена для хранение числовых метрик</a:t>
            </a:r>
            <a:r>
              <a:rPr lang="en-US" sz="1000" dirty="0"/>
              <a:t>. </a:t>
            </a:r>
            <a:r>
              <a:rPr lang="en-US" sz="1000" dirty="0" err="1"/>
              <a:t>Timescaledb</a:t>
            </a:r>
            <a:r>
              <a:rPr lang="en-US" sz="1000" dirty="0"/>
              <a:t> </a:t>
            </a:r>
            <a:r>
              <a:rPr lang="ru-RU" sz="1000" dirty="0"/>
              <a:t>является просто оберткой над ванильным </a:t>
            </a:r>
            <a:r>
              <a:rPr lang="en-US" sz="1000" dirty="0" err="1"/>
              <a:t>postgresql</a:t>
            </a:r>
            <a:r>
              <a:rPr lang="en-US" sz="1000" dirty="0"/>
              <a:t> </a:t>
            </a:r>
            <a:r>
              <a:rPr lang="ru-RU" sz="1000" dirty="0"/>
              <a:t>и возможности движка </a:t>
            </a:r>
            <a:r>
              <a:rPr lang="ru-RU" sz="1000" dirty="0" err="1"/>
              <a:t>стораджа</a:t>
            </a:r>
            <a:r>
              <a:rPr lang="ru-RU" sz="1000" dirty="0"/>
              <a:t> нам не хватает</a:t>
            </a:r>
            <a:r>
              <a:rPr lang="en-US" sz="1000" dirty="0"/>
              <a:t>: </a:t>
            </a:r>
            <a:r>
              <a:rPr lang="ru-RU" sz="1000" dirty="0"/>
              <a:t>колоночное хранение и сжатие</a:t>
            </a:r>
            <a:r>
              <a:rPr lang="en-US" sz="1000" dirty="0"/>
              <a:t>. </a:t>
            </a:r>
            <a:r>
              <a:rPr lang="ru-RU" sz="1000" dirty="0"/>
              <a:t>Во вторых у </a:t>
            </a:r>
            <a:r>
              <a:rPr lang="en-US" sz="1000" dirty="0" err="1"/>
              <a:t>clickhouse</a:t>
            </a:r>
            <a:r>
              <a:rPr lang="en-US" sz="1000" dirty="0"/>
              <a:t> </a:t>
            </a:r>
            <a:r>
              <a:rPr lang="ru-RU" sz="1000" dirty="0"/>
              <a:t>есть по сравнению с </a:t>
            </a:r>
            <a:r>
              <a:rPr lang="en-US" sz="1000" dirty="0" err="1"/>
              <a:t>prometheus</a:t>
            </a:r>
            <a:r>
              <a:rPr lang="en-US" sz="1000" dirty="0"/>
              <a:t> </a:t>
            </a:r>
            <a:r>
              <a:rPr lang="ru-RU" sz="1000" dirty="0"/>
              <a:t>удобный и понятный </a:t>
            </a:r>
            <a:r>
              <a:rPr lang="en-US" sz="1000" dirty="0" err="1"/>
              <a:t>sql</a:t>
            </a:r>
            <a:r>
              <a:rPr lang="en-US" sz="1000" dirty="0"/>
              <a:t> </a:t>
            </a:r>
            <a:r>
              <a:rPr lang="ru-RU" sz="1000" dirty="0"/>
              <a:t>интерфейс в котором обычно легче не допустить большое количество ошибок</a:t>
            </a:r>
            <a:r>
              <a:rPr lang="en-US" sz="1000" dirty="0"/>
              <a:t>.</a:t>
            </a:r>
            <a:r>
              <a:rPr lang="ru-RU" sz="1000" dirty="0"/>
              <a:t> Но все же конечно мы используем </a:t>
            </a:r>
            <a:r>
              <a:rPr lang="en-US" sz="1000" dirty="0"/>
              <a:t>Prometheus </a:t>
            </a:r>
            <a:r>
              <a:rPr lang="ru-RU" sz="1000" dirty="0"/>
              <a:t>для того чтобы доставить </a:t>
            </a:r>
            <a:r>
              <a:rPr lang="ru-RU" sz="1000" dirty="0" err="1"/>
              <a:t>алерты</a:t>
            </a:r>
            <a:r>
              <a:rPr lang="ru-RU" sz="1000" dirty="0"/>
              <a:t> по стандартной шине мониторинга</a:t>
            </a:r>
            <a:r>
              <a:rPr lang="en-US" sz="1000" dirty="0"/>
              <a:t>, </a:t>
            </a:r>
            <a:r>
              <a:rPr lang="ru-RU" sz="1000" dirty="0"/>
              <a:t>которая используется повсеместно у нас в </a:t>
            </a:r>
            <a:r>
              <a:rPr lang="en-US" sz="1000" dirty="0"/>
              <a:t>Ozon</a:t>
            </a:r>
          </a:p>
          <a:p>
            <a:endParaRPr lang="en-RU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5D75E-72D6-CD44-994A-C15A26A8438F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91924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Здесь я просто хотел показать возможность </a:t>
            </a:r>
            <a:r>
              <a:rPr lang="en-US" dirty="0" err="1"/>
              <a:t>ClickHouse</a:t>
            </a:r>
            <a:r>
              <a:rPr lang="en-US" dirty="0"/>
              <a:t> </a:t>
            </a:r>
            <a:r>
              <a:rPr lang="ru-RU" dirty="0"/>
              <a:t>а также буферную таблицу</a:t>
            </a:r>
            <a:r>
              <a:rPr lang="en-US" dirty="0"/>
              <a:t>, </a:t>
            </a:r>
            <a:r>
              <a:rPr lang="ru-RU" dirty="0"/>
              <a:t>которую обязательно использовать в случае большого количества клиентов и маленького кол-ва строк от одного клиента</a:t>
            </a:r>
            <a:endParaRPr lang="en-RU" dirty="0"/>
          </a:p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5D75E-72D6-CD44-994A-C15A26A8438F}" type="slidenum">
              <a:rPr lang="ru-RU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98560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Агент который мы используем – написано на </a:t>
            </a:r>
            <a:r>
              <a:rPr lang="en-US" dirty="0" err="1"/>
              <a:t>golang</a:t>
            </a:r>
            <a:r>
              <a:rPr lang="en-US" dirty="0"/>
              <a:t>, </a:t>
            </a:r>
            <a:r>
              <a:rPr lang="ru-RU" dirty="0"/>
              <a:t>он имеет максимальное стабильное </a:t>
            </a:r>
            <a:r>
              <a:rPr lang="en-US" dirty="0"/>
              <a:t>core-</a:t>
            </a:r>
            <a:r>
              <a:rPr lang="ru-RU" dirty="0"/>
              <a:t>ядро а также возможность добавлять новые плагины на встроенном </a:t>
            </a:r>
            <a:r>
              <a:rPr lang="en-US" dirty="0" err="1"/>
              <a:t>lua</a:t>
            </a:r>
            <a:r>
              <a:rPr lang="en-US" dirty="0"/>
              <a:t>, </a:t>
            </a:r>
            <a:r>
              <a:rPr lang="ru-RU" dirty="0"/>
              <a:t>который не требует </a:t>
            </a:r>
            <a:r>
              <a:rPr lang="ru-RU" dirty="0" err="1"/>
              <a:t>инсталяции</a:t>
            </a:r>
            <a:r>
              <a:rPr lang="ru-RU" dirty="0"/>
              <a:t> как таковой </a:t>
            </a:r>
            <a:r>
              <a:rPr lang="en-US" dirty="0" err="1"/>
              <a:t>lua</a:t>
            </a:r>
            <a:r>
              <a:rPr lang="ru-RU" dirty="0"/>
              <a:t> на машину</a:t>
            </a:r>
            <a:r>
              <a:rPr lang="en-US" dirty="0"/>
              <a:t>.</a:t>
            </a:r>
            <a:endParaRPr lang="en-RU" dirty="0"/>
          </a:p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5D75E-72D6-CD44-994A-C15A26A8438F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76304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Здесь мы видим пример простого плагина написанного на </a:t>
            </a:r>
            <a:r>
              <a:rPr lang="en-US" dirty="0" err="1"/>
              <a:t>lua</a:t>
            </a:r>
            <a:r>
              <a:rPr lang="en-US" dirty="0"/>
              <a:t>, </a:t>
            </a:r>
            <a:r>
              <a:rPr lang="ru-RU" dirty="0"/>
              <a:t>который напрямую транслируется в </a:t>
            </a:r>
            <a:r>
              <a:rPr lang="en-US" dirty="0" err="1"/>
              <a:t>golang</a:t>
            </a:r>
            <a:r>
              <a:rPr lang="en-US" dirty="0"/>
              <a:t>.</a:t>
            </a:r>
            <a:r>
              <a:rPr lang="ru-RU" dirty="0"/>
              <a:t> Он берет данные и перекладывает это в </a:t>
            </a:r>
            <a:r>
              <a:rPr lang="en-US" dirty="0" err="1"/>
              <a:t>clickhouse</a:t>
            </a:r>
            <a:r>
              <a:rPr lang="en-US" dirty="0"/>
              <a:t> </a:t>
            </a:r>
            <a:r>
              <a:rPr lang="ru-RU" dirty="0"/>
              <a:t>в так называемую </a:t>
            </a:r>
            <a:r>
              <a:rPr lang="en-US" dirty="0"/>
              <a:t>generic-</a:t>
            </a:r>
            <a:r>
              <a:rPr lang="ru-RU" dirty="0"/>
              <a:t>таблицу с метриками</a:t>
            </a:r>
            <a:endParaRPr lang="en-RU" dirty="0"/>
          </a:p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5D75E-72D6-CD44-994A-C15A26A8438F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84245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000" dirty="0"/>
              <a:t>Для чего мы написали этот агент</a:t>
            </a:r>
            <a:r>
              <a:rPr lang="en-US" sz="1000" dirty="0"/>
              <a:t>?</a:t>
            </a:r>
          </a:p>
          <a:p>
            <a:r>
              <a:rPr lang="ru-RU" sz="1000" dirty="0"/>
              <a:t>Ну в первую очередь снизить нагрузку на </a:t>
            </a:r>
            <a:r>
              <a:rPr lang="en-US" sz="1000" dirty="0"/>
              <a:t>storage, </a:t>
            </a:r>
            <a:r>
              <a:rPr lang="ru-RU" sz="1000" dirty="0"/>
              <a:t>мы высчитываем </a:t>
            </a:r>
            <a:r>
              <a:rPr lang="en-US" sz="1000" dirty="0"/>
              <a:t>diff’</a:t>
            </a:r>
            <a:r>
              <a:rPr lang="ru-RU" sz="1000" dirty="0"/>
              <a:t>ы прям на клиенте</a:t>
            </a:r>
            <a:r>
              <a:rPr lang="en-US" sz="1000" dirty="0"/>
              <a:t>, </a:t>
            </a:r>
            <a:r>
              <a:rPr lang="ru-RU" sz="1000" dirty="0"/>
              <a:t>и вся логика происходит на клиенте</a:t>
            </a:r>
            <a:r>
              <a:rPr lang="en-US" sz="1000" dirty="0"/>
              <a:t>. </a:t>
            </a:r>
            <a:r>
              <a:rPr lang="ru-RU" sz="1000" dirty="0"/>
              <a:t>Да это приводит к проблемам что нет сырых данных</a:t>
            </a:r>
            <a:r>
              <a:rPr lang="en-US" sz="1000" dirty="0"/>
              <a:t>, </a:t>
            </a:r>
            <a:r>
              <a:rPr lang="ru-RU" sz="1000" dirty="0"/>
              <a:t>по которым может происходить пересчет</a:t>
            </a:r>
            <a:r>
              <a:rPr lang="en-US" sz="1000" dirty="0"/>
              <a:t> </a:t>
            </a:r>
            <a:r>
              <a:rPr lang="ru-RU" sz="1000" dirty="0"/>
              <a:t>и </a:t>
            </a:r>
            <a:r>
              <a:rPr lang="ru-RU" sz="1000" dirty="0" err="1"/>
              <a:t>испавить</a:t>
            </a:r>
            <a:r>
              <a:rPr lang="ru-RU" sz="1000" dirty="0"/>
              <a:t> ошибку</a:t>
            </a:r>
            <a:r>
              <a:rPr lang="en-US" sz="1000" dirty="0"/>
              <a:t>, </a:t>
            </a:r>
            <a:r>
              <a:rPr lang="ru-RU" sz="1000" dirty="0"/>
              <a:t>но это </a:t>
            </a:r>
            <a:r>
              <a:rPr lang="en-US" sz="1000" dirty="0"/>
              <a:t>tradeoff </a:t>
            </a:r>
            <a:r>
              <a:rPr lang="ru-RU" sz="1000" dirty="0"/>
              <a:t>для производительности</a:t>
            </a:r>
            <a:r>
              <a:rPr lang="en-US" sz="1000" dirty="0"/>
              <a:t>.</a:t>
            </a:r>
            <a:endParaRPr lang="ru-RU" sz="1000" dirty="0"/>
          </a:p>
          <a:p>
            <a:r>
              <a:rPr lang="ru-RU" sz="1000" dirty="0"/>
              <a:t>Также многие метрики комплексные и зависят от нагрузки</a:t>
            </a:r>
            <a:r>
              <a:rPr lang="en-US" sz="1000" dirty="0"/>
              <a:t>, </a:t>
            </a:r>
            <a:r>
              <a:rPr lang="ru-RU" sz="1000" dirty="0"/>
              <a:t>например от </a:t>
            </a:r>
            <a:r>
              <a:rPr lang="en-US" sz="1000" dirty="0" err="1"/>
              <a:t>pgss.total_time</a:t>
            </a:r>
            <a:endParaRPr lang="en-RU" sz="1000" dirty="0"/>
          </a:p>
          <a:p>
            <a:endParaRPr lang="en-RU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5D75E-72D6-CD44-994A-C15A26A8438F}" type="slidenum">
              <a:rPr lang="ru-RU" smtClean="0"/>
              <a:pPr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30919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Маленький вопрос для окружающих</a:t>
            </a:r>
            <a:r>
              <a:rPr lang="en-US" dirty="0"/>
              <a:t>, </a:t>
            </a:r>
            <a:r>
              <a:rPr lang="ru-RU" dirty="0"/>
              <a:t>давайте подумаем</a:t>
            </a:r>
            <a:r>
              <a:rPr lang="en-US" dirty="0"/>
              <a:t>, </a:t>
            </a:r>
            <a:r>
              <a:rPr lang="ru-RU" dirty="0"/>
              <a:t>что мы первым делом смотрим когда приходим на машину на которой есть определенные проблемы</a:t>
            </a:r>
            <a:r>
              <a:rPr lang="en-US" dirty="0"/>
              <a:t>? </a:t>
            </a:r>
            <a:r>
              <a:rPr lang="ru-RU" dirty="0"/>
              <a:t>Конечно же это </a:t>
            </a:r>
            <a:r>
              <a:rPr lang="en-US" dirty="0" err="1"/>
              <a:t>pg_stat_activity</a:t>
            </a:r>
            <a:endParaRPr lang="en-RU" dirty="0"/>
          </a:p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5D75E-72D6-CD44-994A-C15A26A8438F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66716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Семплирование</a:t>
            </a:r>
            <a:r>
              <a:rPr lang="ru-RU" dirty="0"/>
              <a:t> </a:t>
            </a:r>
            <a:r>
              <a:rPr lang="en-RU" dirty="0"/>
              <a:t>pg_stat_activity </a:t>
            </a:r>
            <a:r>
              <a:rPr lang="ru-RU" dirty="0"/>
              <a:t>очень важная часть мониторинга</a:t>
            </a:r>
            <a:r>
              <a:rPr lang="en-RU" dirty="0"/>
              <a:t>, </a:t>
            </a:r>
            <a:r>
              <a:rPr lang="ru-RU" dirty="0"/>
              <a:t>особенно если нормализовать запросы</a:t>
            </a:r>
            <a:r>
              <a:rPr lang="en-US" dirty="0"/>
              <a:t>, </a:t>
            </a:r>
            <a:r>
              <a:rPr lang="ru-RU" dirty="0"/>
              <a:t>получается такой разрез как </a:t>
            </a:r>
            <a:r>
              <a:rPr lang="en-US" dirty="0" err="1"/>
              <a:t>pg</a:t>
            </a:r>
            <a:r>
              <a:rPr lang="en-US" dirty="0"/>
              <a:t> stat statements + wait event.</a:t>
            </a:r>
            <a:endParaRPr lang="en-RU" dirty="0"/>
          </a:p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5D75E-72D6-CD44-994A-C15A26A8438F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70453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Для </a:t>
            </a:r>
            <a:r>
              <a:rPr lang="ru-RU" dirty="0" err="1"/>
              <a:t>нормальнизации</a:t>
            </a:r>
            <a:r>
              <a:rPr lang="ru-RU" dirty="0"/>
              <a:t> текстовых запросов можно использовать библиотеку которая основана на исходниках </a:t>
            </a:r>
            <a:r>
              <a:rPr lang="en-US" dirty="0" err="1"/>
              <a:t>postgresql</a:t>
            </a:r>
            <a:r>
              <a:rPr lang="en-US" dirty="0"/>
              <a:t>, </a:t>
            </a:r>
            <a:r>
              <a:rPr lang="ru-RU" dirty="0"/>
              <a:t>мы выбрали от </a:t>
            </a:r>
            <a:r>
              <a:rPr lang="en-US" dirty="0" err="1"/>
              <a:t>pganalyze</a:t>
            </a:r>
            <a:r>
              <a:rPr lang="en-US" dirty="0"/>
              <a:t>, </a:t>
            </a:r>
            <a:r>
              <a:rPr lang="ru-RU" dirty="0"/>
              <a:t>для нее есть </a:t>
            </a:r>
            <a:r>
              <a:rPr lang="ru-RU" dirty="0" err="1"/>
              <a:t>биндинги</a:t>
            </a:r>
            <a:r>
              <a:rPr lang="ru-RU" dirty="0"/>
              <a:t> для </a:t>
            </a:r>
            <a:r>
              <a:rPr lang="en-US" dirty="0" err="1"/>
              <a:t>golang</a:t>
            </a:r>
            <a:endParaRPr lang="en-RU" dirty="0"/>
          </a:p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5D75E-72D6-CD44-994A-C15A26A8438F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96374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Итак</a:t>
            </a:r>
            <a:r>
              <a:rPr lang="en-RU" dirty="0"/>
              <a:t>, </a:t>
            </a:r>
            <a:r>
              <a:rPr lang="ru-RU" dirty="0" err="1"/>
              <a:t>семплирование</a:t>
            </a:r>
            <a:r>
              <a:rPr lang="ru-RU" dirty="0"/>
              <a:t> происходит в несколько этапов</a:t>
            </a:r>
            <a:r>
              <a:rPr lang="en-US" dirty="0"/>
              <a:t>, </a:t>
            </a:r>
            <a:r>
              <a:rPr lang="ru-RU" dirty="0"/>
              <a:t>мы скачиваем </a:t>
            </a:r>
            <a:r>
              <a:rPr lang="en-US" dirty="0" err="1"/>
              <a:t>pg_stat_activity</a:t>
            </a:r>
            <a:r>
              <a:rPr lang="en-US" dirty="0"/>
              <a:t> </a:t>
            </a:r>
            <a:r>
              <a:rPr lang="ru-RU" dirty="0"/>
              <a:t>на клиент</a:t>
            </a:r>
            <a:r>
              <a:rPr lang="en-US" dirty="0"/>
              <a:t>, </a:t>
            </a:r>
            <a:r>
              <a:rPr lang="ru-RU" dirty="0"/>
              <a:t>нормализуем тексты запросов</a:t>
            </a:r>
            <a:r>
              <a:rPr lang="en-US" dirty="0"/>
              <a:t>, </a:t>
            </a:r>
            <a:r>
              <a:rPr lang="ru-RU" dirty="0"/>
              <a:t>группируем их и отправляем в </a:t>
            </a:r>
            <a:r>
              <a:rPr lang="en-US" dirty="0" err="1"/>
              <a:t>clickhouse</a:t>
            </a:r>
            <a:endParaRPr lang="en-RU" dirty="0"/>
          </a:p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5D75E-72D6-CD44-994A-C15A26A8438F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34998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Давайте </a:t>
            </a:r>
            <a:r>
              <a:rPr lang="ru-RU" dirty="0" err="1"/>
              <a:t>расмотрим</a:t>
            </a:r>
            <a:r>
              <a:rPr lang="ru-RU" dirty="0"/>
              <a:t> простой пример</a:t>
            </a:r>
            <a:r>
              <a:rPr lang="en-US" dirty="0"/>
              <a:t>, </a:t>
            </a:r>
            <a:r>
              <a:rPr lang="ru-RU" dirty="0"/>
              <a:t>к нам пришел разработчик и сказал что он не достигает необходимых значений на </a:t>
            </a:r>
            <a:r>
              <a:rPr lang="ru-RU" dirty="0" err="1"/>
              <a:t>перфоманс</a:t>
            </a:r>
            <a:r>
              <a:rPr lang="ru-RU" dirty="0"/>
              <a:t> тестировании</a:t>
            </a:r>
            <a:endParaRPr lang="en-RU" dirty="0"/>
          </a:p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5D75E-72D6-CD44-994A-C15A26A8438F}" type="slidenum">
              <a:rPr lang="ru-RU" smtClean="0"/>
              <a:pPr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3393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Немного о докладчике</a:t>
            </a:r>
            <a:r>
              <a:rPr lang="en-RU" dirty="0"/>
              <a:t>, </a:t>
            </a:r>
            <a:r>
              <a:rPr lang="ru-RU" dirty="0"/>
              <a:t>так получилось что последние лет 10 я занимаюсь </a:t>
            </a:r>
            <a:r>
              <a:rPr lang="en-US" dirty="0"/>
              <a:t>PostgreSQL, </a:t>
            </a:r>
            <a:r>
              <a:rPr lang="ru-RU" dirty="0"/>
              <a:t>иногда как основной работой</a:t>
            </a:r>
            <a:r>
              <a:rPr lang="en-US" dirty="0"/>
              <a:t>, </a:t>
            </a:r>
            <a:r>
              <a:rPr lang="ru-RU" dirty="0"/>
              <a:t>иногда как основной</a:t>
            </a:r>
            <a:r>
              <a:rPr lang="en-US" dirty="0"/>
              <a:t>, </a:t>
            </a:r>
            <a:r>
              <a:rPr lang="ru-RU" dirty="0"/>
              <a:t>даже было время работал в крутой компании </a:t>
            </a:r>
            <a:r>
              <a:rPr lang="en-US" dirty="0" err="1"/>
              <a:t>PostgresPro</a:t>
            </a:r>
            <a:r>
              <a:rPr lang="en-US" dirty="0"/>
              <a:t>. </a:t>
            </a:r>
            <a:r>
              <a:rPr lang="ru-RU" dirty="0"/>
              <a:t>У меня был опыт использования </a:t>
            </a:r>
            <a:r>
              <a:rPr lang="en-US" dirty="0"/>
              <a:t>AWS RDS </a:t>
            </a:r>
            <a:r>
              <a:rPr lang="ru-RU" dirty="0"/>
              <a:t>и поэтому для меня был интересным </a:t>
            </a:r>
            <a:r>
              <a:rPr lang="en-US" dirty="0"/>
              <a:t>challenge </a:t>
            </a:r>
            <a:r>
              <a:rPr lang="ru-RU" dirty="0"/>
              <a:t>делать свое облако в </a:t>
            </a:r>
            <a:r>
              <a:rPr lang="en-US" dirty="0"/>
              <a:t>OZON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5D75E-72D6-CD44-994A-C15A26A8438F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268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Итак</a:t>
            </a:r>
            <a:r>
              <a:rPr lang="en-RU" dirty="0"/>
              <a:t>, </a:t>
            </a:r>
            <a:r>
              <a:rPr lang="ru-RU" dirty="0" err="1"/>
              <a:t>семплирование</a:t>
            </a:r>
            <a:r>
              <a:rPr lang="ru-RU" dirty="0"/>
              <a:t> происходит в несколько этапов</a:t>
            </a:r>
            <a:r>
              <a:rPr lang="en-US" dirty="0"/>
              <a:t>, </a:t>
            </a:r>
            <a:r>
              <a:rPr lang="ru-RU" dirty="0"/>
              <a:t>мы скачиваем </a:t>
            </a:r>
            <a:r>
              <a:rPr lang="en-US" dirty="0" err="1"/>
              <a:t>pg_stat_activity</a:t>
            </a:r>
            <a:r>
              <a:rPr lang="en-US" dirty="0"/>
              <a:t> </a:t>
            </a:r>
            <a:r>
              <a:rPr lang="ru-RU" dirty="0"/>
              <a:t>на клиент</a:t>
            </a:r>
            <a:r>
              <a:rPr lang="en-US" dirty="0"/>
              <a:t>, </a:t>
            </a:r>
            <a:r>
              <a:rPr lang="ru-RU" dirty="0"/>
              <a:t>нормализуем тексты запросов</a:t>
            </a:r>
            <a:r>
              <a:rPr lang="en-US" dirty="0"/>
              <a:t>, </a:t>
            </a:r>
            <a:r>
              <a:rPr lang="ru-RU" dirty="0"/>
              <a:t>группируем их и отправляем в </a:t>
            </a:r>
            <a:r>
              <a:rPr lang="en-US" dirty="0" err="1"/>
              <a:t>clickhouse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5D75E-72D6-CD44-994A-C15A26A8438F}" type="slidenum">
              <a:rPr lang="ru-RU" smtClean="0"/>
              <a:pPr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21148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Запросы которые выстраивались в очередь за </a:t>
            </a:r>
            <a:r>
              <a:rPr lang="en-US" dirty="0"/>
              <a:t>CPU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5D75E-72D6-CD44-994A-C15A26A8438F}" type="slidenum">
              <a:rPr lang="ru-RU" smtClean="0"/>
              <a:pPr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88042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Отличные разрезы для аналитики – это </a:t>
            </a:r>
            <a:r>
              <a:rPr lang="en-US" dirty="0"/>
              <a:t>Lock </a:t>
            </a:r>
            <a:r>
              <a:rPr lang="ru-RU" dirty="0"/>
              <a:t>и </a:t>
            </a:r>
            <a:r>
              <a:rPr lang="en-US" dirty="0"/>
              <a:t>IO, </a:t>
            </a:r>
            <a:r>
              <a:rPr lang="ru-RU" dirty="0"/>
              <a:t>я думаю что большинству будет понятно как это можно использовать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5D75E-72D6-CD44-994A-C15A26A8438F}" type="slidenum">
              <a:rPr lang="ru-RU" smtClean="0"/>
              <a:pPr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82299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Отдельный разрез – это </a:t>
            </a:r>
            <a:r>
              <a:rPr lang="en-US" dirty="0"/>
              <a:t>”other”, </a:t>
            </a:r>
            <a:r>
              <a:rPr lang="ru-RU" dirty="0"/>
              <a:t>в категорию которого не попадает все что готово для выполнения</a:t>
            </a:r>
            <a:r>
              <a:rPr lang="en-US" dirty="0"/>
              <a:t>, </a:t>
            </a:r>
            <a:r>
              <a:rPr lang="ru-RU" dirty="0"/>
              <a:t>и не висит в </a:t>
            </a:r>
            <a:r>
              <a:rPr lang="en-US" dirty="0"/>
              <a:t>IO.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5D75E-72D6-CD44-994A-C15A26A8438F}" type="slidenum">
              <a:rPr lang="ru-RU" smtClean="0"/>
              <a:pPr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85193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Вот как раз в этой категории мы </a:t>
            </a:r>
            <a:r>
              <a:rPr lang="ru-RU" dirty="0" err="1"/>
              <a:t>видем</a:t>
            </a:r>
            <a:r>
              <a:rPr lang="ru-RU" dirty="0"/>
              <a:t> проблемы с клиентом</a:t>
            </a:r>
            <a:r>
              <a:rPr lang="en-US" dirty="0"/>
              <a:t>, </a:t>
            </a:r>
            <a:r>
              <a:rPr lang="ru-RU" dirty="0"/>
              <a:t>а именно </a:t>
            </a:r>
            <a:r>
              <a:rPr lang="en-US" dirty="0" err="1"/>
              <a:t>ClientRead</a:t>
            </a:r>
            <a:r>
              <a:rPr lang="en-US" dirty="0"/>
              <a:t> </a:t>
            </a:r>
            <a:r>
              <a:rPr lang="ru-RU" dirty="0"/>
              <a:t>который означает что мы висим в </a:t>
            </a:r>
            <a:r>
              <a:rPr lang="en-US" dirty="0"/>
              <a:t>idle in </a:t>
            </a:r>
            <a:r>
              <a:rPr lang="en-US" dirty="0" err="1"/>
              <a:t>tx</a:t>
            </a:r>
            <a:r>
              <a:rPr lang="en-US" dirty="0"/>
              <a:t>.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5D75E-72D6-CD44-994A-C15A26A8438F}" type="slidenum">
              <a:rPr lang="ru-RU" smtClean="0"/>
              <a:pPr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45021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Давайте теперь нормализуем запросы до 100</a:t>
            </a:r>
            <a:r>
              <a:rPr lang="en-US" dirty="0"/>
              <a:t>% </a:t>
            </a:r>
            <a:r>
              <a:rPr lang="ru-RU" dirty="0"/>
              <a:t>и получим такую красивую статистику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5D75E-72D6-CD44-994A-C15A26A8438F}" type="slidenum">
              <a:rPr lang="ru-RU" smtClean="0"/>
              <a:pPr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06162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Пирог чем занималась база с распределением по времени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5D75E-72D6-CD44-994A-C15A26A8438F}" type="slidenum">
              <a:rPr lang="ru-RU" smtClean="0"/>
              <a:pPr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45813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Самое интересно что наверное получится – это количество активных сессий поделить на кол-во </a:t>
            </a:r>
            <a:r>
              <a:rPr lang="en-US" dirty="0"/>
              <a:t>CPU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5D75E-72D6-CD44-994A-C15A26A8438F}" type="slidenum">
              <a:rPr lang="ru-RU" smtClean="0"/>
              <a:pPr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96767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Видим </a:t>
            </a:r>
            <a:r>
              <a:rPr lang="en-US" dirty="0"/>
              <a:t>3.5 </a:t>
            </a:r>
            <a:r>
              <a:rPr lang="ru-RU" dirty="0"/>
              <a:t>активных сессий в среднем</a:t>
            </a:r>
            <a:r>
              <a:rPr lang="en-US" dirty="0"/>
              <a:t>, </a:t>
            </a:r>
            <a:r>
              <a:rPr lang="ru-RU" dirty="0"/>
              <a:t>на 8 </a:t>
            </a:r>
            <a:r>
              <a:rPr lang="en-US" dirty="0"/>
              <a:t>CPU </a:t>
            </a:r>
            <a:r>
              <a:rPr lang="ru-RU" dirty="0"/>
              <a:t>получается </a:t>
            </a:r>
            <a:r>
              <a:rPr lang="ru-RU" dirty="0" err="1"/>
              <a:t>коэффицент</a:t>
            </a:r>
            <a:r>
              <a:rPr lang="ru-RU" dirty="0"/>
              <a:t> </a:t>
            </a:r>
            <a:r>
              <a:rPr lang="en-US" dirty="0"/>
              <a:t>0.42 </a:t>
            </a:r>
            <a:r>
              <a:rPr lang="ru-RU" dirty="0"/>
              <a:t>– который означает что в среднем база была не </a:t>
            </a:r>
            <a:r>
              <a:rPr lang="ru-RU" dirty="0" err="1"/>
              <a:t>дозагружена</a:t>
            </a:r>
            <a:r>
              <a:rPr lang="en-US" dirty="0"/>
              <a:t>. </a:t>
            </a:r>
            <a:r>
              <a:rPr lang="ru-RU" dirty="0"/>
              <a:t>Интересная метрика также утилизация пула </a:t>
            </a:r>
            <a:r>
              <a:rPr lang="en-US" dirty="0" err="1"/>
              <a:t>postgresql</a:t>
            </a:r>
            <a:r>
              <a:rPr lang="en-US" dirty="0"/>
              <a:t> – </a:t>
            </a:r>
            <a:r>
              <a:rPr lang="ru-RU" dirty="0"/>
              <a:t>всего </a:t>
            </a:r>
            <a:r>
              <a:rPr lang="en-US" dirty="0"/>
              <a:t>17%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5D75E-72D6-CD44-994A-C15A26A8438F}" type="slidenum">
              <a:rPr lang="ru-RU" smtClean="0"/>
              <a:pPr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25617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Кстати вся эта история показала что база была не </a:t>
            </a:r>
            <a:r>
              <a:rPr lang="ru-RU" dirty="0" err="1"/>
              <a:t>дозагружена</a:t>
            </a:r>
            <a:r>
              <a:rPr lang="ru-RU" dirty="0"/>
              <a:t> и проблема была в </a:t>
            </a:r>
            <a:r>
              <a:rPr lang="en-US" dirty="0"/>
              <a:t>idle in </a:t>
            </a:r>
            <a:r>
              <a:rPr lang="en-US" dirty="0" err="1"/>
              <a:t>tx</a:t>
            </a:r>
            <a:r>
              <a:rPr lang="en-US" dirty="0"/>
              <a:t> </a:t>
            </a:r>
            <a:r>
              <a:rPr lang="ru-RU" dirty="0"/>
              <a:t>в связи с тем что тормозил кэш</a:t>
            </a:r>
            <a:r>
              <a:rPr lang="en-US" dirty="0"/>
              <a:t>.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5D75E-72D6-CD44-994A-C15A26A8438F}" type="slidenum">
              <a:rPr lang="ru-RU" smtClean="0"/>
              <a:pPr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5689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Ну как я уже говорил в </a:t>
            </a:r>
            <a:r>
              <a:rPr lang="en-US" dirty="0"/>
              <a:t>OZON </a:t>
            </a:r>
            <a:r>
              <a:rPr lang="ru-RU" dirty="0"/>
              <a:t>мы строим </a:t>
            </a:r>
            <a:r>
              <a:rPr lang="en-US" dirty="0"/>
              <a:t>PostgreSQL </a:t>
            </a:r>
            <a:r>
              <a:rPr lang="ru-RU" dirty="0"/>
              <a:t>как сервис для разработчиков</a:t>
            </a:r>
            <a:r>
              <a:rPr lang="en-US" dirty="0"/>
              <a:t>. PostgreSQL </a:t>
            </a:r>
            <a:r>
              <a:rPr lang="ru-RU" dirty="0"/>
              <a:t>является главной базой в </a:t>
            </a:r>
            <a:r>
              <a:rPr lang="en-US" dirty="0"/>
              <a:t>OZON </a:t>
            </a:r>
            <a:r>
              <a:rPr lang="ru-RU" dirty="0"/>
              <a:t>и почти каждый сервис его использует</a:t>
            </a:r>
            <a:r>
              <a:rPr lang="en-US" dirty="0"/>
              <a:t>. </a:t>
            </a:r>
            <a:r>
              <a:rPr lang="ru-RU" dirty="0"/>
              <a:t>Сам </a:t>
            </a:r>
            <a:r>
              <a:rPr lang="en-US" dirty="0" err="1"/>
              <a:t>ozon</a:t>
            </a:r>
            <a:r>
              <a:rPr lang="en-US" dirty="0"/>
              <a:t> </a:t>
            </a:r>
            <a:r>
              <a:rPr lang="ru-RU" dirty="0"/>
              <a:t>достаточно большой и да у нас сейчас тысячи кластеров </a:t>
            </a:r>
            <a:r>
              <a:rPr lang="en-US" dirty="0"/>
              <a:t>PostgreSQL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5D75E-72D6-CD44-994A-C15A26A8438F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49852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Другой важный вопрос разработчиков</a:t>
            </a:r>
            <a:r>
              <a:rPr lang="en-US" dirty="0"/>
              <a:t>/</a:t>
            </a:r>
            <a:r>
              <a:rPr lang="ru-RU" dirty="0"/>
              <a:t>клиентов на который надо иметь ответ – это ответ на вопрос </a:t>
            </a:r>
            <a:r>
              <a:rPr lang="en-US" dirty="0"/>
              <a:t>”</a:t>
            </a:r>
            <a:r>
              <a:rPr lang="ru-RU" dirty="0"/>
              <a:t>мы ничего не делали оно само стало тормозить</a:t>
            </a:r>
            <a:r>
              <a:rPr lang="en-US" dirty="0"/>
              <a:t>”. </a:t>
            </a:r>
            <a:r>
              <a:rPr lang="ru-RU" dirty="0"/>
              <a:t>Конечно такое бывает</a:t>
            </a:r>
            <a:r>
              <a:rPr lang="en-US" dirty="0"/>
              <a:t>, </a:t>
            </a:r>
            <a:r>
              <a:rPr lang="ru-RU" dirty="0"/>
              <a:t>что железо не справляется</a:t>
            </a:r>
            <a:r>
              <a:rPr lang="en-US" dirty="0"/>
              <a:t>, </a:t>
            </a:r>
            <a:r>
              <a:rPr lang="ru-RU" dirty="0"/>
              <a:t>но в основном это происходит из-за того что меняется план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5D75E-72D6-CD44-994A-C15A26A8438F}" type="slidenum">
              <a:rPr lang="ru-RU" smtClean="0"/>
              <a:pPr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35599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Еще одна большая часть мониторинга – это мониторинг планов запросов</a:t>
            </a:r>
            <a:r>
              <a:rPr lang="en-US" dirty="0"/>
              <a:t>, </a:t>
            </a:r>
            <a:r>
              <a:rPr lang="ru-RU" dirty="0"/>
              <a:t>я расскажу как мы это сделали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5D75E-72D6-CD44-994A-C15A26A8438F}" type="slidenum">
              <a:rPr lang="ru-RU" smtClean="0"/>
              <a:pPr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48272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Планы как мы знаем зависят от статистики</a:t>
            </a:r>
            <a:r>
              <a:rPr lang="en-US" dirty="0"/>
              <a:t>, </a:t>
            </a:r>
            <a:r>
              <a:rPr lang="ru-RU" dirty="0"/>
              <a:t>а она обновляется через </a:t>
            </a:r>
            <a:r>
              <a:rPr lang="en-US" dirty="0" err="1"/>
              <a:t>autovacuum</a:t>
            </a:r>
            <a:r>
              <a:rPr lang="en-US" dirty="0"/>
              <a:t> </a:t>
            </a:r>
            <a:r>
              <a:rPr lang="ru-RU" dirty="0"/>
              <a:t>и в любой момент может </a:t>
            </a:r>
            <a:r>
              <a:rPr lang="ru-RU" dirty="0" err="1"/>
              <a:t>координально</a:t>
            </a:r>
            <a:r>
              <a:rPr lang="ru-RU" dirty="0"/>
              <a:t> </a:t>
            </a:r>
            <a:r>
              <a:rPr lang="ru-RU" dirty="0" err="1"/>
              <a:t>поменятся</a:t>
            </a:r>
            <a:r>
              <a:rPr lang="ru-RU" dirty="0"/>
              <a:t> в том числе после успешного или не успешного массового </a:t>
            </a:r>
            <a:r>
              <a:rPr lang="en-US" dirty="0"/>
              <a:t>delete.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5D75E-72D6-CD44-994A-C15A26A8438F}" type="slidenum">
              <a:rPr lang="ru-RU" smtClean="0"/>
              <a:pPr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96509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4225290"/>
          </a:xfrm>
        </p:spPr>
        <p:txBody>
          <a:bodyPr/>
          <a:lstStyle/>
          <a:p>
            <a:r>
              <a:rPr lang="ru-RU" dirty="0"/>
              <a:t>Конечно писать с нуля нормализацию плана очень дорого</a:t>
            </a:r>
            <a:r>
              <a:rPr lang="en-US" dirty="0"/>
              <a:t>, </a:t>
            </a:r>
            <a:r>
              <a:rPr lang="ru-RU" dirty="0"/>
              <a:t>в плане времени и возможных ошибок</a:t>
            </a:r>
            <a:r>
              <a:rPr lang="en-US" dirty="0"/>
              <a:t>, </a:t>
            </a:r>
            <a:r>
              <a:rPr lang="ru-RU" dirty="0"/>
              <a:t>на тот момент только 2 два варианта которых можно было использовать в </a:t>
            </a:r>
            <a:r>
              <a:rPr lang="en-US" dirty="0"/>
              <a:t>production. </a:t>
            </a:r>
            <a:r>
              <a:rPr lang="ru-RU" dirty="0"/>
              <a:t>Один был от </a:t>
            </a:r>
            <a:r>
              <a:rPr lang="ru-RU" dirty="0" err="1"/>
              <a:t>перконы</a:t>
            </a:r>
            <a:r>
              <a:rPr lang="en-US" dirty="0"/>
              <a:t>, </a:t>
            </a:r>
            <a:r>
              <a:rPr lang="ru-RU" dirty="0"/>
              <a:t>второй – от </a:t>
            </a:r>
            <a:r>
              <a:rPr lang="en-US" dirty="0" err="1"/>
              <a:t>oscc</a:t>
            </a:r>
            <a:r>
              <a:rPr lang="en-US" dirty="0"/>
              <a:t>, </a:t>
            </a:r>
            <a:r>
              <a:rPr lang="ru-RU" dirty="0"/>
              <a:t>которые используют этот </a:t>
            </a:r>
            <a:r>
              <a:rPr lang="en-US" dirty="0"/>
              <a:t>extension </a:t>
            </a:r>
            <a:r>
              <a:rPr lang="ru-RU" dirty="0"/>
              <a:t>как часть </a:t>
            </a:r>
            <a:r>
              <a:rPr lang="ru-RU" dirty="0" err="1"/>
              <a:t>автотюнинга</a:t>
            </a:r>
            <a:r>
              <a:rPr lang="ru-RU" dirty="0"/>
              <a:t> планов запросов</a:t>
            </a:r>
            <a:r>
              <a:rPr lang="en-US" dirty="0"/>
              <a:t>. </a:t>
            </a:r>
            <a:r>
              <a:rPr lang="ru-RU" dirty="0"/>
              <a:t>Кстати интересная штука на которую стоит взглянуть</a:t>
            </a:r>
            <a:r>
              <a:rPr lang="en-US" dirty="0"/>
              <a:t>.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5D75E-72D6-CD44-994A-C15A26A8438F}" type="slidenum">
              <a:rPr lang="ru-RU" smtClean="0"/>
              <a:pPr/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17314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000" dirty="0"/>
              <a:t>Казалось что </a:t>
            </a:r>
            <a:r>
              <a:rPr lang="en-RU" sz="1000" dirty="0"/>
              <a:t>stat_monitor </a:t>
            </a:r>
            <a:r>
              <a:rPr lang="ru-RU" sz="1000" dirty="0"/>
              <a:t>наступал на </a:t>
            </a:r>
            <a:r>
              <a:rPr lang="ru-RU" sz="1000" dirty="0" err="1"/>
              <a:t>теже</a:t>
            </a:r>
            <a:r>
              <a:rPr lang="ru-RU" sz="1000" dirty="0"/>
              <a:t> самые грабли с </a:t>
            </a:r>
            <a:r>
              <a:rPr lang="en-RU" sz="1000" dirty="0"/>
              <a:t>pg_stat_statements </a:t>
            </a:r>
            <a:r>
              <a:rPr lang="ru-RU" sz="1000" dirty="0"/>
              <a:t>который хранил данные с текстом запросов на диске</a:t>
            </a:r>
            <a:r>
              <a:rPr lang="en-US" sz="1000" dirty="0"/>
              <a:t>, </a:t>
            </a:r>
            <a:r>
              <a:rPr lang="ru-RU" sz="1000" dirty="0" err="1"/>
              <a:t>тоесть</a:t>
            </a:r>
            <a:r>
              <a:rPr lang="ru-RU" sz="1000" dirty="0"/>
              <a:t> при каждом новом запросы – ему приходилось записывать на диск данные</a:t>
            </a:r>
            <a:r>
              <a:rPr lang="en-US" sz="1000" dirty="0"/>
              <a:t>, </a:t>
            </a:r>
            <a:r>
              <a:rPr lang="ru-RU" sz="1000" dirty="0"/>
              <a:t>что при недостаточно большом объеме кольцевого буфера приводило к солидной дисковой активности</a:t>
            </a:r>
            <a:r>
              <a:rPr lang="en-US" sz="1000" dirty="0"/>
              <a:t>. </a:t>
            </a:r>
            <a:r>
              <a:rPr lang="ru-RU" sz="1000" dirty="0"/>
              <a:t>А так как отказывать от старого доброго </a:t>
            </a:r>
            <a:r>
              <a:rPr lang="en-US" sz="1000" dirty="0" err="1"/>
              <a:t>pgss</a:t>
            </a:r>
            <a:r>
              <a:rPr lang="en-US" sz="1000" dirty="0"/>
              <a:t> </a:t>
            </a:r>
            <a:r>
              <a:rPr lang="ru-RU" sz="1000" dirty="0"/>
              <a:t>мы не хотели</a:t>
            </a:r>
            <a:r>
              <a:rPr lang="en-US" sz="1000" dirty="0"/>
              <a:t>, </a:t>
            </a:r>
            <a:r>
              <a:rPr lang="ru-RU" sz="1000" dirty="0"/>
              <a:t>да и клиенты не поймут</a:t>
            </a:r>
            <a:r>
              <a:rPr lang="en-US" sz="1000" dirty="0"/>
              <a:t>, </a:t>
            </a:r>
            <a:r>
              <a:rPr lang="ru-RU" sz="1000" dirty="0"/>
              <a:t>мы отказались от его использования</a:t>
            </a:r>
            <a:r>
              <a:rPr lang="en-US" sz="1000" dirty="0"/>
              <a:t>.</a:t>
            </a:r>
            <a:endParaRPr lang="en-RU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5D75E-72D6-CD44-994A-C15A26A8438F}" type="slidenum">
              <a:rPr lang="ru-RU" smtClean="0"/>
              <a:pPr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54439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Значит оставался только </a:t>
            </a:r>
            <a:r>
              <a:rPr lang="en-US" dirty="0" err="1"/>
              <a:t>pgsp</a:t>
            </a:r>
            <a:r>
              <a:rPr lang="en-US" dirty="0"/>
              <a:t>. </a:t>
            </a:r>
            <a:r>
              <a:rPr lang="ru-RU" dirty="0"/>
              <a:t>Возник резонный вопрос насколько же он медленный</a:t>
            </a:r>
            <a:r>
              <a:rPr lang="en-US" dirty="0"/>
              <a:t>. </a:t>
            </a:r>
            <a:r>
              <a:rPr lang="ru-RU" dirty="0"/>
              <a:t>С одной стороны он подразумевался как часть </a:t>
            </a:r>
            <a:r>
              <a:rPr lang="ru-RU" dirty="0" err="1"/>
              <a:t>автотюнинга</a:t>
            </a:r>
            <a:r>
              <a:rPr lang="ru-RU" dirty="0"/>
              <a:t> что обозначала его как скоростной </a:t>
            </a:r>
            <a:r>
              <a:rPr lang="ru-RU" dirty="0" err="1"/>
              <a:t>экстеншен</a:t>
            </a:r>
            <a:r>
              <a:rPr lang="en-US" dirty="0"/>
              <a:t>, </a:t>
            </a:r>
            <a:r>
              <a:rPr lang="ru-RU" dirty="0"/>
              <a:t>с другой стороны как говорится доверяй но проверяй</a:t>
            </a:r>
            <a:r>
              <a:rPr lang="en-US" dirty="0"/>
              <a:t>.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5D75E-72D6-CD44-994A-C15A26A8438F}" type="slidenum">
              <a:rPr lang="ru-RU" smtClean="0"/>
              <a:pPr/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514516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Пришлось проверить и как оказалось все подозрения оправдались</a:t>
            </a:r>
            <a:r>
              <a:rPr lang="en-US" dirty="0"/>
              <a:t>, </a:t>
            </a:r>
            <a:r>
              <a:rPr lang="ru-RU" dirty="0"/>
              <a:t>уменьшение производительности на простом </a:t>
            </a:r>
            <a:r>
              <a:rPr lang="en-US" dirty="0" err="1"/>
              <a:t>pgbench</a:t>
            </a:r>
            <a:r>
              <a:rPr lang="en-US" dirty="0"/>
              <a:t> </a:t>
            </a:r>
            <a:r>
              <a:rPr lang="ru-RU" dirty="0"/>
              <a:t>почти в полтора раза</a:t>
            </a:r>
            <a:r>
              <a:rPr lang="en-US" dirty="0"/>
              <a:t> </a:t>
            </a:r>
            <a:r>
              <a:rPr lang="ru-RU" dirty="0"/>
              <a:t>мы не могли себе позволить</a:t>
            </a:r>
            <a:r>
              <a:rPr lang="en-US" dirty="0"/>
              <a:t>.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5D75E-72D6-CD44-994A-C15A26A8438F}" type="slidenum">
              <a:rPr lang="ru-RU" smtClean="0"/>
              <a:pPr/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154409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Что же тормозит </a:t>
            </a:r>
            <a:r>
              <a:rPr lang="en-US" dirty="0"/>
              <a:t>extension? </a:t>
            </a:r>
            <a:r>
              <a:rPr lang="ru-RU" dirty="0"/>
              <a:t>Как оказалось он </a:t>
            </a:r>
            <a:r>
              <a:rPr lang="ru-RU" dirty="0" err="1"/>
              <a:t>нормальзует</a:t>
            </a:r>
            <a:r>
              <a:rPr lang="ru-RU" dirty="0"/>
              <a:t> данные в </a:t>
            </a:r>
            <a:r>
              <a:rPr lang="en-US" dirty="0"/>
              <a:t>json, </a:t>
            </a:r>
            <a:r>
              <a:rPr lang="ru-RU" dirty="0"/>
              <a:t>и основная проблема была в </a:t>
            </a:r>
            <a:r>
              <a:rPr lang="en-US" dirty="0" err="1"/>
              <a:t>parse_object</a:t>
            </a:r>
            <a:r>
              <a:rPr lang="en-US" dirty="0"/>
              <a:t>, </a:t>
            </a:r>
            <a:r>
              <a:rPr lang="ru-RU" dirty="0"/>
              <a:t>это наверное полезная часть работы и не хотелось заниматься оптимизацией корневых функций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5D75E-72D6-CD44-994A-C15A26A8438F}" type="slidenum">
              <a:rPr lang="ru-RU" smtClean="0"/>
              <a:pPr/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791621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Поэтому решили отрезать то что нам казалось необходимым</a:t>
            </a:r>
            <a:r>
              <a:rPr lang="en-US" dirty="0"/>
              <a:t>. </a:t>
            </a:r>
            <a:r>
              <a:rPr lang="ru-RU" dirty="0"/>
              <a:t>Например нам не особо важно то насколько часто обновляется текст запроса</a:t>
            </a:r>
            <a:r>
              <a:rPr lang="en-US" dirty="0"/>
              <a:t>, </a:t>
            </a:r>
            <a:r>
              <a:rPr lang="ru-RU" dirty="0"/>
              <a:t>это на удивление дало около 30</a:t>
            </a:r>
            <a:r>
              <a:rPr lang="en-US" dirty="0"/>
              <a:t>% </a:t>
            </a:r>
            <a:r>
              <a:rPr lang="ru-RU" dirty="0"/>
              <a:t>прироста</a:t>
            </a:r>
            <a:r>
              <a:rPr lang="en-US" dirty="0"/>
              <a:t>, </a:t>
            </a:r>
            <a:r>
              <a:rPr lang="ru-RU" dirty="0"/>
              <a:t>означает что формат </a:t>
            </a:r>
            <a:r>
              <a:rPr lang="en-US" dirty="0"/>
              <a:t>json </a:t>
            </a:r>
            <a:r>
              <a:rPr lang="ru-RU" dirty="0"/>
              <a:t>не является самым эффективным</a:t>
            </a:r>
            <a:r>
              <a:rPr lang="en-US" dirty="0"/>
              <a:t>.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5D75E-72D6-CD44-994A-C15A26A8438F}" type="slidenum">
              <a:rPr lang="ru-RU" smtClean="0"/>
              <a:pPr/>
              <a:t>38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913440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Pgsp</a:t>
            </a:r>
            <a:r>
              <a:rPr lang="en-US" dirty="0"/>
              <a:t> </a:t>
            </a:r>
            <a:r>
              <a:rPr lang="ru-RU" dirty="0"/>
              <a:t>использует свой формат </a:t>
            </a:r>
            <a:r>
              <a:rPr lang="en-US" dirty="0" err="1"/>
              <a:t>query_id</a:t>
            </a:r>
            <a:r>
              <a:rPr lang="en-US" dirty="0"/>
              <a:t> </a:t>
            </a:r>
            <a:r>
              <a:rPr lang="ru-RU" dirty="0"/>
              <a:t>который нам также не является необходимым</a:t>
            </a:r>
            <a:r>
              <a:rPr lang="en-US" dirty="0"/>
              <a:t>, </a:t>
            </a:r>
            <a:r>
              <a:rPr lang="ru-RU" dirty="0"/>
              <a:t>он используется в расширении </a:t>
            </a:r>
            <a:r>
              <a:rPr lang="en-GB" dirty="0">
                <a:hlinkClick r:id="rId3"/>
              </a:rPr>
              <a:t>pg_plan_advsr</a:t>
            </a:r>
            <a:r>
              <a:rPr lang="en-GB" dirty="0"/>
              <a:t> . </a:t>
            </a:r>
            <a:r>
              <a:rPr lang="ru-RU" dirty="0"/>
              <a:t>Поэтому отсечение данной функциональности также дало 10 процентный прирост</a:t>
            </a:r>
            <a:r>
              <a:rPr lang="en-US" dirty="0"/>
              <a:t>.</a:t>
            </a:r>
            <a:endParaRPr lang="ru-RU" dirty="0"/>
          </a:p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5D75E-72D6-CD44-994A-C15A26A8438F}" type="slidenum">
              <a:rPr lang="ru-RU" smtClean="0"/>
              <a:pPr/>
              <a:t>39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5765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Мы используем в основном ванильные версии </a:t>
            </a:r>
            <a:r>
              <a:rPr lang="en-US" dirty="0"/>
              <a:t>PostgreSQL. </a:t>
            </a:r>
            <a:r>
              <a:rPr lang="ru-RU" dirty="0"/>
              <a:t>Если есть проблема которую проще решить добавив новый сервис</a:t>
            </a:r>
            <a:r>
              <a:rPr lang="en-US" dirty="0"/>
              <a:t>/</a:t>
            </a:r>
            <a:r>
              <a:rPr lang="ru-RU" dirty="0"/>
              <a:t>фоновое задание</a:t>
            </a:r>
            <a:r>
              <a:rPr lang="en-US" dirty="0"/>
              <a:t>, </a:t>
            </a:r>
            <a:r>
              <a:rPr lang="ru-RU" dirty="0"/>
              <a:t>то проще сделать это самим</a:t>
            </a:r>
            <a:r>
              <a:rPr lang="en-US" dirty="0"/>
              <a:t>. </a:t>
            </a:r>
            <a:r>
              <a:rPr lang="ru-RU" dirty="0"/>
              <a:t>Таким образом мы пытаемся контролировать все</a:t>
            </a:r>
            <a:r>
              <a:rPr lang="en-US" dirty="0"/>
              <a:t> </a:t>
            </a:r>
            <a:r>
              <a:rPr lang="ru-RU" dirty="0"/>
              <a:t>и мы не сталкиваемся с уникальными проблемами</a:t>
            </a:r>
            <a:r>
              <a:rPr lang="en-US" dirty="0"/>
              <a:t>.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5D75E-72D6-CD44-994A-C15A26A8438F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596262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 этом мы тоже не остановились</a:t>
            </a:r>
            <a:r>
              <a:rPr lang="en-US" dirty="0"/>
              <a:t>, </a:t>
            </a:r>
            <a:r>
              <a:rPr lang="ru-RU" dirty="0"/>
              <a:t>нужно было сделать ручку которая на ходу могла не только отключать </a:t>
            </a:r>
            <a:r>
              <a:rPr lang="en-US" dirty="0" err="1"/>
              <a:t>pgsp</a:t>
            </a:r>
            <a:r>
              <a:rPr lang="en-US" dirty="0"/>
              <a:t> </a:t>
            </a:r>
            <a:r>
              <a:rPr lang="ru-RU" dirty="0"/>
              <a:t>но и менять ее уровень влияния на общее время исполнения</a:t>
            </a:r>
            <a:r>
              <a:rPr lang="en-US" dirty="0"/>
              <a:t>. </a:t>
            </a:r>
            <a:r>
              <a:rPr lang="ru-RU" dirty="0"/>
              <a:t>Сделали </a:t>
            </a:r>
            <a:r>
              <a:rPr lang="en-US" dirty="0" err="1"/>
              <a:t>sample_rate</a:t>
            </a:r>
            <a:r>
              <a:rPr lang="en-US" dirty="0"/>
              <a:t> </a:t>
            </a:r>
            <a:r>
              <a:rPr lang="ru-RU" dirty="0"/>
              <a:t>и использовали простой рандом для того чтобы </a:t>
            </a:r>
            <a:r>
              <a:rPr lang="ru-RU" dirty="0" err="1"/>
              <a:t>семплировать</a:t>
            </a:r>
            <a:r>
              <a:rPr lang="ru-RU" dirty="0"/>
              <a:t> только часть запросов</a:t>
            </a:r>
            <a:r>
              <a:rPr lang="en-US" dirty="0"/>
              <a:t>.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5D75E-72D6-CD44-994A-C15A26A8438F}" type="slidenum">
              <a:rPr lang="ru-RU" smtClean="0"/>
              <a:pPr/>
              <a:t>40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967121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После того как внесли </a:t>
            </a:r>
            <a:r>
              <a:rPr lang="en-US" dirty="0" err="1"/>
              <a:t>sample_rate</a:t>
            </a:r>
            <a:r>
              <a:rPr lang="en-US" dirty="0"/>
              <a:t>, </a:t>
            </a:r>
            <a:r>
              <a:rPr lang="ru-RU" dirty="0"/>
              <a:t>возникла проблема того что необходимо не пропустить длинные запросы</a:t>
            </a:r>
            <a:r>
              <a:rPr lang="en-US" dirty="0"/>
              <a:t>, </a:t>
            </a:r>
            <a:r>
              <a:rPr lang="ru-RU" dirty="0"/>
              <a:t>которые пусть и не частые</a:t>
            </a:r>
            <a:r>
              <a:rPr lang="en-US" dirty="0"/>
              <a:t>, </a:t>
            </a:r>
            <a:r>
              <a:rPr lang="ru-RU" dirty="0"/>
              <a:t>но могли сильно менять наш профиль нагрузки</a:t>
            </a:r>
            <a:r>
              <a:rPr lang="en-US" dirty="0"/>
              <a:t>. </a:t>
            </a:r>
            <a:r>
              <a:rPr lang="ru-RU" dirty="0"/>
              <a:t>Поэтому любые длинные запросы проще записывать безусловно чем</a:t>
            </a:r>
            <a:r>
              <a:rPr lang="en-US" dirty="0"/>
              <a:t> </a:t>
            </a:r>
            <a:r>
              <a:rPr lang="ru-RU" dirty="0"/>
              <a:t>игнорировать</a:t>
            </a:r>
            <a:r>
              <a:rPr lang="en-US" dirty="0"/>
              <a:t>.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5D75E-72D6-CD44-994A-C15A26A8438F}" type="slidenum">
              <a:rPr lang="ru-RU" smtClean="0"/>
              <a:pPr/>
              <a:t>41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773814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Таким образом 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5D75E-72D6-CD44-994A-C15A26A8438F}" type="slidenum">
              <a:rPr lang="ru-RU" smtClean="0"/>
              <a:pPr/>
              <a:t>42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350403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После того как внесли </a:t>
            </a:r>
            <a:r>
              <a:rPr lang="en-US" dirty="0" err="1"/>
              <a:t>sample_rate</a:t>
            </a:r>
            <a:r>
              <a:rPr lang="en-US" dirty="0"/>
              <a:t>, </a:t>
            </a:r>
            <a:r>
              <a:rPr lang="ru-RU" dirty="0"/>
              <a:t>возникла проблема того что необходимо не пропустить длинные запросы</a:t>
            </a:r>
            <a:r>
              <a:rPr lang="en-US" dirty="0"/>
              <a:t>, </a:t>
            </a:r>
            <a:r>
              <a:rPr lang="ru-RU" dirty="0"/>
              <a:t>которые пусть и не частые</a:t>
            </a:r>
            <a:r>
              <a:rPr lang="en-US" dirty="0"/>
              <a:t>, </a:t>
            </a:r>
            <a:r>
              <a:rPr lang="ru-RU" dirty="0"/>
              <a:t>но могли сильно менять наш профиль нагрузки</a:t>
            </a:r>
            <a:r>
              <a:rPr lang="en-US" dirty="0"/>
              <a:t>. </a:t>
            </a:r>
            <a:r>
              <a:rPr lang="ru-RU" dirty="0"/>
              <a:t>Поэтому любые длинные запросы проще записывать безусловно чем</a:t>
            </a:r>
            <a:r>
              <a:rPr lang="en-US" dirty="0"/>
              <a:t> </a:t>
            </a:r>
            <a:r>
              <a:rPr lang="ru-RU" dirty="0"/>
              <a:t>игнорировать</a:t>
            </a:r>
            <a:r>
              <a:rPr lang="en-US" dirty="0"/>
              <a:t>.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5D75E-72D6-CD44-994A-C15A26A8438F}" type="slidenum">
              <a:rPr lang="ru-RU" smtClean="0"/>
              <a:pPr/>
              <a:t>43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76170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Мы стараемся не использовать гигантские монолиты</a:t>
            </a:r>
            <a:r>
              <a:rPr lang="en-US" dirty="0"/>
              <a:t>, </a:t>
            </a:r>
            <a:r>
              <a:rPr lang="ru-RU" dirty="0"/>
              <a:t>так как это приводит к большим проблемам в сопровождении</a:t>
            </a:r>
            <a:r>
              <a:rPr lang="en-US" dirty="0"/>
              <a:t>. </a:t>
            </a:r>
            <a:r>
              <a:rPr lang="ru-RU" dirty="0"/>
              <a:t>Да и как мы знаем многие процессы в </a:t>
            </a:r>
            <a:r>
              <a:rPr lang="en-US" dirty="0"/>
              <a:t>PostgreSQL </a:t>
            </a:r>
            <a:r>
              <a:rPr lang="ru-RU" dirty="0"/>
              <a:t>не </a:t>
            </a:r>
            <a:r>
              <a:rPr lang="ru-RU" dirty="0" err="1"/>
              <a:t>паралелятся</a:t>
            </a:r>
            <a:r>
              <a:rPr lang="en-US" dirty="0"/>
              <a:t>, </a:t>
            </a:r>
            <a:r>
              <a:rPr lang="ru-RU" dirty="0"/>
              <a:t>как пример вакуум на гигантские таблицы</a:t>
            </a:r>
            <a:r>
              <a:rPr lang="en-US" dirty="0"/>
              <a:t>.</a:t>
            </a:r>
            <a:r>
              <a:rPr lang="ru-RU" dirty="0"/>
              <a:t> Основной подход – использовать </a:t>
            </a:r>
            <a:r>
              <a:rPr lang="ru-RU" dirty="0" err="1"/>
              <a:t>програмное</a:t>
            </a:r>
            <a:r>
              <a:rPr lang="ru-RU" dirty="0"/>
              <a:t> </a:t>
            </a:r>
            <a:r>
              <a:rPr lang="ru-RU" dirty="0" err="1"/>
              <a:t>шардирование</a:t>
            </a:r>
            <a:r>
              <a:rPr lang="en-US" dirty="0"/>
              <a:t>.</a:t>
            </a:r>
          </a:p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5D75E-72D6-CD44-994A-C15A26A8438F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07772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Ну и как во всех классических облаках – разработчики не имеют прав </a:t>
            </a:r>
            <a:r>
              <a:rPr lang="ru-RU" dirty="0" err="1"/>
              <a:t>суперюзера</a:t>
            </a:r>
            <a:r>
              <a:rPr lang="ru-RU" dirty="0"/>
              <a:t> и сами отвечают за </a:t>
            </a:r>
            <a:r>
              <a:rPr lang="ru-RU" dirty="0" err="1"/>
              <a:t>перфоманс</a:t>
            </a:r>
            <a:r>
              <a:rPr lang="ru-RU" dirty="0"/>
              <a:t> своих БД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5D75E-72D6-CD44-994A-C15A26A8438F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98132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000" dirty="0"/>
              <a:t>Не лишним будет </a:t>
            </a:r>
            <a:r>
              <a:rPr lang="ru-RU" sz="1000" dirty="0" err="1"/>
              <a:t>расказать</a:t>
            </a:r>
            <a:r>
              <a:rPr lang="ru-RU" sz="1000" dirty="0"/>
              <a:t> про окружение</a:t>
            </a:r>
            <a:r>
              <a:rPr lang="en-US" sz="1000" dirty="0"/>
              <a:t>, </a:t>
            </a:r>
            <a:r>
              <a:rPr lang="ru-RU" sz="1000" dirty="0"/>
              <a:t>которое мы используем</a:t>
            </a:r>
            <a:r>
              <a:rPr lang="en-US" sz="1000" dirty="0"/>
              <a:t>. </a:t>
            </a:r>
            <a:r>
              <a:rPr lang="ru-RU" sz="1000" dirty="0"/>
              <a:t>Наш главный подход – максимальная изоляция баз друг от друга и в этом нам помогает </a:t>
            </a:r>
            <a:r>
              <a:rPr lang="en-US" sz="1000" dirty="0" err="1"/>
              <a:t>linux</a:t>
            </a:r>
            <a:r>
              <a:rPr lang="en-US" sz="1000" dirty="0"/>
              <a:t> </a:t>
            </a:r>
            <a:r>
              <a:rPr lang="en-US" sz="1000" dirty="0" err="1"/>
              <a:t>kvm</a:t>
            </a:r>
            <a:r>
              <a:rPr lang="en-US" sz="1000" dirty="0"/>
              <a:t>.</a:t>
            </a:r>
            <a:r>
              <a:rPr lang="ru-RU" sz="1000" dirty="0"/>
              <a:t> Мы используем </a:t>
            </a:r>
            <a:r>
              <a:rPr lang="ru-RU" sz="1000" dirty="0" err="1"/>
              <a:t>гигансткие</a:t>
            </a:r>
            <a:r>
              <a:rPr lang="ru-RU" sz="1000" dirty="0"/>
              <a:t> гипервизоры с локальным </a:t>
            </a:r>
            <a:r>
              <a:rPr lang="ru-RU" sz="1000" dirty="0" err="1"/>
              <a:t>стораджем</a:t>
            </a:r>
            <a:r>
              <a:rPr lang="en-US" sz="1000" dirty="0"/>
              <a:t>, </a:t>
            </a:r>
            <a:r>
              <a:rPr lang="ru-RU" sz="1000" dirty="0"/>
              <a:t>внутри этого гипервизора есть виртуальные машины внутри которых установлен </a:t>
            </a:r>
            <a:r>
              <a:rPr lang="en-US" sz="1000" dirty="0" err="1"/>
              <a:t>postgresql</a:t>
            </a:r>
            <a:r>
              <a:rPr lang="en-US" sz="1000" dirty="0"/>
              <a:t>, </a:t>
            </a:r>
            <a:r>
              <a:rPr lang="en-US" sz="1000" dirty="0" err="1"/>
              <a:t>patroni</a:t>
            </a:r>
            <a:r>
              <a:rPr lang="en-US" sz="1000" dirty="0"/>
              <a:t> </a:t>
            </a:r>
            <a:r>
              <a:rPr lang="ru-RU" sz="1000" dirty="0"/>
              <a:t>и россыпь других агентов</a:t>
            </a:r>
            <a:r>
              <a:rPr lang="en-US" sz="1000" dirty="0"/>
              <a:t>.</a:t>
            </a:r>
            <a:r>
              <a:rPr lang="ru-RU" sz="1000" dirty="0"/>
              <a:t> </a:t>
            </a:r>
            <a:r>
              <a:rPr lang="en-US" sz="1000" dirty="0"/>
              <a:t> </a:t>
            </a:r>
            <a:r>
              <a:rPr lang="ru-RU" sz="1000" dirty="0"/>
              <a:t>Мы постоянно растем и изоляция иногда трещит по швам</a:t>
            </a:r>
            <a:r>
              <a:rPr lang="en-US" sz="1000" dirty="0"/>
              <a:t>, </a:t>
            </a:r>
            <a:r>
              <a:rPr lang="ru-RU" sz="1000" dirty="0"/>
              <a:t>но пока мы справляемся с поставленными задачами</a:t>
            </a:r>
            <a:r>
              <a:rPr lang="en-US" sz="1000" dirty="0"/>
              <a:t>. </a:t>
            </a:r>
            <a:r>
              <a:rPr lang="ru-RU" sz="1000" dirty="0"/>
              <a:t>Хочется отметить</a:t>
            </a:r>
            <a:r>
              <a:rPr lang="en-US" sz="1000" dirty="0"/>
              <a:t>, </a:t>
            </a:r>
            <a:r>
              <a:rPr lang="ru-RU" sz="1000" dirty="0"/>
              <a:t>что если есть возможность сделать лимит – он обязан быть установлен в разумные пределы</a:t>
            </a:r>
            <a:r>
              <a:rPr lang="en-US" sz="1000" dirty="0"/>
              <a:t>.</a:t>
            </a:r>
            <a:endParaRPr lang="en-RU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5D75E-72D6-CD44-994A-C15A26A8438F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34058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таких условиях особенно важно предоставить разработчикам качественный мониторинг</a:t>
            </a:r>
            <a:r>
              <a:rPr lang="en-US" dirty="0"/>
              <a:t>. </a:t>
            </a:r>
            <a:r>
              <a:rPr lang="ru-RU" dirty="0"/>
              <a:t>Мониторинг является необходимым условием для горизонтального масштабирования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5D75E-72D6-CD44-994A-C15A26A8438F}" type="slidenum">
              <a:rPr lang="ru-RU" smtClean="0"/>
              <a:pPr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90378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Для мониторинга мы написали агента который собирает необходимые метрики и сохраняет данные в </a:t>
            </a:r>
            <a:r>
              <a:rPr lang="en-US" dirty="0" err="1"/>
              <a:t>clickhouse</a:t>
            </a:r>
            <a:r>
              <a:rPr lang="en-US" dirty="0"/>
              <a:t>, </a:t>
            </a:r>
            <a:r>
              <a:rPr lang="ru-RU" dirty="0"/>
              <a:t>после чего клиент</a:t>
            </a:r>
            <a:r>
              <a:rPr lang="en-US" dirty="0"/>
              <a:t>, </a:t>
            </a:r>
            <a:r>
              <a:rPr lang="ru-RU" dirty="0"/>
              <a:t>те разработчик</a:t>
            </a:r>
            <a:r>
              <a:rPr lang="en-US" dirty="0"/>
              <a:t>, </a:t>
            </a:r>
            <a:r>
              <a:rPr lang="ru-RU" dirty="0"/>
              <a:t>может их посмотреть в </a:t>
            </a:r>
            <a:r>
              <a:rPr lang="en-US" dirty="0"/>
              <a:t>Grafana.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5D75E-72D6-CD44-994A-C15A26A8438F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1752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Слайд-заста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E2F026C-7EE3-DC49-8D00-A44B313406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35" t="527" r="5822" b="1214"/>
          <a:stretch/>
        </p:blipFill>
        <p:spPr>
          <a:xfrm>
            <a:off x="0" y="1"/>
            <a:ext cx="24382413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269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275" y="450645"/>
            <a:ext cx="21669394" cy="2196000"/>
          </a:xfrm>
          <a:prstGeom prst="rect">
            <a:avLst/>
          </a:prstGeom>
        </p:spPr>
        <p:txBody>
          <a:bodyPr tIns="360000" rIns="0" bIns="0">
            <a:no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46278" y="12833592"/>
            <a:ext cx="18073031" cy="450634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202650" y="12841426"/>
            <a:ext cx="1815639" cy="442800"/>
          </a:xfrm>
        </p:spPr>
        <p:txBody>
          <a:bodyPr/>
          <a:lstStyle/>
          <a:p>
            <a:fld id="{479D26DF-754D-9F43-9AED-8751096E45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30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+2 равных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275" y="450645"/>
            <a:ext cx="21669394" cy="2196000"/>
          </a:xfrm>
          <a:prstGeom prst="rect">
            <a:avLst/>
          </a:prstGeom>
        </p:spPr>
        <p:txBody>
          <a:bodyPr tIns="360000" rIns="0" bIns="0">
            <a:no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46278" y="12833592"/>
            <a:ext cx="18073031" cy="450634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202650" y="12841426"/>
            <a:ext cx="1815639" cy="442800"/>
          </a:xfrm>
        </p:spPr>
        <p:txBody>
          <a:bodyPr/>
          <a:lstStyle/>
          <a:p>
            <a:fld id="{479D26DF-754D-9F43-9AED-8751096E457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Объект 8">
            <a:extLst>
              <a:ext uri="{FF2B5EF4-FFF2-40B4-BE49-F238E27FC236}">
                <a16:creationId xmlns:a16="http://schemas.microsoft.com/office/drawing/2014/main" id="{7F7F2D15-4992-9642-9E17-A2A75DAEBB0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346400" y="3542399"/>
            <a:ext cx="10379034" cy="8856000"/>
          </a:xfrm>
        </p:spPr>
        <p:txBody>
          <a:bodyPr tIns="162000" anchor="t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B0253D-058F-A648-881F-1A279CD1EA5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2192323" y="3542400"/>
            <a:ext cx="10823728" cy="8856000"/>
          </a:xfrm>
        </p:spPr>
        <p:txBody>
          <a:bodyPr anchor="t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82186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+2 разных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275" y="450645"/>
            <a:ext cx="21669394" cy="2196000"/>
          </a:xfrm>
          <a:prstGeom prst="rect">
            <a:avLst/>
          </a:prstGeom>
        </p:spPr>
        <p:txBody>
          <a:bodyPr tIns="360000" rIns="0" bIns="0">
            <a:no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46278" y="12833592"/>
            <a:ext cx="18073031" cy="450634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202650" y="12841426"/>
            <a:ext cx="1815639" cy="442800"/>
          </a:xfrm>
        </p:spPr>
        <p:txBody>
          <a:bodyPr/>
          <a:lstStyle/>
          <a:p>
            <a:fld id="{479D26DF-754D-9F43-9AED-8751096E457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8">
            <a:extLst>
              <a:ext uri="{FF2B5EF4-FFF2-40B4-BE49-F238E27FC236}">
                <a16:creationId xmlns:a16="http://schemas.microsoft.com/office/drawing/2014/main" id="{7F7F2D15-4992-9642-9E17-A2A75DAEBB0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346282" y="3542400"/>
            <a:ext cx="6780446" cy="8856000"/>
          </a:xfrm>
        </p:spPr>
        <p:txBody>
          <a:bodyPr tIns="162000" anchor="t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B0253D-058F-A648-881F-1A279CD1EA5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028704" y="3542400"/>
            <a:ext cx="13987347" cy="8856000"/>
          </a:xfrm>
        </p:spPr>
        <p:txBody>
          <a:bodyPr anchor="t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2158914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3 ик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275" y="450645"/>
            <a:ext cx="21669394" cy="2196000"/>
          </a:xfrm>
          <a:prstGeom prst="rect">
            <a:avLst/>
          </a:prstGeom>
        </p:spPr>
        <p:txBody>
          <a:bodyPr tIns="360000" rIns="0" bIns="0">
            <a:no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46278" y="12833592"/>
            <a:ext cx="18073031" cy="450634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202650" y="12841426"/>
            <a:ext cx="1815639" cy="442800"/>
          </a:xfrm>
        </p:spPr>
        <p:txBody>
          <a:bodyPr/>
          <a:lstStyle/>
          <a:p>
            <a:fld id="{479D26DF-754D-9F43-9AED-8751096E457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658673A-ADDA-E243-A15F-B00249F417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46361" y="7092000"/>
            <a:ext cx="6326233" cy="3529963"/>
          </a:xfrm>
          <a:noFill/>
        </p:spPr>
        <p:txBody>
          <a:bodyPr anchor="t"/>
          <a:lstStyle>
            <a:lvl1pPr algn="l"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703158F-A5BF-504A-AF00-6BDDB828D4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69682" y="7092000"/>
            <a:ext cx="6326037" cy="3529963"/>
          </a:xfrm>
          <a:noFill/>
        </p:spPr>
        <p:txBody>
          <a:bodyPr anchor="t"/>
          <a:lstStyle>
            <a:lvl1pPr algn="l"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FA6F0FBE-32CA-684C-8B74-952DE248886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697683" y="7092000"/>
            <a:ext cx="6317986" cy="3529963"/>
          </a:xfrm>
          <a:noFill/>
        </p:spPr>
        <p:txBody>
          <a:bodyPr anchor="t"/>
          <a:lstStyle>
            <a:lvl1pPr algn="l"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Рисунок 5">
            <a:extLst>
              <a:ext uri="{FF2B5EF4-FFF2-40B4-BE49-F238E27FC236}">
                <a16:creationId xmlns:a16="http://schemas.microsoft.com/office/drawing/2014/main" id="{3D60523E-FB91-1F41-989E-47B267D7DFB9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2246839" y="4874400"/>
            <a:ext cx="2317143" cy="1771200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dirty="0"/>
              <a:t>Вставка рисунка</a:t>
            </a:r>
          </a:p>
        </p:txBody>
      </p:sp>
      <p:sp>
        <p:nvSpPr>
          <p:cNvPr id="15" name="Рисунок 5">
            <a:extLst>
              <a:ext uri="{FF2B5EF4-FFF2-40B4-BE49-F238E27FC236}">
                <a16:creationId xmlns:a16="http://schemas.microsoft.com/office/drawing/2014/main" id="{0206DE54-DF1E-B74E-86C8-98450A4D92FD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9469681" y="4874400"/>
            <a:ext cx="2317143" cy="1771200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dirty="0"/>
              <a:t>Вставка рисунка</a:t>
            </a:r>
          </a:p>
        </p:txBody>
      </p:sp>
      <p:sp>
        <p:nvSpPr>
          <p:cNvPr id="16" name="Рисунок 5">
            <a:extLst>
              <a:ext uri="{FF2B5EF4-FFF2-40B4-BE49-F238E27FC236}">
                <a16:creationId xmlns:a16="http://schemas.microsoft.com/office/drawing/2014/main" id="{1DE8265D-E987-ED40-8435-0E438B5A8B62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16697684" y="4874400"/>
            <a:ext cx="2317143" cy="1771200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dirty="0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35080043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4 ик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275" y="450645"/>
            <a:ext cx="21669394" cy="2196000"/>
          </a:xfrm>
          <a:prstGeom prst="rect">
            <a:avLst/>
          </a:prstGeom>
        </p:spPr>
        <p:txBody>
          <a:bodyPr tIns="360000" rIns="0" bIns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46278" y="12833592"/>
            <a:ext cx="18073031" cy="450634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202650" y="12841426"/>
            <a:ext cx="1815639" cy="442800"/>
          </a:xfrm>
        </p:spPr>
        <p:txBody>
          <a:bodyPr/>
          <a:lstStyle/>
          <a:p>
            <a:fld id="{479D26DF-754D-9F43-9AED-8751096E457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658673A-ADDA-E243-A15F-B00249F417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46277" y="7092000"/>
            <a:ext cx="4520567" cy="3529963"/>
          </a:xfrm>
          <a:noFill/>
        </p:spPr>
        <p:txBody>
          <a:bodyPr anchor="t"/>
          <a:lstStyle>
            <a:lvl1pPr algn="l"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703158F-A5BF-504A-AF00-6BDDB828D4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86614" y="7092000"/>
            <a:ext cx="4552950" cy="3529963"/>
          </a:xfrm>
          <a:noFill/>
        </p:spPr>
        <p:txBody>
          <a:bodyPr anchor="t"/>
          <a:lstStyle>
            <a:lvl1pPr algn="l"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FA6F0FBE-32CA-684C-8B74-952DE248886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8972789" y="7092000"/>
            <a:ext cx="4063347" cy="3529963"/>
          </a:xfrm>
          <a:noFill/>
        </p:spPr>
        <p:txBody>
          <a:bodyPr anchor="t"/>
          <a:lstStyle>
            <a:lvl1pPr algn="l"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Рисунок 5">
            <a:extLst>
              <a:ext uri="{FF2B5EF4-FFF2-40B4-BE49-F238E27FC236}">
                <a16:creationId xmlns:a16="http://schemas.microsoft.com/office/drawing/2014/main" id="{3D60523E-FB91-1F41-989E-47B267D7DFB9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1346272" y="4874400"/>
            <a:ext cx="2317143" cy="1771200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dirty="0"/>
              <a:t>Вставка рисунка</a:t>
            </a:r>
          </a:p>
        </p:txBody>
      </p:sp>
      <p:sp>
        <p:nvSpPr>
          <p:cNvPr id="15" name="Рисунок 5">
            <a:extLst>
              <a:ext uri="{FF2B5EF4-FFF2-40B4-BE49-F238E27FC236}">
                <a16:creationId xmlns:a16="http://schemas.microsoft.com/office/drawing/2014/main" id="{0206DE54-DF1E-B74E-86C8-98450A4D92FD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242525" y="4874400"/>
            <a:ext cx="2317143" cy="1771200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dirty="0"/>
              <a:t>Вставка рисунка</a:t>
            </a:r>
          </a:p>
        </p:txBody>
      </p:sp>
      <p:sp>
        <p:nvSpPr>
          <p:cNvPr id="16" name="Рисунок 5">
            <a:extLst>
              <a:ext uri="{FF2B5EF4-FFF2-40B4-BE49-F238E27FC236}">
                <a16:creationId xmlns:a16="http://schemas.microsoft.com/office/drawing/2014/main" id="{1DE8265D-E987-ED40-8435-0E438B5A8B62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18972786" y="4874400"/>
            <a:ext cx="2317143" cy="1771200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dirty="0"/>
              <a:t>Вставка рисунка</a:t>
            </a:r>
          </a:p>
        </p:txBody>
      </p:sp>
      <p:sp>
        <p:nvSpPr>
          <p:cNvPr id="11" name="Рисунок 5">
            <a:extLst>
              <a:ext uri="{FF2B5EF4-FFF2-40B4-BE49-F238E27FC236}">
                <a16:creationId xmlns:a16="http://schemas.microsoft.com/office/drawing/2014/main" id="{E4B3EA87-6CD3-3D43-B688-58E3609A9132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3105733" y="4874400"/>
            <a:ext cx="2317143" cy="1771200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dirty="0"/>
              <a:t>Вставка рисунка</a:t>
            </a:r>
          </a:p>
        </p:txBody>
      </p:sp>
      <p:sp>
        <p:nvSpPr>
          <p:cNvPr id="12" name="Текст 7">
            <a:extLst>
              <a:ext uri="{FF2B5EF4-FFF2-40B4-BE49-F238E27FC236}">
                <a16:creationId xmlns:a16="http://schemas.microsoft.com/office/drawing/2014/main" id="{754909FF-3555-D944-93AE-CF575F47B55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081937" y="7092000"/>
            <a:ext cx="4523311" cy="3529963"/>
          </a:xfrm>
          <a:noFill/>
        </p:spPr>
        <p:txBody>
          <a:bodyPr anchor="t"/>
          <a:lstStyle>
            <a:lvl1pPr algn="l"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625269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, текст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>
            <a:extLst>
              <a:ext uri="{FF2B5EF4-FFF2-40B4-BE49-F238E27FC236}">
                <a16:creationId xmlns:a16="http://schemas.microsoft.com/office/drawing/2014/main" id="{9A9AD5E6-64FE-4D4C-AFA6-7FBA56CCE2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191206" y="2"/>
            <a:ext cx="12191207" cy="13716000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dirty="0"/>
              <a:t>Вставка рисунка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275" y="450644"/>
            <a:ext cx="10392828" cy="3096000"/>
          </a:xfrm>
          <a:prstGeom prst="rect">
            <a:avLst/>
          </a:prstGeom>
        </p:spPr>
        <p:txBody>
          <a:bodyPr tIns="360000" rIns="0" bIns="0">
            <a:no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46275" y="12834000"/>
            <a:ext cx="10392828" cy="450634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Объект 8">
            <a:extLst>
              <a:ext uri="{FF2B5EF4-FFF2-40B4-BE49-F238E27FC236}">
                <a16:creationId xmlns:a16="http://schemas.microsoft.com/office/drawing/2014/main" id="{7F7F2D15-4992-9642-9E17-A2A75DAEBB0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346282" y="3542399"/>
            <a:ext cx="10392822" cy="8856000"/>
          </a:xfrm>
        </p:spPr>
        <p:txBody>
          <a:bodyPr tIns="162000" anchor="t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015324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, текст и фото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>
            <a:extLst>
              <a:ext uri="{FF2B5EF4-FFF2-40B4-BE49-F238E27FC236}">
                <a16:creationId xmlns:a16="http://schemas.microsoft.com/office/drawing/2014/main" id="{9A9AD5E6-64FE-4D4C-AFA6-7FBA56CCE2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6704445" y="2"/>
            <a:ext cx="7677971" cy="13716000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dirty="0"/>
              <a:t>Вставка рисунка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275" y="450644"/>
            <a:ext cx="14904942" cy="2196000"/>
          </a:xfrm>
          <a:prstGeom prst="rect">
            <a:avLst/>
          </a:prstGeom>
        </p:spPr>
        <p:txBody>
          <a:bodyPr tIns="360000" rIns="0" bIns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46744" y="12834000"/>
            <a:ext cx="14904948" cy="450634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Объект 8">
            <a:extLst>
              <a:ext uri="{FF2B5EF4-FFF2-40B4-BE49-F238E27FC236}">
                <a16:creationId xmlns:a16="http://schemas.microsoft.com/office/drawing/2014/main" id="{7F7F2D15-4992-9642-9E17-A2A75DAEBB0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346282" y="3542399"/>
            <a:ext cx="14904942" cy="8856000"/>
          </a:xfrm>
        </p:spPr>
        <p:txBody>
          <a:bodyPr tIns="162000" anchor="t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092516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2E06294-7376-544B-9995-ED65FAB43191}"/>
              </a:ext>
            </a:extLst>
          </p:cNvPr>
          <p:cNvSpPr/>
          <p:nvPr userDrawn="1"/>
        </p:nvSpPr>
        <p:spPr>
          <a:xfrm>
            <a:off x="0" y="1"/>
            <a:ext cx="24382413" cy="13716000"/>
          </a:xfrm>
          <a:prstGeom prst="rect">
            <a:avLst/>
          </a:prstGeom>
          <a:solidFill>
            <a:schemeClr val="tx1"/>
          </a:solidFill>
          <a:ln w="25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063"/>
          </a:p>
        </p:txBody>
      </p:sp>
      <p:sp>
        <p:nvSpPr>
          <p:cNvPr id="9" name="Объект 8"/>
          <p:cNvSpPr>
            <a:spLocks noGrp="1"/>
          </p:cNvSpPr>
          <p:nvPr>
            <p:ph sz="quarter" idx="13"/>
          </p:nvPr>
        </p:nvSpPr>
        <p:spPr>
          <a:xfrm>
            <a:off x="1371004" y="3635148"/>
            <a:ext cx="21647279" cy="8540231"/>
          </a:xfrm>
        </p:spPr>
        <p:txBody>
          <a:bodyPr tIns="0"/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3400">
                <a:solidFill>
                  <a:schemeClr val="bg1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3400">
                <a:solidFill>
                  <a:schemeClr val="bg1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defRPr>
            </a:lvl2pPr>
            <a:lvl3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3400">
                <a:solidFill>
                  <a:schemeClr val="bg1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defRPr>
            </a:lvl3pPr>
            <a:lvl4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3400">
                <a:solidFill>
                  <a:schemeClr val="bg1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defRPr>
            </a:lvl4pPr>
            <a:lvl5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3400">
                <a:solidFill>
                  <a:schemeClr val="bg1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1860CF9-50D8-8A44-8F5D-6E0FE2D6401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Нижний колонтитул</a:t>
            </a:r>
            <a:endParaRPr lang="ru-RU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0254184-DFE2-EB47-92AE-871963901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275" y="450645"/>
            <a:ext cx="21669394" cy="2196000"/>
          </a:xfrm>
          <a:prstGeom prst="rect">
            <a:avLst/>
          </a:prstGeom>
        </p:spPr>
        <p:txBody>
          <a:bodyPr tIns="360000" rIns="0" bIns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2897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Cod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2E06294-7376-544B-9995-ED65FAB43191}"/>
              </a:ext>
            </a:extLst>
          </p:cNvPr>
          <p:cNvSpPr/>
          <p:nvPr userDrawn="1"/>
        </p:nvSpPr>
        <p:spPr>
          <a:xfrm>
            <a:off x="0" y="1"/>
            <a:ext cx="24382413" cy="13716000"/>
          </a:xfrm>
          <a:prstGeom prst="rect">
            <a:avLst/>
          </a:prstGeom>
          <a:solidFill>
            <a:schemeClr val="tx1"/>
          </a:solidFill>
          <a:ln w="25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063"/>
          </a:p>
        </p:txBody>
      </p:sp>
      <p:sp>
        <p:nvSpPr>
          <p:cNvPr id="9" name="Объект 8"/>
          <p:cNvSpPr>
            <a:spLocks noGrp="1"/>
          </p:cNvSpPr>
          <p:nvPr>
            <p:ph sz="quarter" idx="13"/>
          </p:nvPr>
        </p:nvSpPr>
        <p:spPr>
          <a:xfrm>
            <a:off x="1370999" y="879718"/>
            <a:ext cx="21647283" cy="11295659"/>
          </a:xfrm>
        </p:spPr>
        <p:txBody>
          <a:bodyPr tIns="0"/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3400">
                <a:solidFill>
                  <a:schemeClr val="bg1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3400">
                <a:solidFill>
                  <a:schemeClr val="bg1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defRPr>
            </a:lvl2pPr>
            <a:lvl3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3400">
                <a:solidFill>
                  <a:schemeClr val="bg1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defRPr>
            </a:lvl3pPr>
            <a:lvl4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3400">
                <a:solidFill>
                  <a:schemeClr val="bg1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defRPr>
            </a:lvl4pPr>
            <a:lvl5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3400">
                <a:solidFill>
                  <a:schemeClr val="bg1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637D1A1-0BCB-1E4D-ABAD-9108EDC253E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Нижний колонтитул</a:t>
            </a:r>
          </a:p>
        </p:txBody>
      </p:sp>
    </p:spTree>
    <p:extLst>
      <p:ext uri="{BB962C8B-B14F-4D97-AF65-F5344CB8AC3E}">
        <p14:creationId xmlns:p14="http://schemas.microsoft.com/office/powerpoint/2010/main" val="2955603160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2E06294-7376-544B-9995-ED65FAB43191}"/>
              </a:ext>
            </a:extLst>
          </p:cNvPr>
          <p:cNvSpPr/>
          <p:nvPr userDrawn="1"/>
        </p:nvSpPr>
        <p:spPr>
          <a:xfrm>
            <a:off x="0" y="1"/>
            <a:ext cx="24382413" cy="13716000"/>
          </a:xfrm>
          <a:prstGeom prst="rect">
            <a:avLst/>
          </a:prstGeom>
          <a:solidFill>
            <a:schemeClr val="tx1"/>
          </a:solidFill>
          <a:ln w="25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063"/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FF6C3A93-3776-9246-BD9A-0428B474D7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371004" y="3208341"/>
            <a:ext cx="21644663" cy="89670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Изображение кода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D999C36-D146-374F-9452-C1DCD68F3CA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Нижний колонтитул</a:t>
            </a:r>
            <a:endParaRPr lang="ru-RU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C2C7253-DBA4-AC49-BCA1-3890FA491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275" y="450645"/>
            <a:ext cx="21669394" cy="2196000"/>
          </a:xfrm>
          <a:prstGeom prst="rect">
            <a:avLst/>
          </a:prstGeom>
        </p:spPr>
        <p:txBody>
          <a:bodyPr tIns="360000" rIns="0" bIns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890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Слайд-заставка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148C6E-21E3-6149-8310-DB729CB0F3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900" t="896" r="1750" b="2108"/>
          <a:stretch/>
        </p:blipFill>
        <p:spPr>
          <a:xfrm>
            <a:off x="0" y="0"/>
            <a:ext cx="24382413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3030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Co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2E06294-7376-544B-9995-ED65FAB43191}"/>
              </a:ext>
            </a:extLst>
          </p:cNvPr>
          <p:cNvSpPr/>
          <p:nvPr userDrawn="1"/>
        </p:nvSpPr>
        <p:spPr>
          <a:xfrm>
            <a:off x="0" y="1"/>
            <a:ext cx="24382413" cy="13716000"/>
          </a:xfrm>
          <a:prstGeom prst="rect">
            <a:avLst/>
          </a:prstGeom>
          <a:solidFill>
            <a:schemeClr val="tx1"/>
          </a:solidFill>
          <a:ln w="25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063"/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73756CB3-B6BC-964C-9A66-3F1E78EB7AC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370999" y="904450"/>
            <a:ext cx="21647283" cy="112709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Изображение кода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5F2044B-32A1-1C4A-AE72-6D0F5E181F8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Нижний колонтитул</a:t>
            </a:r>
          </a:p>
        </p:txBody>
      </p:sp>
    </p:spTree>
    <p:extLst>
      <p:ext uri="{BB962C8B-B14F-4D97-AF65-F5344CB8AC3E}">
        <p14:creationId xmlns:p14="http://schemas.microsoft.com/office/powerpoint/2010/main" val="160183162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07960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ьный слайд с контактами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BE4E665-48C2-7542-AE57-FC44895A17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13375" y="1749600"/>
            <a:ext cx="4228587" cy="964265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6DD15F3D-58B4-E549-98C6-E7C4C43AE2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13375" y="8855075"/>
            <a:ext cx="16705263" cy="1364079"/>
          </a:xfrm>
        </p:spPr>
        <p:txBody>
          <a:bodyPr tIns="324000"/>
          <a:lstStyle>
            <a:lvl1pPr>
              <a:defRPr sz="4600">
                <a:solidFill>
                  <a:schemeClr val="bg1"/>
                </a:solidFill>
              </a:defRPr>
            </a:lvl1pPr>
            <a:lvl2pPr>
              <a:defRPr sz="4600" b="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46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4600">
                <a:solidFill>
                  <a:schemeClr val="bg1"/>
                </a:solidFill>
              </a:defRPr>
            </a:lvl4pPr>
            <a:lvl5pPr>
              <a:defRPr sz="4600" b="0">
                <a:solidFill>
                  <a:schemeClr val="bg1"/>
                </a:solidFill>
              </a:defRPr>
            </a:lvl5pPr>
          </a:lstStyle>
          <a:p>
            <a:r>
              <a:rPr lang="ru-RU" dirty="0"/>
              <a:t>Имя и фамилия спикера</a:t>
            </a:r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9FADB7AC-1D40-AA41-AD44-99D4969D29A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413375" y="10302281"/>
            <a:ext cx="1160772" cy="887412"/>
          </a:xfrm>
        </p:spPr>
        <p:txBody>
          <a:bodyPr/>
          <a:lstStyle>
            <a:lvl1pPr algn="ctr">
              <a:defRPr sz="2400"/>
            </a:lvl1pPr>
          </a:lstStyle>
          <a:p>
            <a:r>
              <a:rPr lang="ru-RU" dirty="0"/>
              <a:t>Вставка рисунка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FEE7E0B-7B78-BB42-A2D4-DF877800C0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13375" y="3986212"/>
            <a:ext cx="16705166" cy="3536951"/>
          </a:xfrm>
          <a:prstGeom prst="rect">
            <a:avLst/>
          </a:prstGeom>
        </p:spPr>
        <p:txBody>
          <a:bodyPr tIns="0" bIns="108000" anchor="b">
            <a:noAutofit/>
          </a:bodyPr>
          <a:lstStyle>
            <a:lvl1pPr algn="l">
              <a:defRPr sz="8800" b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Спасибо за внимание!</a:t>
            </a:r>
            <a:endParaRPr lang="en-US" dirty="0"/>
          </a:p>
        </p:txBody>
      </p:sp>
      <p:sp>
        <p:nvSpPr>
          <p:cNvPr id="14" name="Текст 2">
            <a:extLst>
              <a:ext uri="{FF2B5EF4-FFF2-40B4-BE49-F238E27FC236}">
                <a16:creationId xmlns:a16="http://schemas.microsoft.com/office/drawing/2014/main" id="{28418A95-F4CF-6648-AA8C-CDB9153E0E6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804963" y="10302281"/>
            <a:ext cx="15313675" cy="1207094"/>
          </a:xfrm>
        </p:spPr>
        <p:txBody>
          <a:bodyPr tIns="108000"/>
          <a:lstStyle>
            <a:lvl1pPr marL="0" marR="0" indent="0" algn="l" defTabSz="1828347" rtl="0" eaLnBrk="1" fontAlgn="auto" latinLnBrk="0" hangingPunct="1">
              <a:lnSpc>
                <a:spcPct val="100000"/>
              </a:lnSpc>
              <a:spcBef>
                <a:spcPts val="1690"/>
              </a:spcBef>
              <a:spcAft>
                <a:spcPts val="1690"/>
              </a:spcAft>
              <a:buClrTx/>
              <a:buSzTx/>
              <a:buFontTx/>
              <a:buNone/>
              <a:tabLst/>
              <a:defRPr sz="4600">
                <a:solidFill>
                  <a:schemeClr val="bg1"/>
                </a:solidFill>
              </a:defRPr>
            </a:lvl1pPr>
            <a:lvl2pPr>
              <a:defRPr sz="4600" b="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46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4600">
                <a:solidFill>
                  <a:schemeClr val="bg1"/>
                </a:solidFill>
              </a:defRPr>
            </a:lvl4pPr>
            <a:lvl5pPr>
              <a:defRPr sz="4600" b="0">
                <a:solidFill>
                  <a:schemeClr val="bg1"/>
                </a:solidFill>
              </a:defRPr>
            </a:lvl5pPr>
          </a:lstStyle>
          <a:p>
            <a:r>
              <a:rPr lang="ru-RU" dirty="0"/>
              <a:t>Почта@</a:t>
            </a:r>
            <a:r>
              <a:rPr lang="en-US" dirty="0" err="1"/>
              <a:t>ozon.ru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398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бор икон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275" y="450645"/>
            <a:ext cx="21669394" cy="2196000"/>
          </a:xfrm>
          <a:prstGeom prst="rect">
            <a:avLst/>
          </a:prstGeom>
        </p:spPr>
        <p:txBody>
          <a:bodyPr tIns="360000" rIns="0" bIns="0">
            <a:no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26DF-754D-9F43-9AED-8751096E4570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Рисунок 5">
            <a:extLst>
              <a:ext uri="{FF2B5EF4-FFF2-40B4-BE49-F238E27FC236}">
                <a16:creationId xmlns:a16="http://schemas.microsoft.com/office/drawing/2014/main" id="{3D60523E-FB91-1F41-989E-47B267D7DFB9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1346276" y="3612395"/>
            <a:ext cx="2317143" cy="1771200"/>
          </a:xfrm>
        </p:spPr>
        <p:txBody>
          <a:bodyPr/>
          <a:lstStyle>
            <a:lvl1pPr algn="ctr">
              <a:defRPr sz="3375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5" name="Рисунок 5">
            <a:extLst>
              <a:ext uri="{FF2B5EF4-FFF2-40B4-BE49-F238E27FC236}">
                <a16:creationId xmlns:a16="http://schemas.microsoft.com/office/drawing/2014/main" id="{0206DE54-DF1E-B74E-86C8-98450A4D92FD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5203228" y="3613530"/>
            <a:ext cx="2317143" cy="1771200"/>
          </a:xfrm>
        </p:spPr>
        <p:txBody>
          <a:bodyPr/>
          <a:lstStyle>
            <a:lvl1pPr algn="ctr">
              <a:defRPr sz="3375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6" name="Рисунок 5">
            <a:extLst>
              <a:ext uri="{FF2B5EF4-FFF2-40B4-BE49-F238E27FC236}">
                <a16:creationId xmlns:a16="http://schemas.microsoft.com/office/drawing/2014/main" id="{1DE8265D-E987-ED40-8435-0E438B5A8B62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20631026" y="3710857"/>
            <a:ext cx="2317143" cy="1771200"/>
          </a:xfrm>
        </p:spPr>
        <p:txBody>
          <a:bodyPr/>
          <a:lstStyle>
            <a:lvl1pPr algn="ctr">
              <a:defRPr sz="3375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1" name="Рисунок 5">
            <a:extLst>
              <a:ext uri="{FF2B5EF4-FFF2-40B4-BE49-F238E27FC236}">
                <a16:creationId xmlns:a16="http://schemas.microsoft.com/office/drawing/2014/main" id="{3A6867E1-C8BE-794A-AC1E-C2B12A0C02C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9060178" y="3613530"/>
            <a:ext cx="2317143" cy="1771200"/>
          </a:xfrm>
        </p:spPr>
        <p:txBody>
          <a:bodyPr/>
          <a:lstStyle>
            <a:lvl1pPr algn="ctr">
              <a:defRPr sz="3375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2" name="Рисунок 5">
            <a:extLst>
              <a:ext uri="{FF2B5EF4-FFF2-40B4-BE49-F238E27FC236}">
                <a16:creationId xmlns:a16="http://schemas.microsoft.com/office/drawing/2014/main" id="{D7E907FF-35DB-B847-B2BD-6EA21AEA4AEA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12917128" y="3613530"/>
            <a:ext cx="2317143" cy="1771200"/>
          </a:xfrm>
        </p:spPr>
        <p:txBody>
          <a:bodyPr/>
          <a:lstStyle>
            <a:lvl1pPr algn="ctr">
              <a:defRPr sz="3375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4" name="Рисунок 5">
            <a:extLst>
              <a:ext uri="{FF2B5EF4-FFF2-40B4-BE49-F238E27FC236}">
                <a16:creationId xmlns:a16="http://schemas.microsoft.com/office/drawing/2014/main" id="{29352905-2118-7940-A187-98066724C6BF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16774076" y="3613530"/>
            <a:ext cx="2317143" cy="1771200"/>
          </a:xfrm>
        </p:spPr>
        <p:txBody>
          <a:bodyPr/>
          <a:lstStyle>
            <a:lvl1pPr algn="ctr">
              <a:defRPr sz="3375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7" name="Рисунок 5">
            <a:extLst>
              <a:ext uri="{FF2B5EF4-FFF2-40B4-BE49-F238E27FC236}">
                <a16:creationId xmlns:a16="http://schemas.microsoft.com/office/drawing/2014/main" id="{DAB75994-B5DD-4848-95AB-824315D02CB3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1346276" y="6601175"/>
            <a:ext cx="2317143" cy="1771200"/>
          </a:xfrm>
        </p:spPr>
        <p:txBody>
          <a:bodyPr/>
          <a:lstStyle>
            <a:lvl1pPr algn="ctr">
              <a:defRPr sz="3375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8" name="Рисунок 5">
            <a:extLst>
              <a:ext uri="{FF2B5EF4-FFF2-40B4-BE49-F238E27FC236}">
                <a16:creationId xmlns:a16="http://schemas.microsoft.com/office/drawing/2014/main" id="{AC7D8342-FCAA-6B49-B745-670FAD6952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5203228" y="6602307"/>
            <a:ext cx="2317143" cy="1771200"/>
          </a:xfrm>
        </p:spPr>
        <p:txBody>
          <a:bodyPr/>
          <a:lstStyle>
            <a:lvl1pPr algn="ctr">
              <a:defRPr sz="3375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9" name="Рисунок 5">
            <a:extLst>
              <a:ext uri="{FF2B5EF4-FFF2-40B4-BE49-F238E27FC236}">
                <a16:creationId xmlns:a16="http://schemas.microsoft.com/office/drawing/2014/main" id="{0CCCC4DF-77FB-884A-872E-BF2E5A2531E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20631026" y="6699634"/>
            <a:ext cx="2317143" cy="1771200"/>
          </a:xfrm>
        </p:spPr>
        <p:txBody>
          <a:bodyPr/>
          <a:lstStyle>
            <a:lvl1pPr algn="ctr">
              <a:defRPr sz="3375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0" name="Рисунок 5">
            <a:extLst>
              <a:ext uri="{FF2B5EF4-FFF2-40B4-BE49-F238E27FC236}">
                <a16:creationId xmlns:a16="http://schemas.microsoft.com/office/drawing/2014/main" id="{F2CB736E-A9E9-AB44-A24F-FD19C96D7204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9060178" y="6602307"/>
            <a:ext cx="2317143" cy="1771200"/>
          </a:xfrm>
        </p:spPr>
        <p:txBody>
          <a:bodyPr/>
          <a:lstStyle>
            <a:lvl1pPr algn="ctr">
              <a:defRPr sz="3375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1" name="Рисунок 5">
            <a:extLst>
              <a:ext uri="{FF2B5EF4-FFF2-40B4-BE49-F238E27FC236}">
                <a16:creationId xmlns:a16="http://schemas.microsoft.com/office/drawing/2014/main" id="{E6EEE026-E1B4-6846-907C-1C789C75C0C3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12917128" y="6602307"/>
            <a:ext cx="2317143" cy="1771200"/>
          </a:xfrm>
        </p:spPr>
        <p:txBody>
          <a:bodyPr/>
          <a:lstStyle>
            <a:lvl1pPr algn="ctr">
              <a:defRPr sz="3375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2" name="Рисунок 5">
            <a:extLst>
              <a:ext uri="{FF2B5EF4-FFF2-40B4-BE49-F238E27FC236}">
                <a16:creationId xmlns:a16="http://schemas.microsoft.com/office/drawing/2014/main" id="{E3C75B1D-6A59-AF42-9F41-4F697B4116F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16774076" y="6602307"/>
            <a:ext cx="2317143" cy="1771200"/>
          </a:xfrm>
        </p:spPr>
        <p:txBody>
          <a:bodyPr/>
          <a:lstStyle>
            <a:lvl1pPr algn="ctr">
              <a:defRPr sz="3375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3" name="Рисунок 5">
            <a:extLst>
              <a:ext uri="{FF2B5EF4-FFF2-40B4-BE49-F238E27FC236}">
                <a16:creationId xmlns:a16="http://schemas.microsoft.com/office/drawing/2014/main" id="{597A612D-7BB0-4B47-8815-98B04ED9D974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1346276" y="9655724"/>
            <a:ext cx="2317143" cy="1771200"/>
          </a:xfrm>
        </p:spPr>
        <p:txBody>
          <a:bodyPr/>
          <a:lstStyle>
            <a:lvl1pPr algn="ctr">
              <a:defRPr sz="3375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4" name="Рисунок 5">
            <a:extLst>
              <a:ext uri="{FF2B5EF4-FFF2-40B4-BE49-F238E27FC236}">
                <a16:creationId xmlns:a16="http://schemas.microsoft.com/office/drawing/2014/main" id="{51CE1CAB-42F0-EC4B-B32A-DE3F6DF9A3D4}"/>
              </a:ext>
            </a:extLst>
          </p:cNvPr>
          <p:cNvSpPr>
            <a:spLocks noGrp="1" noChangeAspect="1"/>
          </p:cNvSpPr>
          <p:nvPr>
            <p:ph type="pic" sz="quarter" idx="32"/>
          </p:nvPr>
        </p:nvSpPr>
        <p:spPr>
          <a:xfrm>
            <a:off x="5203228" y="9656856"/>
            <a:ext cx="2317143" cy="1771200"/>
          </a:xfrm>
        </p:spPr>
        <p:txBody>
          <a:bodyPr/>
          <a:lstStyle>
            <a:lvl1pPr algn="ctr">
              <a:defRPr sz="3375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5" name="Рисунок 5">
            <a:extLst>
              <a:ext uri="{FF2B5EF4-FFF2-40B4-BE49-F238E27FC236}">
                <a16:creationId xmlns:a16="http://schemas.microsoft.com/office/drawing/2014/main" id="{489F76A0-63BF-6742-B099-78620DB4690D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20631026" y="9754187"/>
            <a:ext cx="2317143" cy="1771200"/>
          </a:xfrm>
        </p:spPr>
        <p:txBody>
          <a:bodyPr/>
          <a:lstStyle>
            <a:lvl1pPr algn="ctr">
              <a:defRPr sz="3375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6" name="Рисунок 5">
            <a:extLst>
              <a:ext uri="{FF2B5EF4-FFF2-40B4-BE49-F238E27FC236}">
                <a16:creationId xmlns:a16="http://schemas.microsoft.com/office/drawing/2014/main" id="{AAF22B8E-D4F5-D14A-AFCB-3EF56356B9C4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9060178" y="9656856"/>
            <a:ext cx="2317143" cy="1771200"/>
          </a:xfrm>
        </p:spPr>
        <p:txBody>
          <a:bodyPr/>
          <a:lstStyle>
            <a:lvl1pPr algn="ctr">
              <a:defRPr sz="3375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7" name="Рисунок 5">
            <a:extLst>
              <a:ext uri="{FF2B5EF4-FFF2-40B4-BE49-F238E27FC236}">
                <a16:creationId xmlns:a16="http://schemas.microsoft.com/office/drawing/2014/main" id="{BBBC3B5B-8E0F-464B-8495-604DDCEE7F47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12917128" y="9656856"/>
            <a:ext cx="2317143" cy="1771200"/>
          </a:xfrm>
        </p:spPr>
        <p:txBody>
          <a:bodyPr/>
          <a:lstStyle>
            <a:lvl1pPr algn="ctr">
              <a:defRPr sz="3375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8" name="Рисунок 5">
            <a:extLst>
              <a:ext uri="{FF2B5EF4-FFF2-40B4-BE49-F238E27FC236}">
                <a16:creationId xmlns:a16="http://schemas.microsoft.com/office/drawing/2014/main" id="{546D0A67-E0CE-5645-A94B-5F90EED99D86}"/>
              </a:ext>
            </a:extLst>
          </p:cNvPr>
          <p:cNvSpPr>
            <a:spLocks noGrp="1" noChangeAspect="1"/>
          </p:cNvSpPr>
          <p:nvPr>
            <p:ph type="pic" sz="quarter" idx="36"/>
          </p:nvPr>
        </p:nvSpPr>
        <p:spPr>
          <a:xfrm>
            <a:off x="16774076" y="9656856"/>
            <a:ext cx="2317143" cy="1771200"/>
          </a:xfrm>
        </p:spPr>
        <p:txBody>
          <a:bodyPr/>
          <a:lstStyle>
            <a:lvl1pPr algn="ctr">
              <a:defRPr sz="3375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4713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 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7003" y="3986211"/>
            <a:ext cx="19421538" cy="4419601"/>
          </a:xfrm>
          <a:prstGeom prst="rect">
            <a:avLst/>
          </a:prstGeom>
        </p:spPr>
        <p:txBody>
          <a:bodyPr tIns="0" bIns="108000" anchor="b">
            <a:noAutofit/>
          </a:bodyPr>
          <a:lstStyle>
            <a:lvl1pPr algn="l">
              <a:defRPr sz="11400" b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94773" y="8855076"/>
            <a:ext cx="19421536" cy="2654300"/>
          </a:xfrm>
        </p:spPr>
        <p:txBody>
          <a:bodyPr tIns="32400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>
                <a:solidFill>
                  <a:schemeClr val="bg1"/>
                </a:solidFill>
              </a:defRPr>
            </a:lvl1pPr>
            <a:lvl2pPr marL="914174" indent="0" algn="ctr">
              <a:buNone/>
              <a:defRPr sz="4000"/>
            </a:lvl2pPr>
            <a:lvl3pPr marL="1828347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93" indent="0" algn="ctr">
              <a:buNone/>
              <a:defRPr sz="3200"/>
            </a:lvl5pPr>
            <a:lvl6pPr marL="4570868" indent="0" algn="ctr">
              <a:buNone/>
              <a:defRPr sz="3200"/>
            </a:lvl6pPr>
            <a:lvl7pPr marL="5485040" indent="0" algn="ctr">
              <a:buNone/>
              <a:defRPr sz="3200"/>
            </a:lvl7pPr>
            <a:lvl8pPr marL="6399214" indent="0" algn="ctr">
              <a:buNone/>
              <a:defRPr sz="3200"/>
            </a:lvl8pPr>
            <a:lvl9pPr marL="7313385" indent="0" algn="ctr">
              <a:buNone/>
              <a:defRPr sz="3200"/>
            </a:lvl9pPr>
          </a:lstStyle>
          <a:p>
            <a:r>
              <a:rPr lang="ru-RU" dirty="0"/>
              <a:t>Имя и фамилия спикера</a:t>
            </a:r>
          </a:p>
          <a:p>
            <a:r>
              <a:rPr lang="ru-RU" dirty="0"/>
              <a:t>должность</a:t>
            </a:r>
            <a:endParaRPr lang="en-US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DCE97E6-4DF4-5D4B-8FDC-2200F96873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94773" y="1749600"/>
            <a:ext cx="4228587" cy="96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765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08902C4-E464-1C43-A810-A58DD1EB0F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12257" y="3042645"/>
            <a:ext cx="2777943" cy="737891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9CD2FE9-8CAF-C34C-A764-7180921683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36616" y="4519605"/>
            <a:ext cx="15344776" cy="5443530"/>
          </a:xfrm>
          <a:prstGeom prst="rect">
            <a:avLst/>
          </a:prstGeom>
        </p:spPr>
        <p:txBody>
          <a:bodyPr tIns="0" anchor="t">
            <a:noAutofit/>
          </a:bodyPr>
          <a:lstStyle>
            <a:lvl1pPr algn="l">
              <a:lnSpc>
                <a:spcPct val="100000"/>
              </a:lnSpc>
              <a:defRPr sz="11400" b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 раздела</a:t>
            </a:r>
            <a:br>
              <a:rPr lang="ru-RU" dirty="0"/>
            </a:br>
            <a:r>
              <a:rPr lang="ru-RU" dirty="0"/>
              <a:t>презентации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9435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темы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B9797B0-60EA-7F43-813F-C44A56A7DA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3" r="5239"/>
          <a:stretch/>
        </p:blipFill>
        <p:spPr>
          <a:xfrm>
            <a:off x="0" y="-27863"/>
            <a:ext cx="24382413" cy="137438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10846" y="6944855"/>
            <a:ext cx="18970546" cy="4961250"/>
          </a:xfrm>
          <a:prstGeom prst="rect">
            <a:avLst/>
          </a:prstGeom>
        </p:spPr>
        <p:txBody>
          <a:bodyPr tIns="0" bIns="72000" anchor="t">
            <a:noAutofit/>
          </a:bodyPr>
          <a:lstStyle>
            <a:lvl1pPr algn="l">
              <a:defRPr sz="11400" b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 темы внутри раздела презентации</a:t>
            </a:r>
            <a:endParaRPr lang="en-US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753ABCB-BF9F-DB46-B33E-4BFA599CC2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10847" y="2087655"/>
            <a:ext cx="5293536" cy="4856307"/>
          </a:xfrm>
        </p:spPr>
        <p:txBody>
          <a:bodyPr/>
          <a:lstStyle>
            <a:lvl1pPr>
              <a:defRPr sz="31222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8302841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тезисом, цитато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F25555A-CB0B-4244-80D1-173F9AB0CB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697003" y="3986211"/>
            <a:ext cx="19421538" cy="4419601"/>
          </a:xfrm>
          <a:prstGeom prst="rect">
            <a:avLst/>
          </a:prstGeom>
        </p:spPr>
        <p:txBody>
          <a:bodyPr tIns="0" bIns="108000" anchor="t">
            <a:noAutofit/>
          </a:bodyPr>
          <a:lstStyle>
            <a:lvl1pPr algn="l">
              <a:defRPr sz="11400" b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Тезис или важная</a:t>
            </a:r>
            <a:br>
              <a:rPr lang="ru-RU" dirty="0"/>
            </a:br>
            <a:r>
              <a:rPr lang="ru-RU" dirty="0"/>
              <a:t>мысль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80F0397-0A96-FF4D-A6E1-B49CF1068F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694773" y="8855076"/>
            <a:ext cx="19421536" cy="2654300"/>
          </a:xfrm>
        </p:spPr>
        <p:txBody>
          <a:bodyPr tIns="32400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>
                <a:solidFill>
                  <a:schemeClr val="bg1"/>
                </a:solidFill>
              </a:defRPr>
            </a:lvl1pPr>
            <a:lvl2pPr marL="914174" indent="0" algn="ctr">
              <a:buNone/>
              <a:defRPr sz="4000"/>
            </a:lvl2pPr>
            <a:lvl3pPr marL="1828347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93" indent="0" algn="ctr">
              <a:buNone/>
              <a:defRPr sz="3200"/>
            </a:lvl5pPr>
            <a:lvl6pPr marL="4570868" indent="0" algn="ctr">
              <a:buNone/>
              <a:defRPr sz="3200"/>
            </a:lvl6pPr>
            <a:lvl7pPr marL="5485040" indent="0" algn="ctr">
              <a:buNone/>
              <a:defRPr sz="3200"/>
            </a:lvl7pPr>
            <a:lvl8pPr marL="6399214" indent="0" algn="ctr">
              <a:buNone/>
              <a:defRPr sz="3200"/>
            </a:lvl8pPr>
            <a:lvl9pPr marL="7313385" indent="0" algn="ctr">
              <a:buNone/>
              <a:defRPr sz="3200"/>
            </a:lvl9pPr>
          </a:lstStyle>
          <a:p>
            <a:r>
              <a:rPr lang="ru-RU" dirty="0"/>
              <a:t>Подпись под тезисом</a:t>
            </a:r>
            <a:endParaRPr lang="en-US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E5B3CE3-9163-3443-B776-9FE6FCC822B6}"/>
              </a:ext>
            </a:extLst>
          </p:cNvPr>
          <p:cNvSpPr/>
          <p:nvPr userDrawn="1"/>
        </p:nvSpPr>
        <p:spPr>
          <a:xfrm>
            <a:off x="0" y="4214810"/>
            <a:ext cx="1840735" cy="1042990"/>
          </a:xfrm>
          <a:prstGeom prst="rect">
            <a:avLst/>
          </a:prstGeom>
          <a:solidFill>
            <a:srgbClr val="30E900"/>
          </a:solidFill>
          <a:ln w="25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9306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тезисом, цитатой (2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F25555A-CB0B-4244-80D1-173F9AB0CB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697003" y="3986211"/>
            <a:ext cx="19421538" cy="4419601"/>
          </a:xfrm>
          <a:prstGeom prst="rect">
            <a:avLst/>
          </a:prstGeom>
        </p:spPr>
        <p:txBody>
          <a:bodyPr tIns="0" bIns="108000" anchor="t">
            <a:noAutofit/>
          </a:bodyPr>
          <a:lstStyle>
            <a:lvl1pPr algn="l">
              <a:defRPr sz="11400" b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Тезис или важная </a:t>
            </a:r>
            <a:br>
              <a:rPr lang="ru-RU" dirty="0"/>
            </a:br>
            <a:r>
              <a:rPr lang="ru-RU" dirty="0"/>
              <a:t>мысль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80F0397-0A96-FF4D-A6E1-B49CF1068F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694773" y="8855076"/>
            <a:ext cx="19421536" cy="2654300"/>
          </a:xfrm>
        </p:spPr>
        <p:txBody>
          <a:bodyPr tIns="32400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>
                <a:solidFill>
                  <a:schemeClr val="tx1"/>
                </a:solidFill>
              </a:defRPr>
            </a:lvl1pPr>
            <a:lvl2pPr marL="914174" indent="0" algn="ctr">
              <a:buNone/>
              <a:defRPr sz="4000"/>
            </a:lvl2pPr>
            <a:lvl3pPr marL="1828347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93" indent="0" algn="ctr">
              <a:buNone/>
              <a:defRPr sz="3200"/>
            </a:lvl5pPr>
            <a:lvl6pPr marL="4570868" indent="0" algn="ctr">
              <a:buNone/>
              <a:defRPr sz="3200"/>
            </a:lvl6pPr>
            <a:lvl7pPr marL="5485040" indent="0" algn="ctr">
              <a:buNone/>
              <a:defRPr sz="3200"/>
            </a:lvl7pPr>
            <a:lvl8pPr marL="6399214" indent="0" algn="ctr">
              <a:buNone/>
              <a:defRPr sz="3200"/>
            </a:lvl8pPr>
            <a:lvl9pPr marL="7313385" indent="0" algn="ctr">
              <a:buNone/>
              <a:defRPr sz="3200"/>
            </a:lvl9pPr>
          </a:lstStyle>
          <a:p>
            <a:r>
              <a:rPr lang="ru-RU" dirty="0"/>
              <a:t>Подпись под тезисом</a:t>
            </a:r>
            <a:endParaRPr lang="en-US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E5B3CE3-9163-3443-B776-9FE6FCC822B6}"/>
              </a:ext>
            </a:extLst>
          </p:cNvPr>
          <p:cNvSpPr/>
          <p:nvPr userDrawn="1"/>
        </p:nvSpPr>
        <p:spPr>
          <a:xfrm>
            <a:off x="0" y="4214810"/>
            <a:ext cx="1840735" cy="1042990"/>
          </a:xfrm>
          <a:prstGeom prst="rect">
            <a:avLst/>
          </a:prstGeom>
          <a:solidFill>
            <a:schemeClr val="accent1"/>
          </a:solidFill>
          <a:ln w="25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679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+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275" y="450645"/>
            <a:ext cx="21668400" cy="2196000"/>
          </a:xfrm>
          <a:prstGeom prst="rect">
            <a:avLst/>
          </a:prstGeom>
        </p:spPr>
        <p:txBody>
          <a:bodyPr tIns="360000" rIns="0" bIns="0">
            <a:no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46278" y="12841426"/>
            <a:ext cx="18073031" cy="442800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202650" y="12841426"/>
            <a:ext cx="1815639" cy="442800"/>
          </a:xfrm>
        </p:spPr>
        <p:txBody>
          <a:bodyPr/>
          <a:lstStyle/>
          <a:p>
            <a:fld id="{479D26DF-754D-9F43-9AED-8751096E457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Объект 8">
            <a:extLst>
              <a:ext uri="{FF2B5EF4-FFF2-40B4-BE49-F238E27FC236}">
                <a16:creationId xmlns:a16="http://schemas.microsoft.com/office/drawing/2014/main" id="{7F7F2D15-4992-9642-9E17-A2A75DAEBB0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346275" y="3542400"/>
            <a:ext cx="18074706" cy="8856000"/>
          </a:xfrm>
        </p:spPr>
        <p:txBody>
          <a:bodyPr tIns="162000" anchor="t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881008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+3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275" y="450645"/>
            <a:ext cx="21669394" cy="2196000"/>
          </a:xfrm>
          <a:prstGeom prst="rect">
            <a:avLst/>
          </a:prstGeom>
        </p:spPr>
        <p:txBody>
          <a:bodyPr tIns="360000" rIns="0" bIns="0">
            <a:no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46278" y="12833592"/>
            <a:ext cx="18073031" cy="450634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202650" y="12841426"/>
            <a:ext cx="1815639" cy="442800"/>
          </a:xfrm>
        </p:spPr>
        <p:txBody>
          <a:bodyPr/>
          <a:lstStyle/>
          <a:p>
            <a:fld id="{479D26DF-754D-9F43-9AED-8751096E457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658673A-ADDA-E243-A15F-B00249F417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46273" y="3542400"/>
            <a:ext cx="6328679" cy="8856000"/>
          </a:xfrm>
          <a:noFill/>
        </p:spPr>
        <p:txBody>
          <a:bodyPr anchor="t"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703158F-A5BF-504A-AF00-6BDDB828D4C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31138" y="3542400"/>
            <a:ext cx="6328679" cy="8856000"/>
          </a:xfrm>
          <a:noFill/>
        </p:spPr>
        <p:txBody>
          <a:bodyPr anchor="t"/>
          <a:lstStyle/>
          <a:p>
            <a:r>
              <a:rPr lang="ru-RU" dirty="0"/>
              <a:t>Образец текста
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FA6F0FBE-32CA-684C-8B74-952DE24888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712898" y="3542400"/>
            <a:ext cx="6328679" cy="8856000"/>
          </a:xfrm>
          <a:noFill/>
        </p:spPr>
        <p:txBody>
          <a:bodyPr anchor="t"/>
          <a:lstStyle/>
          <a:p>
            <a:r>
              <a:rPr lang="ru-RU" dirty="0"/>
              <a:t>Образец текста
</a:t>
            </a:r>
          </a:p>
        </p:txBody>
      </p:sp>
    </p:spTree>
    <p:extLst>
      <p:ext uri="{BB962C8B-B14F-4D97-AF65-F5344CB8AC3E}">
        <p14:creationId xmlns:p14="http://schemas.microsoft.com/office/powerpoint/2010/main" val="2713069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202650" y="12841426"/>
            <a:ext cx="1815639" cy="4428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479D26DF-754D-9F43-9AED-8751096E457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889D77A0-8C85-CF4C-9AF0-9BCF1207D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745" y="450645"/>
            <a:ext cx="21668400" cy="2197022"/>
          </a:xfrm>
          <a:prstGeom prst="rect">
            <a:avLst/>
          </a:prstGeom>
        </p:spPr>
        <p:txBody>
          <a:bodyPr vert="horz" lIns="0" tIns="360000" rIns="0" bIns="0" rtlCol="0" anchor="t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0" name="Нижний колонтитул 9">
            <a:extLst>
              <a:ext uri="{FF2B5EF4-FFF2-40B4-BE49-F238E27FC236}">
                <a16:creationId xmlns:a16="http://schemas.microsoft.com/office/drawing/2014/main" id="{8587647A-6151-A94A-9B85-1DB20E38EB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46270" y="12841426"/>
            <a:ext cx="18074748" cy="4428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6200" y="3542400"/>
            <a:ext cx="18074824" cy="8854523"/>
          </a:xfrm>
          <a:prstGeom prst="rect">
            <a:avLst/>
          </a:prstGeom>
        </p:spPr>
        <p:txBody>
          <a:bodyPr vert="horz" lIns="0" tIns="162000" rIns="0" bIns="0" rtlCol="0" anchor="t">
            <a:noAutofit/>
          </a:bodyPr>
          <a:lstStyle/>
          <a:p>
            <a:pPr lvl="0"/>
            <a:r>
              <a:rPr lang="en-US" dirty="0"/>
              <a:t>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</a:t>
            </a:r>
            <a:r>
              <a:rPr lang="ru-RU" dirty="0"/>
              <a:t> </a:t>
            </a:r>
            <a:r>
              <a:rPr lang="en-US" dirty="0"/>
              <a:t> level</a:t>
            </a:r>
          </a:p>
          <a:p>
            <a:pPr lvl="7"/>
            <a:r>
              <a:rPr lang="en-US" dirty="0" err="1"/>
              <a:t>Eigth</a:t>
            </a:r>
            <a:r>
              <a:rPr lang="en-US" dirty="0"/>
              <a:t> level</a:t>
            </a:r>
          </a:p>
        </p:txBody>
      </p:sp>
    </p:spTree>
    <p:extLst>
      <p:ext uri="{BB962C8B-B14F-4D97-AF65-F5344CB8AC3E}">
        <p14:creationId xmlns:p14="http://schemas.microsoft.com/office/powerpoint/2010/main" val="4237054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19" r:id="rId3"/>
    <p:sldLayoutId id="2147483751" r:id="rId4"/>
    <p:sldLayoutId id="2147483752" r:id="rId5"/>
    <p:sldLayoutId id="2147483720" r:id="rId6"/>
    <p:sldLayoutId id="2147483753" r:id="rId7"/>
    <p:sldLayoutId id="2147483724" r:id="rId8"/>
    <p:sldLayoutId id="2147483737" r:id="rId9"/>
    <p:sldLayoutId id="2147483738" r:id="rId10"/>
    <p:sldLayoutId id="2147483725" r:id="rId11"/>
    <p:sldLayoutId id="2147483726" r:id="rId12"/>
    <p:sldLayoutId id="2147483730" r:id="rId13"/>
    <p:sldLayoutId id="2147483732" r:id="rId14"/>
    <p:sldLayoutId id="2147483734" r:id="rId15"/>
    <p:sldLayoutId id="2147483735" r:id="rId16"/>
    <p:sldLayoutId id="2147483755" r:id="rId17"/>
    <p:sldLayoutId id="2147483756" r:id="rId18"/>
    <p:sldLayoutId id="2147483757" r:id="rId19"/>
    <p:sldLayoutId id="2147483758" r:id="rId20"/>
    <p:sldLayoutId id="2147483739" r:id="rId21"/>
    <p:sldLayoutId id="2147483740" r:id="rId22"/>
    <p:sldLayoutId id="2147483731" r:id="rId23"/>
  </p:sldLayoutIdLst>
  <p:hf hdr="0" dt="0"/>
  <p:txStyles>
    <p:titleStyle>
      <a:lvl1pPr algn="l" defTabSz="1828347" rtl="0" eaLnBrk="1" latinLnBrk="0" hangingPunct="1">
        <a:lnSpc>
          <a:spcPct val="90000"/>
        </a:lnSpc>
        <a:spcBef>
          <a:spcPct val="0"/>
        </a:spcBef>
        <a:buNone/>
        <a:defRPr sz="8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828347" rtl="0" eaLnBrk="1" latinLnBrk="0" hangingPunct="1">
        <a:lnSpc>
          <a:spcPct val="100000"/>
        </a:lnSpc>
        <a:spcBef>
          <a:spcPts val="1690"/>
        </a:spcBef>
        <a:spcAft>
          <a:spcPts val="1690"/>
        </a:spcAft>
        <a:buFontTx/>
        <a:buNone/>
        <a:defRPr sz="5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0" indent="0" algn="l" defTabSz="1828347" rtl="0" eaLnBrk="1" latinLnBrk="0" hangingPunct="1">
        <a:lnSpc>
          <a:spcPct val="100000"/>
        </a:lnSpc>
        <a:spcBef>
          <a:spcPts val="1690"/>
        </a:spcBef>
        <a:spcAft>
          <a:spcPts val="0"/>
        </a:spcAft>
        <a:buFontTx/>
        <a:buNone/>
        <a:defRPr sz="5800" b="1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1166" indent="-911166" algn="l" defTabSz="1828347" rtl="0" eaLnBrk="1" latinLnBrk="0" hangingPunct="1">
        <a:lnSpc>
          <a:spcPct val="100000"/>
        </a:lnSpc>
        <a:spcBef>
          <a:spcPts val="1690"/>
        </a:spcBef>
        <a:spcAft>
          <a:spcPts val="1690"/>
        </a:spcAft>
        <a:buFont typeface=".Lucida Grande UI Regular"/>
        <a:buChar char="―"/>
        <a:defRPr sz="5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911166" indent="-911166" algn="l" defTabSz="1828347" rtl="0" eaLnBrk="1" latinLnBrk="0" hangingPunct="1">
        <a:lnSpc>
          <a:spcPct val="100000"/>
        </a:lnSpc>
        <a:spcBef>
          <a:spcPts val="1690"/>
        </a:spcBef>
        <a:spcAft>
          <a:spcPts val="1690"/>
        </a:spcAft>
        <a:buFont typeface="+mj-lt"/>
        <a:buAutoNum type="arabicPeriod"/>
        <a:defRPr sz="5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0" indent="0" algn="l" defTabSz="1828347" rtl="0" eaLnBrk="1" latinLnBrk="0" hangingPunct="1">
        <a:lnSpc>
          <a:spcPct val="100000"/>
        </a:lnSpc>
        <a:spcBef>
          <a:spcPts val="1690"/>
        </a:spcBef>
        <a:spcAft>
          <a:spcPts val="0"/>
        </a:spcAft>
        <a:buFontTx/>
        <a:buNone/>
        <a:defRPr sz="5800" b="1" kern="120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5pPr>
      <a:lvl6pPr marL="0" indent="0" algn="l" defTabSz="1828347" rtl="0" eaLnBrk="1" latinLnBrk="0" hangingPunct="1">
        <a:lnSpc>
          <a:spcPct val="100000"/>
        </a:lnSpc>
        <a:spcBef>
          <a:spcPts val="1690"/>
        </a:spcBef>
        <a:spcAft>
          <a:spcPts val="0"/>
        </a:spcAft>
        <a:buFontTx/>
        <a:buNone/>
        <a:defRPr sz="46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708755" indent="-708755" algn="l" defTabSz="1828347" rtl="0" eaLnBrk="1" latinLnBrk="0" hangingPunct="1">
        <a:lnSpc>
          <a:spcPct val="100000"/>
        </a:lnSpc>
        <a:spcBef>
          <a:spcPts val="1690"/>
        </a:spcBef>
        <a:spcAft>
          <a:spcPts val="0"/>
        </a:spcAft>
        <a:buFont typeface="Системный шрифт"/>
        <a:buChar char="—"/>
        <a:defRPr sz="46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708686" indent="-708686" algn="l" defTabSz="1828347" rtl="0" eaLnBrk="1" latinLnBrk="0" hangingPunct="1">
        <a:lnSpc>
          <a:spcPct val="100000"/>
        </a:lnSpc>
        <a:spcBef>
          <a:spcPts val="1690"/>
        </a:spcBef>
        <a:spcAft>
          <a:spcPts val="0"/>
        </a:spcAft>
        <a:buFont typeface="+mj-lt"/>
        <a:buAutoNum type="arabicPeriod"/>
        <a:defRPr sz="46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0" indent="0" algn="l" defTabSz="1828347" rtl="0" eaLnBrk="1" latinLnBrk="0" hangingPunct="1">
        <a:lnSpc>
          <a:spcPts val="5738"/>
        </a:lnSpc>
        <a:spcBef>
          <a:spcPts val="1773"/>
        </a:spcBef>
        <a:spcAft>
          <a:spcPts val="1773"/>
        </a:spcAft>
        <a:buFontTx/>
        <a:buNone/>
        <a:defRPr sz="4782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bodyStyle>
    <p:otherStyle>
      <a:defPPr>
        <a:defRPr lang="en-US"/>
      </a:defPPr>
      <a:lvl1pPr marL="0" algn="l" defTabSz="1828347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174" algn="l" defTabSz="1828347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7" algn="l" defTabSz="1828347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9" algn="l" defTabSz="1828347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693" algn="l" defTabSz="1828347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0868" algn="l" defTabSz="1828347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040" algn="l" defTabSz="1828347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214" algn="l" defTabSz="1828347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385" algn="l" defTabSz="1828347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06" userDrawn="1">
          <p15:clr>
            <a:srgbClr val="F26B43"/>
          </p15:clr>
        </p15:guide>
        <p15:guide id="2" pos="7680" userDrawn="1">
          <p15:clr>
            <a:srgbClr val="F26B43"/>
          </p15:clr>
        </p15:guide>
        <p15:guide id="3" pos="1131" userDrawn="1">
          <p15:clr>
            <a:srgbClr val="F26B43"/>
          </p15:clr>
        </p15:guide>
        <p15:guide id="5" pos="1416" userDrawn="1">
          <p15:clr>
            <a:srgbClr val="F26B43"/>
          </p15:clr>
        </p15:guide>
        <p15:guide id="6" pos="1987" userDrawn="1">
          <p15:clr>
            <a:srgbClr val="F26B43"/>
          </p15:clr>
        </p15:guide>
        <p15:guide id="7" pos="2839" userDrawn="1">
          <p15:clr>
            <a:srgbClr val="F26B43"/>
          </p15:clr>
        </p15:guide>
        <p15:guide id="8" pos="3119" userDrawn="1">
          <p15:clr>
            <a:srgbClr val="F26B43"/>
          </p15:clr>
        </p15:guide>
        <p15:guide id="9" pos="3410" userDrawn="1">
          <p15:clr>
            <a:srgbClr val="F26B43"/>
          </p15:clr>
        </p15:guide>
        <p15:guide id="10" pos="4261" userDrawn="1">
          <p15:clr>
            <a:srgbClr val="F26B43"/>
          </p15:clr>
        </p15:guide>
        <p15:guide id="11" pos="4527" userDrawn="1">
          <p15:clr>
            <a:srgbClr val="F26B43"/>
          </p15:clr>
        </p15:guide>
        <p15:guide id="12" pos="7116" userDrawn="1">
          <p15:clr>
            <a:srgbClr val="F26B43"/>
          </p15:clr>
        </p15:guide>
        <p15:guide id="15" pos="7395" userDrawn="1">
          <p15:clr>
            <a:srgbClr val="F26B43"/>
          </p15:clr>
        </p15:guide>
        <p15:guide id="17" pos="8527" userDrawn="1">
          <p15:clr>
            <a:srgbClr val="F26B43"/>
          </p15:clr>
        </p15:guide>
        <p15:guide id="22" pos="8812" userDrawn="1">
          <p15:clr>
            <a:srgbClr val="F26B43"/>
          </p15:clr>
        </p15:guide>
        <p15:guide id="24" pos="11663" userDrawn="1">
          <p15:clr>
            <a:srgbClr val="F26B43"/>
          </p15:clr>
        </p15:guide>
        <p15:guide id="26" pos="11951" userDrawn="1">
          <p15:clr>
            <a:srgbClr val="F26B43"/>
          </p15:clr>
        </p15:guide>
        <p15:guide id="27" orient="horz" pos="554" userDrawn="1">
          <p15:clr>
            <a:srgbClr val="F26B43"/>
          </p15:clr>
        </p15:guide>
        <p15:guide id="28" orient="horz" pos="1113" userDrawn="1">
          <p15:clr>
            <a:srgbClr val="F26B43"/>
          </p15:clr>
        </p15:guide>
        <p15:guide id="29" orient="horz" pos="1672" userDrawn="1">
          <p15:clr>
            <a:srgbClr val="F26B43"/>
          </p15:clr>
        </p15:guide>
        <p15:guide id="30" orient="horz" pos="7250" userDrawn="1">
          <p15:clr>
            <a:srgbClr val="F26B43"/>
          </p15:clr>
        </p15:guide>
        <p15:guide id="31" orient="horz" pos="7806" userDrawn="1">
          <p15:clr>
            <a:srgbClr val="F26B43"/>
          </p15:clr>
        </p15:guide>
        <p15:guide id="33" pos="4839" userDrawn="1">
          <p15:clr>
            <a:srgbClr val="F26B43"/>
          </p15:clr>
        </p15:guide>
        <p15:guide id="34" pos="5402" userDrawn="1">
          <p15:clr>
            <a:srgbClr val="F26B43"/>
          </p15:clr>
        </p15:guide>
        <p15:guide id="35" pos="5973" userDrawn="1">
          <p15:clr>
            <a:srgbClr val="F26B43"/>
          </p15:clr>
        </p15:guide>
        <p15:guide id="36" pos="7960" userDrawn="1">
          <p15:clr>
            <a:srgbClr val="F26B43"/>
          </p15:clr>
        </p15:guide>
        <p15:guide id="37" pos="6541" userDrawn="1">
          <p15:clr>
            <a:srgbClr val="F26B43"/>
          </p15:clr>
        </p15:guide>
        <p15:guide id="38" pos="9386" userDrawn="1">
          <p15:clr>
            <a:srgbClr val="F26B43"/>
          </p15:clr>
        </p15:guide>
        <p15:guide id="39" pos="9666" userDrawn="1">
          <p15:clr>
            <a:srgbClr val="F26B43"/>
          </p15:clr>
        </p15:guide>
        <p15:guide id="40" pos="9957" userDrawn="1">
          <p15:clr>
            <a:srgbClr val="F26B43"/>
          </p15:clr>
        </p15:guide>
        <p15:guide id="41" pos="10237" userDrawn="1">
          <p15:clr>
            <a:srgbClr val="F26B43"/>
          </p15:clr>
        </p15:guide>
        <p15:guide id="42" pos="10522" userDrawn="1">
          <p15:clr>
            <a:srgbClr val="F26B43"/>
          </p15:clr>
        </p15:guide>
        <p15:guide id="43" pos="10805" userDrawn="1">
          <p15:clr>
            <a:srgbClr val="F26B43"/>
          </p15:clr>
        </p15:guide>
        <p15:guide id="44" pos="11089" userDrawn="1">
          <p15:clr>
            <a:srgbClr val="F26B43"/>
          </p15:clr>
        </p15:guide>
        <p15:guide id="45" pos="11375" userDrawn="1">
          <p15:clr>
            <a:srgbClr val="F26B43"/>
          </p15:clr>
        </p15:guide>
        <p15:guide id="46" pos="12234" userDrawn="1">
          <p15:clr>
            <a:srgbClr val="F26B43"/>
          </p15:clr>
        </p15:guide>
        <p15:guide id="47" pos="14500" userDrawn="1">
          <p15:clr>
            <a:srgbClr val="F26B43"/>
          </p15:clr>
        </p15:guide>
        <p15:guide id="48" orient="horz" pos="6691" userDrawn="1">
          <p15:clr>
            <a:srgbClr val="F26B43"/>
          </p15:clr>
        </p15:guide>
        <p15:guide id="49" orient="horz" pos="6134" userDrawn="1">
          <p15:clr>
            <a:srgbClr val="F26B43"/>
          </p15:clr>
        </p15:guide>
        <p15:guide id="50" orient="horz" pos="5578" userDrawn="1">
          <p15:clr>
            <a:srgbClr val="F26B43"/>
          </p15:clr>
        </p15:guide>
        <p15:guide id="51" orient="horz" pos="5295" userDrawn="1">
          <p15:clr>
            <a:srgbClr val="F26B43"/>
          </p15:clr>
        </p15:guide>
        <p15:guide id="52" orient="horz" pos="4460" userDrawn="1">
          <p15:clr>
            <a:srgbClr val="F26B43"/>
          </p15:clr>
        </p15:guide>
        <p15:guide id="53" orient="horz" pos="3347" userDrawn="1">
          <p15:clr>
            <a:srgbClr val="F26B43"/>
          </p15:clr>
        </p15:guide>
        <p15:guide id="54" orient="horz" pos="2788" userDrawn="1">
          <p15:clr>
            <a:srgbClr val="F26B43"/>
          </p15:clr>
        </p15:guide>
        <p15:guide id="55" orient="horz" pos="2231" userDrawn="1">
          <p15:clr>
            <a:srgbClr val="F26B43"/>
          </p15:clr>
        </p15:guide>
        <p15:guide id="56" pos="557" userDrawn="1">
          <p15:clr>
            <a:srgbClr val="F26B43"/>
          </p15:clr>
        </p15:guide>
        <p15:guide id="57" orient="horz" pos="278" userDrawn="1">
          <p15:clr>
            <a:srgbClr val="F26B43"/>
          </p15:clr>
        </p15:guide>
        <p15:guide id="58" orient="horz" pos="834" userDrawn="1">
          <p15:clr>
            <a:srgbClr val="F26B43"/>
          </p15:clr>
        </p15:guide>
        <p15:guide id="59" orient="horz" pos="1394" userDrawn="1">
          <p15:clr>
            <a:srgbClr val="F26B43"/>
          </p15:clr>
        </p15:guide>
        <p15:guide id="60" orient="horz" pos="1952" userDrawn="1">
          <p15:clr>
            <a:srgbClr val="F26B43"/>
          </p15:clr>
        </p15:guide>
        <p15:guide id="61" orient="horz" pos="2511" userDrawn="1">
          <p15:clr>
            <a:srgbClr val="F26B43"/>
          </p15:clr>
        </p15:guide>
        <p15:guide id="62" orient="horz" pos="3070" userDrawn="1">
          <p15:clr>
            <a:srgbClr val="F26B43"/>
          </p15:clr>
        </p15:guide>
        <p15:guide id="63" orient="horz" pos="3624" userDrawn="1">
          <p15:clr>
            <a:srgbClr val="F26B43"/>
          </p15:clr>
        </p15:guide>
        <p15:guide id="64" orient="horz" pos="4185" userDrawn="1">
          <p15:clr>
            <a:srgbClr val="F26B43"/>
          </p15:clr>
        </p15:guide>
        <p15:guide id="65" orient="horz" pos="4739" userDrawn="1">
          <p15:clr>
            <a:srgbClr val="F26B43"/>
          </p15:clr>
        </p15:guide>
        <p15:guide id="66" orient="horz" pos="5019" userDrawn="1">
          <p15:clr>
            <a:srgbClr val="F26B43"/>
          </p15:clr>
        </p15:guide>
        <p15:guide id="67" orient="horz" pos="5855" userDrawn="1">
          <p15:clr>
            <a:srgbClr val="F26B43"/>
          </p15:clr>
        </p15:guide>
        <p15:guide id="68" orient="horz" pos="6414" userDrawn="1">
          <p15:clr>
            <a:srgbClr val="F26B43"/>
          </p15:clr>
        </p15:guide>
        <p15:guide id="69" orient="horz" pos="6970" userDrawn="1">
          <p15:clr>
            <a:srgbClr val="F26B43"/>
          </p15:clr>
        </p15:guide>
        <p15:guide id="70" orient="horz" pos="7527" userDrawn="1">
          <p15:clr>
            <a:srgbClr val="F26B43"/>
          </p15:clr>
        </p15:guide>
        <p15:guide id="71" orient="horz" pos="8086" userDrawn="1">
          <p15:clr>
            <a:srgbClr val="F26B43"/>
          </p15:clr>
        </p15:guide>
        <p15:guide id="72" pos="8243" userDrawn="1">
          <p15:clr>
            <a:srgbClr val="F26B43"/>
          </p15:clr>
        </p15:guide>
        <p15:guide id="73" pos="9092" userDrawn="1">
          <p15:clr>
            <a:srgbClr val="F26B43"/>
          </p15:clr>
        </p15:guide>
        <p15:guide id="74" pos="12514" userDrawn="1">
          <p15:clr>
            <a:srgbClr val="F26B43"/>
          </p15:clr>
        </p15:guide>
        <p15:guide id="75" pos="12797" userDrawn="1">
          <p15:clr>
            <a:srgbClr val="F26B43"/>
          </p15:clr>
        </p15:guide>
        <p15:guide id="76" pos="13076" userDrawn="1">
          <p15:clr>
            <a:srgbClr val="F26B43"/>
          </p15:clr>
        </p15:guide>
        <p15:guide id="77" pos="13356" userDrawn="1">
          <p15:clr>
            <a:srgbClr val="F26B43"/>
          </p15:clr>
        </p15:guide>
        <p15:guide id="78" pos="13647" userDrawn="1">
          <p15:clr>
            <a:srgbClr val="F26B43"/>
          </p15:clr>
        </p15:guide>
        <p15:guide id="79" pos="13933" userDrawn="1">
          <p15:clr>
            <a:srgbClr val="F26B43"/>
          </p15:clr>
        </p15:guide>
        <p15:guide id="80" pos="14218" userDrawn="1">
          <p15:clr>
            <a:srgbClr val="F26B43"/>
          </p15:clr>
        </p15:guide>
        <p15:guide id="81" pos="14785" userDrawn="1">
          <p15:clr>
            <a:srgbClr val="F26B43"/>
          </p15:clr>
        </p15:guide>
        <p15:guide id="82" pos="15071" userDrawn="1">
          <p15:clr>
            <a:srgbClr val="F26B43"/>
          </p15:clr>
        </p15:guide>
        <p15:guide id="83" pos="6827" userDrawn="1">
          <p15:clr>
            <a:srgbClr val="F26B43"/>
          </p15:clr>
        </p15:guide>
        <p15:guide id="84" pos="6253" userDrawn="1">
          <p15:clr>
            <a:srgbClr val="F26B43"/>
          </p15:clr>
        </p15:guide>
        <p15:guide id="85" pos="5687" userDrawn="1">
          <p15:clr>
            <a:srgbClr val="F26B43"/>
          </p15:clr>
        </p15:guide>
        <p15:guide id="86" pos="5119" userDrawn="1">
          <p15:clr>
            <a:srgbClr val="F26B43"/>
          </p15:clr>
        </p15:guide>
        <p15:guide id="87" pos="3696" userDrawn="1">
          <p15:clr>
            <a:srgbClr val="F26B43"/>
          </p15:clr>
        </p15:guide>
        <p15:guide id="88" pos="3979" userDrawn="1">
          <p15:clr>
            <a:srgbClr val="F26B43"/>
          </p15:clr>
        </p15:guide>
        <p15:guide id="89" pos="2557" userDrawn="1">
          <p15:clr>
            <a:srgbClr val="F26B43"/>
          </p15:clr>
        </p15:guide>
        <p15:guide id="90" pos="2271" userDrawn="1">
          <p15:clr>
            <a:srgbClr val="F26B43"/>
          </p15:clr>
        </p15:guide>
        <p15:guide id="91" pos="1699" userDrawn="1">
          <p15:clr>
            <a:srgbClr val="F26B43"/>
          </p15:clr>
        </p15:guide>
        <p15:guide id="92" pos="848" userDrawn="1">
          <p15:clr>
            <a:srgbClr val="F26B43"/>
          </p15:clr>
        </p15:guide>
        <p15:guide id="93" pos="271" userDrawn="1">
          <p15:clr>
            <a:srgbClr val="F26B43"/>
          </p15:clr>
        </p15:guide>
        <p15:guide id="94" orient="horz" pos="836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pganalyze/libpg_query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hyperlink" Target="http://ossc-db.github.io/pg_store_plans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hyperlink" Target="http://ossc-db.github.io/pg_store_plans/" TargetMode="External"/><Relationship Id="rId4" Type="http://schemas.openxmlformats.org/officeDocument/2006/relationships/hyperlink" Target="https://github.com/percona/pg_stat_monitor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ossc-db/pg_plan_advsr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vadv/pg-sputnik" TargetMode="External"/><Relationship Id="rId2" Type="http://schemas.openxmlformats.org/officeDocument/2006/relationships/hyperlink" Target="https://github.com/vadv/pg_store_plans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92062F-25F0-BF4C-8908-FE24032ACF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9600" dirty="0"/>
              <a:t>Мониторинг </a:t>
            </a:r>
            <a:r>
              <a:rPr lang="en-GB" sz="9600" dirty="0"/>
              <a:t>PostgreSQL: sampling plan </a:t>
            </a:r>
            <a:r>
              <a:rPr lang="ru-RU" sz="9600" dirty="0"/>
              <a:t>и </a:t>
            </a:r>
            <a:r>
              <a:rPr lang="en-GB" sz="9600" dirty="0"/>
              <a:t>average active sessions </a:t>
            </a:r>
            <a:r>
              <a:rPr lang="ru-RU" sz="9600" dirty="0"/>
              <a:t>своими руками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216EE67-E77C-B54F-A782-934B19408D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Дмитрий Васильев</a:t>
            </a:r>
            <a:br>
              <a:rPr lang="ru-RU" dirty="0"/>
            </a:br>
            <a:r>
              <a:rPr lang="en-US" dirty="0"/>
              <a:t>DBA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885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12955-61D0-9348-95C3-8699F441F6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Почему </a:t>
            </a:r>
            <a:r>
              <a:rPr lang="en-US" dirty="0" err="1" smtClean="0"/>
              <a:t>Clickhouse</a:t>
            </a:r>
            <a:r>
              <a:rPr lang="ru-RU" dirty="0" smtClean="0"/>
              <a:t>,</a:t>
            </a:r>
            <a:r>
              <a:rPr lang="ru-RU" dirty="0"/>
              <a:t> </a:t>
            </a:r>
            <a:r>
              <a:rPr lang="ru-RU" dirty="0" smtClean="0"/>
              <a:t>если </a:t>
            </a:r>
            <a:r>
              <a:rPr lang="ru-RU" dirty="0"/>
              <a:t>есть </a:t>
            </a:r>
            <a:r>
              <a:rPr lang="en-US" dirty="0"/>
              <a:t>Prom</a:t>
            </a:r>
            <a:r>
              <a:rPr lang="ru-RU" dirty="0"/>
              <a:t>/</a:t>
            </a:r>
            <a:r>
              <a:rPr lang="en-US" dirty="0"/>
              <a:t>VM/</a:t>
            </a:r>
            <a:r>
              <a:rPr lang="en-US" dirty="0" err="1"/>
              <a:t>TimeScale</a:t>
            </a:r>
            <a:r>
              <a:rPr lang="en-US" dirty="0"/>
              <a:t>/..?</a:t>
            </a:r>
            <a:endParaRPr lang="en-RU" dirty="0"/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D1BF7122-82D8-794D-8CF2-DCE4BCC1DF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4773" y="8206683"/>
            <a:ext cx="19421536" cy="2654300"/>
          </a:xfrm>
        </p:spPr>
        <p:txBody>
          <a:bodyPr anchor="t">
            <a:normAutofit/>
          </a:bodyPr>
          <a:lstStyle/>
          <a:p>
            <a:pPr marL="685800" indent="-6858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В </a:t>
            </a:r>
            <a:r>
              <a:rPr lang="en-US" dirty="0" err="1"/>
              <a:t>C</a:t>
            </a:r>
            <a:r>
              <a:rPr lang="en-US" dirty="0" err="1" smtClean="0"/>
              <a:t>lickhouse</a:t>
            </a:r>
            <a:r>
              <a:rPr lang="en-US" dirty="0" smtClean="0"/>
              <a:t> </a:t>
            </a:r>
            <a:r>
              <a:rPr lang="ru-RU" dirty="0"/>
              <a:t>можно хранить много текста</a:t>
            </a:r>
            <a:r>
              <a:rPr lang="en-US" dirty="0"/>
              <a:t> (</a:t>
            </a:r>
            <a:r>
              <a:rPr lang="ru-RU" dirty="0"/>
              <a:t>сжатие</a:t>
            </a:r>
            <a:r>
              <a:rPr lang="en-US" dirty="0"/>
              <a:t>)</a:t>
            </a:r>
          </a:p>
          <a:p>
            <a:pPr marL="685800" indent="-6858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У </a:t>
            </a:r>
            <a:r>
              <a:rPr lang="en-US" dirty="0" err="1"/>
              <a:t>C</a:t>
            </a:r>
            <a:r>
              <a:rPr lang="en-US" dirty="0" err="1" smtClean="0"/>
              <a:t>lickhouse</a:t>
            </a:r>
            <a:r>
              <a:rPr lang="en-US" dirty="0" smtClean="0"/>
              <a:t> </a:t>
            </a:r>
            <a:r>
              <a:rPr lang="ru-RU" dirty="0"/>
              <a:t>удобный </a:t>
            </a:r>
            <a:r>
              <a:rPr lang="en-US" dirty="0"/>
              <a:t>SQL-</a:t>
            </a:r>
            <a:r>
              <a:rPr lang="ru-RU" dirty="0"/>
              <a:t>интерфейс</a:t>
            </a:r>
          </a:p>
          <a:p>
            <a:pPr marL="685800" indent="-6858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Prometheus </a:t>
            </a:r>
            <a:r>
              <a:rPr lang="ru-RU" dirty="0"/>
              <a:t>все</a:t>
            </a:r>
            <a:r>
              <a:rPr lang="en-US" dirty="0"/>
              <a:t> </a:t>
            </a:r>
            <a:r>
              <a:rPr lang="ru-RU" dirty="0"/>
              <a:t>же используем для </a:t>
            </a:r>
            <a:r>
              <a:rPr lang="ru-RU" dirty="0" err="1"/>
              <a:t>алертов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71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Text&#10;&#10;Description automatically generated">
            <a:extLst>
              <a:ext uri="{FF2B5EF4-FFF2-40B4-BE49-F238E27FC236}">
                <a16:creationId xmlns:a16="http://schemas.microsoft.com/office/drawing/2014/main" id="{4D1195F1-DE2A-7C40-9AA8-4B9ECBAC52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275" y="2194560"/>
            <a:ext cx="21501647" cy="11395869"/>
          </a:xfrm>
          <a:prstGeom prst="rect">
            <a:avLst/>
          </a:prstGeom>
          <a:noFill/>
        </p:spPr>
      </p:pic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25C9D7F7-7A18-F948-AFD0-23D296793E60}"/>
              </a:ext>
            </a:extLst>
          </p:cNvPr>
          <p:cNvSpPr txBox="1">
            <a:spLocks/>
          </p:cNvSpPr>
          <p:nvPr/>
        </p:nvSpPr>
        <p:spPr>
          <a:xfrm>
            <a:off x="1346275" y="450645"/>
            <a:ext cx="21669394" cy="2196000"/>
          </a:xfrm>
          <a:prstGeom prst="rect">
            <a:avLst/>
          </a:prstGeom>
        </p:spPr>
        <p:txBody>
          <a:bodyPr vert="horz" lIns="0" tIns="360000" rIns="0" bIns="0" rtlCol="0" anchor="t">
            <a:normAutofit/>
          </a:bodyPr>
          <a:lstStyle>
            <a:lvl1pPr algn="l" defTabSz="182834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ru-RU" dirty="0">
                <a:solidFill>
                  <a:schemeClr val="bg1"/>
                </a:solidFill>
              </a:rPr>
              <a:t>Пример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таблицы </a:t>
            </a:r>
            <a:r>
              <a:rPr lang="en-US" dirty="0" err="1">
                <a:solidFill>
                  <a:schemeClr val="bg1"/>
                </a:solidFill>
              </a:rPr>
              <a:t>ClickHouse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332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12955-61D0-9348-95C3-8699F441F6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Агент </a:t>
            </a:r>
            <a:endParaRPr lang="en-RU" dirty="0"/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D1BF7122-82D8-794D-8CF2-DCE4BCC1DF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4773" y="6959774"/>
            <a:ext cx="19421536" cy="2654300"/>
          </a:xfrm>
        </p:spPr>
        <p:txBody>
          <a:bodyPr anchor="t">
            <a:normAutofit/>
          </a:bodyPr>
          <a:lstStyle/>
          <a:p>
            <a:pPr marL="685800" indent="-6858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Написан на </a:t>
            </a:r>
            <a:r>
              <a:rPr lang="en-US" dirty="0" err="1"/>
              <a:t>Golang</a:t>
            </a:r>
            <a:endParaRPr lang="ru-RU" dirty="0"/>
          </a:p>
          <a:p>
            <a:pPr marL="685800" indent="-6858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Логика обрабатывается на клиенте</a:t>
            </a:r>
            <a:endParaRPr lang="en-US" dirty="0"/>
          </a:p>
          <a:p>
            <a:pPr marL="685800" indent="-6858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Embedded </a:t>
            </a:r>
            <a:r>
              <a:rPr lang="en-US" dirty="0" err="1"/>
              <a:t>Lua</a:t>
            </a:r>
            <a:r>
              <a:rPr lang="en-US" dirty="0"/>
              <a:t>, </a:t>
            </a:r>
            <a:r>
              <a:rPr lang="ru-RU" dirty="0"/>
              <a:t>чтобы не модифицировать </a:t>
            </a:r>
            <a:r>
              <a:rPr lang="en-US" dirty="0"/>
              <a:t>“core”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365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51C6D635-861A-AD46-9D53-DA0564CF9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5150" y="1791898"/>
            <a:ext cx="9552111" cy="11270928"/>
          </a:xfrm>
          <a:prstGeom prst="rect">
            <a:avLst/>
          </a:prstGeom>
          <a:noFill/>
        </p:spPr>
      </p:pic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25C9D7F7-7A18-F948-AFD0-23D296793E60}"/>
              </a:ext>
            </a:extLst>
          </p:cNvPr>
          <p:cNvSpPr txBox="1">
            <a:spLocks/>
          </p:cNvSpPr>
          <p:nvPr/>
        </p:nvSpPr>
        <p:spPr>
          <a:xfrm>
            <a:off x="1346270" y="11644"/>
            <a:ext cx="21668400" cy="2196000"/>
          </a:xfrm>
          <a:prstGeom prst="rect">
            <a:avLst/>
          </a:prstGeom>
        </p:spPr>
        <p:txBody>
          <a:bodyPr vert="horz" lIns="0" tIns="360000" rIns="0" bIns="0" rtlCol="0" anchor="t">
            <a:normAutofit/>
          </a:bodyPr>
          <a:lstStyle>
            <a:lvl1pPr algn="l" defTabSz="182834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ru-RU" dirty="0">
                <a:solidFill>
                  <a:schemeClr val="bg1"/>
                </a:solidFill>
              </a:rPr>
              <a:t>Пример плагина для агента</a:t>
            </a:r>
          </a:p>
        </p:txBody>
      </p:sp>
    </p:spTree>
    <p:extLst>
      <p:ext uri="{BB962C8B-B14F-4D97-AF65-F5344CB8AC3E}">
        <p14:creationId xmlns:p14="http://schemas.microsoft.com/office/powerpoint/2010/main" val="10721311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501C6-C3AF-4349-8DD7-C145693638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Для чего нужен умный агент</a:t>
            </a:r>
            <a:r>
              <a:rPr lang="en-US" dirty="0"/>
              <a:t>?</a:t>
            </a:r>
            <a:endParaRPr lang="en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BE1F7F-07A2-8140-A00D-504B7A0A36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4773" y="8522567"/>
            <a:ext cx="19421536" cy="2654300"/>
          </a:xfrm>
        </p:spPr>
        <p:txBody>
          <a:bodyPr/>
          <a:lstStyle/>
          <a:p>
            <a:pPr marL="685800" indent="-6858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Снизить нагрузку на </a:t>
            </a:r>
            <a:r>
              <a:rPr lang="en-US" dirty="0" smtClean="0"/>
              <a:t>storage</a:t>
            </a:r>
            <a:endParaRPr lang="en-US" dirty="0"/>
          </a:p>
          <a:p>
            <a:pPr marL="685800" indent="-6858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Некоторые метрики комплексные</a:t>
            </a:r>
            <a:r>
              <a:rPr lang="en-US" dirty="0"/>
              <a:t>, </a:t>
            </a:r>
            <a:r>
              <a:rPr lang="ru-RU" dirty="0"/>
              <a:t>т</a:t>
            </a:r>
            <a:r>
              <a:rPr lang="en-US" dirty="0"/>
              <a:t>.</a:t>
            </a:r>
            <a:r>
              <a:rPr lang="ru-RU" dirty="0"/>
              <a:t>е</a:t>
            </a:r>
            <a:r>
              <a:rPr lang="en-US" dirty="0"/>
              <a:t>. </a:t>
            </a:r>
            <a:r>
              <a:rPr lang="ru-RU" dirty="0"/>
              <a:t>зависят от других</a:t>
            </a:r>
          </a:p>
          <a:p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258301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7D27F-8307-2F42-9553-6E34799462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Что первым делом вы смотрите когда попадаете в тормозящую базу</a:t>
            </a:r>
            <a:r>
              <a:rPr lang="en-US" dirty="0"/>
              <a:t>?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411660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C2BB01-D5FE-9146-993C-89F7F16F31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36616" y="4519605"/>
            <a:ext cx="12279630" cy="5443530"/>
          </a:xfrm>
        </p:spPr>
        <p:txBody>
          <a:bodyPr/>
          <a:lstStyle/>
          <a:p>
            <a:r>
              <a:rPr lang="ru-RU" dirty="0" err="1"/>
              <a:t>Семплирование</a:t>
            </a:r>
            <a:r>
              <a:rPr lang="ru-RU" dirty="0"/>
              <a:t> </a:t>
            </a:r>
            <a:r>
              <a:rPr lang="en-US" dirty="0" err="1"/>
              <a:t>pg_stat_activity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978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B3654-F8AD-2C4B-91C8-A16296885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Нормализация запросов</a:t>
            </a:r>
            <a:endParaRPr lang="en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56D1AE-D114-CC4A-8A9E-0848A679E5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98801" y="12208566"/>
            <a:ext cx="11183113" cy="1307928"/>
          </a:xfrm>
        </p:spPr>
        <p:txBody>
          <a:bodyPr/>
          <a:lstStyle/>
          <a:p>
            <a:r>
              <a:rPr lang="en-GB" sz="2800" dirty="0">
                <a:solidFill>
                  <a:schemeClr val="bg1">
                    <a:lumMod val="9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https://github.com/pganalyze/libpg_query</a:t>
            </a:r>
            <a:endParaRPr lang="en-GB" sz="2800" dirty="0">
              <a:solidFill>
                <a:schemeClr val="bg1">
                  <a:lumMod val="90000"/>
                </a:schemeClr>
              </a:solidFill>
            </a:endParaRPr>
          </a:p>
          <a:p>
            <a:endParaRPr lang="en-RU" i="1" dirty="0">
              <a:solidFill>
                <a:schemeClr val="accent3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801" y="5978074"/>
            <a:ext cx="6049219" cy="604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13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B3654-F8AD-2C4B-91C8-A16296885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9600" dirty="0" err="1"/>
              <a:t>Семплирование</a:t>
            </a:r>
            <a:r>
              <a:rPr lang="ru-RU" sz="9600" dirty="0"/>
              <a:t> </a:t>
            </a:r>
            <a:r>
              <a:rPr lang="en-US" sz="9600" dirty="0" err="1"/>
              <a:t>pg_stat_activity</a:t>
            </a:r>
            <a:endParaRPr lang="en-RU" sz="9600" dirty="0"/>
          </a:p>
        </p:txBody>
      </p:sp>
      <p:sp>
        <p:nvSpPr>
          <p:cNvPr id="4" name="Subtitle 4">
            <a:extLst>
              <a:ext uri="{FF2B5EF4-FFF2-40B4-BE49-F238E27FC236}">
                <a16:creationId xmlns:a16="http://schemas.microsoft.com/office/drawing/2014/main" id="{EE28C631-3FAC-BA49-AC9F-9CA2A610EF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7003" y="6490376"/>
            <a:ext cx="13036482" cy="4304446"/>
          </a:xfrm>
        </p:spPr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dirty="0" err="1"/>
              <a:t>Снапшот</a:t>
            </a:r>
            <a:endParaRPr lang="ru-RU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dirty="0"/>
              <a:t>Нормализация на клиенте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dirty="0"/>
              <a:t>Группировка на клиенте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dirty="0"/>
              <a:t>Отправка в </a:t>
            </a:r>
            <a:r>
              <a:rPr lang="en-US" dirty="0" err="1"/>
              <a:t>ClickHouse</a:t>
            </a:r>
            <a:endParaRPr lang="ru-RU" dirty="0"/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01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B66853DD-C70B-EA4E-9D8D-0D2A2942E8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55" r="1" b="1"/>
          <a:stretch/>
        </p:blipFill>
        <p:spPr>
          <a:xfrm>
            <a:off x="165228" y="2646645"/>
            <a:ext cx="24030494" cy="9955450"/>
          </a:xfrm>
          <a:prstGeom prst="rect">
            <a:avLst/>
          </a:prstGeom>
          <a:noFill/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99E40FF-BC95-6240-BAF3-D7D30AF9B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275" y="450645"/>
            <a:ext cx="21668400" cy="2196000"/>
          </a:xfrm>
        </p:spPr>
        <p:txBody>
          <a:bodyPr anchor="t">
            <a:normAutofit/>
          </a:bodyPr>
          <a:lstStyle/>
          <a:p>
            <a:r>
              <a:rPr lang="ru-RU" dirty="0"/>
              <a:t>Что происходило на базе</a:t>
            </a:r>
            <a:r>
              <a:rPr lang="en-US" dirty="0"/>
              <a:t>?</a:t>
            </a:r>
            <a:endParaRPr lang="en-RU" dirty="0"/>
          </a:p>
        </p:txBody>
      </p:sp>
      <p:sp>
        <p:nvSpPr>
          <p:cNvPr id="15" name="Slide Number Placeholder 3" hidden="1">
            <a:extLst>
              <a:ext uri="{FF2B5EF4-FFF2-40B4-BE49-F238E27FC236}">
                <a16:creationId xmlns:a16="http://schemas.microsoft.com/office/drawing/2014/main" id="{443F028A-D88D-47BE-A43A-B30DDBF6935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1202650" y="12841426"/>
            <a:ext cx="1815639" cy="4428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479D26DF-754D-9F43-9AED-8751096E4570}" type="slidenum">
              <a:rPr lang="ru-RU" smtClean="0"/>
              <a:pPr>
                <a:spcAft>
                  <a:spcPts val="600"/>
                </a:spcAft>
              </a:pPr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817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7D27F-8307-2F42-9553-6E34799462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О докладчике</a:t>
            </a:r>
            <a:endParaRPr lang="en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B295EC-82EE-F54C-8DFC-B496DB0056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43659" y="6643565"/>
            <a:ext cx="20217981" cy="4395737"/>
          </a:xfrm>
        </p:spPr>
        <p:txBody>
          <a:bodyPr/>
          <a:lstStyle/>
          <a:p>
            <a:pPr marL="685800" indent="-6858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3600" dirty="0"/>
              <a:t>Последние лет 10 эксплуатирую </a:t>
            </a:r>
            <a:r>
              <a:rPr lang="en-US" sz="3600" dirty="0"/>
              <a:t>PostgreSQL </a:t>
            </a:r>
            <a:r>
              <a:rPr lang="ru-RU" sz="3600" dirty="0"/>
              <a:t>и не только</a:t>
            </a:r>
            <a:r>
              <a:rPr lang="en-US" sz="3600" dirty="0"/>
              <a:t>, </a:t>
            </a:r>
            <a:r>
              <a:rPr lang="ru-RU" sz="3600" dirty="0"/>
              <a:t>но он все время рядом</a:t>
            </a:r>
          </a:p>
          <a:p>
            <a:pPr marL="685800" indent="-6858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3600" dirty="0"/>
              <a:t>Работал в </a:t>
            </a:r>
            <a:r>
              <a:rPr lang="en-US" sz="3600" dirty="0" err="1"/>
              <a:t>PostgresPro</a:t>
            </a:r>
            <a:endParaRPr lang="ru-RU" sz="3600" dirty="0"/>
          </a:p>
          <a:p>
            <a:pPr marL="685800" indent="-6858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3600" dirty="0"/>
              <a:t>Был опыт облачного использования </a:t>
            </a:r>
            <a:r>
              <a:rPr lang="en-US" sz="3600" dirty="0"/>
              <a:t>PostgreSQL (AWS RDS)</a:t>
            </a:r>
          </a:p>
          <a:p>
            <a:pPr marL="685800" indent="-6858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3600" dirty="0"/>
              <a:t>Теперь делаю облако в </a:t>
            </a:r>
            <a:r>
              <a:rPr lang="en-US" sz="3600" dirty="0"/>
              <a:t>Ozon</a:t>
            </a:r>
            <a:endParaRPr lang="ru-RU" sz="3600" dirty="0"/>
          </a:p>
          <a:p>
            <a:endParaRPr lang="en-RU" sz="3600" dirty="0"/>
          </a:p>
        </p:txBody>
      </p:sp>
    </p:spTree>
    <p:extLst>
      <p:ext uri="{BB962C8B-B14F-4D97-AF65-F5344CB8AC3E}">
        <p14:creationId xmlns:p14="http://schemas.microsoft.com/office/powerpoint/2010/main" val="380351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B3654-F8AD-2C4B-91C8-A16296885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9600" dirty="0"/>
              <a:t>(state = active) and (</a:t>
            </a:r>
            <a:r>
              <a:rPr lang="en-US" sz="9600" dirty="0" err="1"/>
              <a:t>wait_event</a:t>
            </a:r>
            <a:r>
              <a:rPr lang="en-US" sz="9600" dirty="0"/>
              <a:t> is null)</a:t>
            </a:r>
            <a:endParaRPr lang="en-RU" sz="9600" dirty="0"/>
          </a:p>
        </p:txBody>
      </p:sp>
      <p:sp>
        <p:nvSpPr>
          <p:cNvPr id="4" name="Subtitle 4">
            <a:extLst>
              <a:ext uri="{FF2B5EF4-FFF2-40B4-BE49-F238E27FC236}">
                <a16:creationId xmlns:a16="http://schemas.microsoft.com/office/drawing/2014/main" id="{EE28C631-3FAC-BA49-AC9F-9CA2A610EF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72965" y="8193883"/>
            <a:ext cx="13036482" cy="4304446"/>
          </a:xfrm>
        </p:spPr>
        <p:txBody>
          <a:bodyPr/>
          <a:lstStyle/>
          <a:p>
            <a:r>
              <a:rPr lang="ru-RU" dirty="0"/>
              <a:t>Значит готово для выполнения на </a:t>
            </a:r>
            <a:r>
              <a:rPr lang="en-US" dirty="0"/>
              <a:t>CPU (</a:t>
            </a:r>
            <a:r>
              <a:rPr lang="en-US" dirty="0" err="1"/>
              <a:t>wait_event</a:t>
            </a:r>
            <a:r>
              <a:rPr lang="en-US" dirty="0"/>
              <a:t> = CPU).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043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E6B2F011-E458-2940-B123-57DF2949290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0" y="4688378"/>
            <a:ext cx="24295362" cy="4555375"/>
          </a:xfrm>
          <a:prstGeom prst="rect">
            <a:avLst/>
          </a:prstGeom>
          <a:noFill/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880BC4-ED8E-894D-B93E-1BEFC2CCD57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346270" y="12841426"/>
            <a:ext cx="18074748" cy="4428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”CPU” by query</a:t>
            </a:r>
            <a:endParaRPr lang="ru-RU" dirty="0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4507E267-9E41-4973-A3A8-D426DFC93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275" y="450645"/>
            <a:ext cx="21669394" cy="2196000"/>
          </a:xfrm>
        </p:spPr>
        <p:txBody>
          <a:bodyPr/>
          <a:lstStyle/>
          <a:p>
            <a:r>
              <a:rPr lang="ru-RU" sz="7200" dirty="0"/>
              <a:t>Чем занималась база</a:t>
            </a:r>
            <a:r>
              <a:rPr lang="en-US" sz="7200" dirty="0"/>
              <a:t> (state active – empty wait)</a:t>
            </a:r>
          </a:p>
        </p:txBody>
      </p:sp>
    </p:spTree>
    <p:extLst>
      <p:ext uri="{BB962C8B-B14F-4D97-AF65-F5344CB8AC3E}">
        <p14:creationId xmlns:p14="http://schemas.microsoft.com/office/powerpoint/2010/main" val="302432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B3654-F8AD-2C4B-91C8-A16296885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9600" dirty="0" err="1"/>
              <a:t>wait_event</a:t>
            </a:r>
            <a:r>
              <a:rPr lang="en-US" sz="9600" dirty="0"/>
              <a:t> is Lock</a:t>
            </a:r>
            <a:r>
              <a:rPr lang="ru-RU" sz="9600" dirty="0"/>
              <a:t> </a:t>
            </a:r>
            <a:r>
              <a:rPr lang="en-US" sz="9600" dirty="0"/>
              <a:t>or IO</a:t>
            </a:r>
            <a:endParaRPr lang="en-RU" sz="9600" dirty="0"/>
          </a:p>
        </p:txBody>
      </p:sp>
      <p:sp>
        <p:nvSpPr>
          <p:cNvPr id="4" name="Subtitle 4">
            <a:extLst>
              <a:ext uri="{FF2B5EF4-FFF2-40B4-BE49-F238E27FC236}">
                <a16:creationId xmlns:a16="http://schemas.microsoft.com/office/drawing/2014/main" id="{EE28C631-3FAC-BA49-AC9F-9CA2A610EF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7003" y="8011003"/>
            <a:ext cx="13036482" cy="4304446"/>
          </a:xfrm>
        </p:spPr>
        <p:txBody>
          <a:bodyPr/>
          <a:lstStyle/>
          <a:p>
            <a:r>
              <a:rPr lang="en-US" sz="5400" dirty="0"/>
              <a:t>Must have </a:t>
            </a:r>
            <a:r>
              <a:rPr lang="ru-RU" sz="5400" dirty="0"/>
              <a:t>разрезы аналитики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253415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B3654-F8AD-2C4B-91C8-A16296885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9600" dirty="0" err="1"/>
              <a:t>wait_event</a:t>
            </a:r>
            <a:r>
              <a:rPr lang="en-US" sz="9600" dirty="0"/>
              <a:t> is not ’CPU’ and not ‘IO’ and not ‘Lock’</a:t>
            </a:r>
            <a:endParaRPr lang="en-RU" sz="9600" dirty="0"/>
          </a:p>
        </p:txBody>
      </p:sp>
      <p:sp>
        <p:nvSpPr>
          <p:cNvPr id="4" name="Subtitle 4">
            <a:extLst>
              <a:ext uri="{FF2B5EF4-FFF2-40B4-BE49-F238E27FC236}">
                <a16:creationId xmlns:a16="http://schemas.microsoft.com/office/drawing/2014/main" id="{EE28C631-3FAC-BA49-AC9F-9CA2A610EF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7003" y="8469848"/>
            <a:ext cx="13036482" cy="4304446"/>
          </a:xfrm>
        </p:spPr>
        <p:txBody>
          <a:bodyPr/>
          <a:lstStyle/>
          <a:p>
            <a:r>
              <a:rPr lang="ru-RU" dirty="0"/>
              <a:t>Что-то</a:t>
            </a:r>
            <a:r>
              <a:rPr lang="en-US" dirty="0"/>
              <a:t> </a:t>
            </a:r>
            <a:r>
              <a:rPr lang="ru-RU" dirty="0"/>
              <a:t>еще мешает выполнению запроса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807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chart&#10;&#10;Description automatically generated with medium confidence">
            <a:extLst>
              <a:ext uri="{FF2B5EF4-FFF2-40B4-BE49-F238E27FC236}">
                <a16:creationId xmlns:a16="http://schemas.microsoft.com/office/drawing/2014/main" id="{C7F95D07-F28C-9F46-9D5F-8C892C184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978" y="4491677"/>
            <a:ext cx="23476994" cy="4519319"/>
          </a:xfrm>
          <a:prstGeom prst="rect">
            <a:avLst/>
          </a:prstGeom>
          <a:noFill/>
        </p:spPr>
      </p:pic>
      <p:sp>
        <p:nvSpPr>
          <p:cNvPr id="27" name="Footer Placeholder 2">
            <a:extLst>
              <a:ext uri="{FF2B5EF4-FFF2-40B4-BE49-F238E27FC236}">
                <a16:creationId xmlns:a16="http://schemas.microsoft.com/office/drawing/2014/main" id="{4B909C39-A0B7-4CE7-AF69-5A2988DA57D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346270" y="12841426"/>
            <a:ext cx="18074748" cy="4428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Client::</a:t>
            </a:r>
            <a:r>
              <a:rPr lang="en-US" dirty="0" err="1"/>
              <a:t>ClientRead</a:t>
            </a:r>
            <a:r>
              <a:rPr lang="en-US" dirty="0"/>
              <a:t> </a:t>
            </a:r>
            <a:r>
              <a:rPr lang="ru-RU" dirty="0"/>
              <a:t>(</a:t>
            </a:r>
            <a:r>
              <a:rPr lang="en-US" dirty="0"/>
              <a:t>idle in </a:t>
            </a:r>
            <a:r>
              <a:rPr lang="en-US" dirty="0" err="1"/>
              <a:t>tx</a:t>
            </a:r>
            <a:r>
              <a:rPr lang="ru-RU" dirty="0"/>
              <a:t>)</a:t>
            </a:r>
            <a:r>
              <a:rPr lang="en-US" dirty="0"/>
              <a:t> by query</a:t>
            </a:r>
            <a:endParaRPr lang="ru-RU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99E40FF-BC95-6240-BAF3-D7D30AF9B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275" y="450645"/>
            <a:ext cx="21668400" cy="2196000"/>
          </a:xfrm>
        </p:spPr>
        <p:txBody>
          <a:bodyPr anchor="t">
            <a:normAutofit/>
          </a:bodyPr>
          <a:lstStyle/>
          <a:p>
            <a:r>
              <a:rPr lang="ru-RU" sz="7200" dirty="0"/>
              <a:t>Чем занималась база (</a:t>
            </a:r>
            <a:r>
              <a:rPr lang="en-US" sz="7200" dirty="0"/>
              <a:t>other</a:t>
            </a:r>
            <a:r>
              <a:rPr lang="ru-RU" sz="7200" dirty="0"/>
              <a:t>)</a:t>
            </a:r>
            <a:endParaRPr lang="en-RU" sz="7200" dirty="0"/>
          </a:p>
        </p:txBody>
      </p:sp>
      <p:sp>
        <p:nvSpPr>
          <p:cNvPr id="15" name="Slide Number Placeholder 3" hidden="1">
            <a:extLst>
              <a:ext uri="{FF2B5EF4-FFF2-40B4-BE49-F238E27FC236}">
                <a16:creationId xmlns:a16="http://schemas.microsoft.com/office/drawing/2014/main" id="{443F028A-D88D-47BE-A43A-B30DDBF6935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1202650" y="12841426"/>
            <a:ext cx="1815639" cy="4428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479D26DF-754D-9F43-9AED-8751096E4570}" type="slidenum">
              <a:rPr lang="ru-RU" smtClean="0"/>
              <a:pPr>
                <a:spcAft>
                  <a:spcPts val="600"/>
                </a:spcAft>
              </a:pPr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66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B3654-F8AD-2C4B-91C8-A16296885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9600" dirty="0"/>
              <a:t>Красивые разрезы аналитики</a:t>
            </a:r>
            <a:endParaRPr lang="en-RU" sz="9600" dirty="0"/>
          </a:p>
        </p:txBody>
      </p:sp>
      <p:sp>
        <p:nvSpPr>
          <p:cNvPr id="4" name="Subtitle 4">
            <a:extLst>
              <a:ext uri="{FF2B5EF4-FFF2-40B4-BE49-F238E27FC236}">
                <a16:creationId xmlns:a16="http://schemas.microsoft.com/office/drawing/2014/main" id="{EE28C631-3FAC-BA49-AC9F-9CA2A610EF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96267" y="7661869"/>
            <a:ext cx="13036482" cy="4304446"/>
          </a:xfrm>
        </p:spPr>
        <p:txBody>
          <a:bodyPr/>
          <a:lstStyle/>
          <a:p>
            <a:r>
              <a:rPr lang="ru-RU" dirty="0"/>
              <a:t>Нормализация до 100</a:t>
            </a:r>
            <a:r>
              <a:rPr lang="en-US" dirty="0"/>
              <a:t>%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691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FAC41DEC-2058-B342-9405-93C479594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360" y="4721629"/>
            <a:ext cx="23326019" cy="4548568"/>
          </a:xfrm>
          <a:prstGeom prst="rect">
            <a:avLst/>
          </a:prstGeom>
          <a:noFill/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99E40FF-BC95-6240-BAF3-D7D30AF9B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275" y="450645"/>
            <a:ext cx="21668400" cy="2196000"/>
          </a:xfrm>
        </p:spPr>
        <p:txBody>
          <a:bodyPr anchor="t">
            <a:normAutofit/>
          </a:bodyPr>
          <a:lstStyle/>
          <a:p>
            <a:r>
              <a:rPr lang="ru-RU" dirty="0"/>
              <a:t>Чем занималась база</a:t>
            </a:r>
            <a:endParaRPr lang="en-RU" dirty="0"/>
          </a:p>
        </p:txBody>
      </p:sp>
      <p:sp>
        <p:nvSpPr>
          <p:cNvPr id="15" name="Slide Number Placeholder 3" hidden="1">
            <a:extLst>
              <a:ext uri="{FF2B5EF4-FFF2-40B4-BE49-F238E27FC236}">
                <a16:creationId xmlns:a16="http://schemas.microsoft.com/office/drawing/2014/main" id="{443F028A-D88D-47BE-A43A-B30DDBF6935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1202650" y="12841426"/>
            <a:ext cx="1815639" cy="4428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479D26DF-754D-9F43-9AED-8751096E4570}" type="slidenum">
              <a:rPr lang="ru-RU" smtClean="0"/>
              <a:pPr>
                <a:spcAft>
                  <a:spcPts val="600"/>
                </a:spcAft>
              </a:pPr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425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B3654-F8AD-2C4B-91C8-A16296885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9600" dirty="0"/>
              <a:t>Наверное самое интересное</a:t>
            </a:r>
            <a:endParaRPr lang="en-RU" sz="9600" dirty="0"/>
          </a:p>
        </p:txBody>
      </p:sp>
      <p:sp>
        <p:nvSpPr>
          <p:cNvPr id="4" name="Subtitle 4">
            <a:extLst>
              <a:ext uri="{FF2B5EF4-FFF2-40B4-BE49-F238E27FC236}">
                <a16:creationId xmlns:a16="http://schemas.microsoft.com/office/drawing/2014/main" id="{EE28C631-3FAC-BA49-AC9F-9CA2A610EF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63264" y="7512239"/>
            <a:ext cx="13036482" cy="4304446"/>
          </a:xfrm>
        </p:spPr>
        <p:txBody>
          <a:bodyPr/>
          <a:lstStyle/>
          <a:p>
            <a:r>
              <a:rPr lang="en-US" dirty="0"/>
              <a:t>“</a:t>
            </a:r>
            <a:r>
              <a:rPr lang="en-US" sz="5400" dirty="0"/>
              <a:t>LA” </a:t>
            </a:r>
            <a:r>
              <a:rPr lang="ru-RU" sz="5400" dirty="0"/>
              <a:t>для</a:t>
            </a:r>
            <a:r>
              <a:rPr lang="en-US" sz="5400" dirty="0"/>
              <a:t> </a:t>
            </a:r>
            <a:r>
              <a:rPr lang="ru-RU" sz="5400" dirty="0"/>
              <a:t>базы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50645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99E40FF-BC95-6240-BAF3-D7D30AF9B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275" y="450645"/>
            <a:ext cx="21668400" cy="2196000"/>
          </a:xfrm>
        </p:spPr>
        <p:txBody>
          <a:bodyPr anchor="t">
            <a:normAutofit/>
          </a:bodyPr>
          <a:lstStyle/>
          <a:p>
            <a:r>
              <a:rPr lang="en-US" dirty="0"/>
              <a:t>”LA” </a:t>
            </a:r>
            <a:r>
              <a:rPr lang="ru-RU" dirty="0"/>
              <a:t>базы</a:t>
            </a:r>
            <a:endParaRPr lang="en-RU" dirty="0"/>
          </a:p>
        </p:txBody>
      </p:sp>
      <p:sp>
        <p:nvSpPr>
          <p:cNvPr id="15" name="Slide Number Placeholder 3" hidden="1">
            <a:extLst>
              <a:ext uri="{FF2B5EF4-FFF2-40B4-BE49-F238E27FC236}">
                <a16:creationId xmlns:a16="http://schemas.microsoft.com/office/drawing/2014/main" id="{443F028A-D88D-47BE-A43A-B30DDBF6935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1202650" y="12841426"/>
            <a:ext cx="1815639" cy="4428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479D26DF-754D-9F43-9AED-8751096E4570}" type="slidenum">
              <a:rPr lang="ru-RU" smtClean="0"/>
              <a:pPr>
                <a:spcAft>
                  <a:spcPts val="600"/>
                </a:spcAft>
              </a:pPr>
              <a:t>28</a:t>
            </a:fld>
            <a:endParaRPr lang="ru-R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293D1E-A7C3-014A-96A2-5389FD9F4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487" y="5203767"/>
            <a:ext cx="23631976" cy="263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56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7E520-9176-DD42-B9FC-C3B97AFB54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Клиент был в </a:t>
            </a:r>
            <a:r>
              <a:rPr lang="en-US" dirty="0"/>
              <a:t>idle in </a:t>
            </a:r>
            <a:r>
              <a:rPr lang="en-US" dirty="0" err="1"/>
              <a:t>tx</a:t>
            </a:r>
            <a:endParaRPr lang="en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9765D2-62C8-2445-907E-9735077610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402" y="7527926"/>
            <a:ext cx="19421536" cy="2654300"/>
          </a:xfrm>
        </p:spPr>
        <p:txBody>
          <a:bodyPr/>
          <a:lstStyle/>
          <a:p>
            <a:r>
              <a:rPr lang="ru-RU" dirty="0"/>
              <a:t>Оказалось, что виноват кэш </a:t>
            </a:r>
            <a:r>
              <a:rPr lang="en-US" dirty="0">
                <a:sym typeface="Wingdings" pitchFamily="2" charset="2"/>
              </a:rPr>
              <a:t>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112764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C98CA-3686-2B43-886E-11F00F3B83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PostgreSQL</a:t>
            </a:r>
            <a:r>
              <a:rPr lang="ru-RU" dirty="0"/>
              <a:t/>
            </a:r>
            <a:br>
              <a:rPr lang="ru-RU" dirty="0"/>
            </a:br>
            <a:r>
              <a:rPr lang="en-US" dirty="0"/>
              <a:t>as a Service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52844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76">
            <a:extLst>
              <a:ext uri="{FF2B5EF4-FFF2-40B4-BE49-F238E27FC236}">
                <a16:creationId xmlns:a16="http://schemas.microsoft.com/office/drawing/2014/main" id="{31D2ABDD-1696-E346-B07B-E602553FAB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r="10453" b="2"/>
          <a:stretch/>
        </p:blipFill>
        <p:spPr>
          <a:xfrm>
            <a:off x="565150" y="3208338"/>
            <a:ext cx="10525125" cy="8966200"/>
          </a:xfrm>
          <a:prstGeom prst="rect">
            <a:avLst/>
          </a:prstGeom>
        </p:spPr>
      </p:pic>
      <p:pic>
        <p:nvPicPr>
          <p:cNvPr id="12" name="Content Placeholder 11" descr="Chart&#10;&#10;Description automatically generated">
            <a:extLst>
              <a:ext uri="{FF2B5EF4-FFF2-40B4-BE49-F238E27FC236}">
                <a16:creationId xmlns:a16="http://schemas.microsoft.com/office/drawing/2014/main" id="{061265B5-1EE8-6942-82D1-18840A824FD6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5"/>
          <a:srcRect l="32269" r="7232" b="-1"/>
          <a:stretch/>
        </p:blipFill>
        <p:spPr>
          <a:xfrm>
            <a:off x="12001500" y="3208337"/>
            <a:ext cx="11277128" cy="921087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66D716-97C6-F646-AD6D-D8651017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275" y="450645"/>
            <a:ext cx="21669394" cy="2196000"/>
          </a:xfrm>
        </p:spPr>
        <p:txBody>
          <a:bodyPr anchor="t">
            <a:normAutofit/>
          </a:bodyPr>
          <a:lstStyle/>
          <a:p>
            <a:r>
              <a:rPr lang="ru-RU" sz="6200" dirty="0"/>
              <a:t>Мы ничего не </a:t>
            </a:r>
            <a:r>
              <a:rPr lang="ru-RU" sz="6200" dirty="0" err="1"/>
              <a:t>деплоили</a:t>
            </a:r>
            <a:r>
              <a:rPr lang="en-US" sz="6200" dirty="0"/>
              <a:t>, </a:t>
            </a:r>
            <a:r>
              <a:rPr lang="ru-RU" sz="6200" dirty="0"/>
              <a:t>база</a:t>
            </a:r>
            <a:r>
              <a:rPr lang="en-US" sz="6200" dirty="0"/>
              <a:t> </a:t>
            </a:r>
            <a:r>
              <a:rPr lang="ru-RU" sz="6200" dirty="0"/>
              <a:t>ВДРУГ начала тормозить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986653A7-676F-4173-9CFF-8D023688ACD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1202650" y="12841426"/>
            <a:ext cx="1815639" cy="4428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479D26DF-754D-9F43-9AED-8751096E4570}" type="slidenum">
              <a:rPr lang="ru-RU" smtClean="0"/>
              <a:pPr>
                <a:spcAft>
                  <a:spcPts val="600"/>
                </a:spcAft>
              </a:pPr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614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C2BB01-D5FE-9146-993C-89F7F16F31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err="1" smtClean="0"/>
              <a:t>Семплирование</a:t>
            </a:r>
            <a:r>
              <a:rPr lang="ru-RU" dirty="0" smtClean="0"/>
              <a:t> </a:t>
            </a:r>
            <a:r>
              <a:rPr lang="ru-RU" dirty="0"/>
              <a:t>планов</a:t>
            </a:r>
          </a:p>
        </p:txBody>
      </p:sp>
    </p:spTree>
    <p:extLst>
      <p:ext uri="{BB962C8B-B14F-4D97-AF65-F5344CB8AC3E}">
        <p14:creationId xmlns:p14="http://schemas.microsoft.com/office/powerpoint/2010/main" val="425314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66D716-97C6-F646-AD6D-D86510176D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7002" y="3986211"/>
            <a:ext cx="20528757" cy="4419601"/>
          </a:xfrm>
        </p:spPr>
        <p:txBody>
          <a:bodyPr/>
          <a:lstStyle/>
          <a:p>
            <a:r>
              <a:rPr lang="ru-RU" dirty="0"/>
              <a:t>Почему </a:t>
            </a:r>
            <a:r>
              <a:rPr lang="ru-RU" dirty="0" smtClean="0"/>
              <a:t>планы </a:t>
            </a:r>
            <a:r>
              <a:rPr lang="ru-RU" dirty="0"/>
              <a:t>—</a:t>
            </a:r>
            <a:r>
              <a:rPr lang="ru-RU" dirty="0" smtClean="0"/>
              <a:t> </a:t>
            </a:r>
            <a:r>
              <a:rPr lang="ru-RU" dirty="0"/>
              <a:t>это важно</a:t>
            </a:r>
            <a:r>
              <a:rPr lang="en-US" dirty="0"/>
              <a:t>?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8C95369-C1CE-E14C-9A48-BF3ED24EDE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6197" y="7091506"/>
            <a:ext cx="19332159" cy="2654300"/>
          </a:xfrm>
        </p:spPr>
        <p:txBody>
          <a:bodyPr/>
          <a:lstStyle/>
          <a:p>
            <a:r>
              <a:rPr lang="ru-RU" dirty="0"/>
              <a:t>Планы зависят от статистики</a:t>
            </a:r>
            <a:r>
              <a:rPr lang="en-US" dirty="0"/>
              <a:t>, </a:t>
            </a:r>
            <a:r>
              <a:rPr lang="ru-RU" dirty="0"/>
              <a:t>вплоть до физического расположения на диске и недавних операций </a:t>
            </a:r>
            <a:r>
              <a:rPr lang="en-US" dirty="0"/>
              <a:t>DML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123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068F7FBE-2ED7-D749-BC9E-A974B5CE66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7003" y="3986211"/>
            <a:ext cx="19421538" cy="4419601"/>
          </a:xfrm>
        </p:spPr>
        <p:txBody>
          <a:bodyPr/>
          <a:lstStyle/>
          <a:p>
            <a:r>
              <a:rPr lang="ru-RU" dirty="0"/>
              <a:t>Писать с нуля дорого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055" y="6151418"/>
            <a:ext cx="5370023" cy="537002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72836" y="11925093"/>
            <a:ext cx="71032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hlinkClick r:id="rId4"/>
              </a:rPr>
              <a:t>https://github.com/percona/pg_stat_monitor</a:t>
            </a:r>
            <a:endParaRPr lang="ru-RU" sz="2800" dirty="0">
              <a:solidFill>
                <a:schemeClr val="bg1"/>
              </a:solidFill>
              <a:hlinkClick r:id="rId5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5496" y="6151418"/>
            <a:ext cx="5484383" cy="548438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945496" y="11925092"/>
            <a:ext cx="63642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RU" sz="2800" dirty="0">
                <a:solidFill>
                  <a:schemeClr val="bg1"/>
                </a:solidFill>
                <a:hlinkClick r:id="rId7"/>
              </a:rPr>
              <a:t>http://ossc-db.github.io/pg_store_plans</a:t>
            </a:r>
            <a:endParaRPr lang="en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7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068F7FBE-2ED7-D749-BC9E-A974B5CE66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7003" y="3986211"/>
            <a:ext cx="19421538" cy="4419601"/>
          </a:xfrm>
        </p:spPr>
        <p:txBody>
          <a:bodyPr/>
          <a:lstStyle/>
          <a:p>
            <a:r>
              <a:rPr lang="ru-RU" dirty="0"/>
              <a:t>Почему не </a:t>
            </a:r>
            <a:r>
              <a:rPr lang="en-US" dirty="0" err="1"/>
              <a:t>pg_stat_monitor</a:t>
            </a:r>
            <a:r>
              <a:rPr lang="en-US" dirty="0"/>
              <a:t>?</a:t>
            </a:r>
            <a:endParaRPr lang="ru-RU" dirty="0"/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10680261-9F7E-1140-BE43-2139E99779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63258" y="7078662"/>
            <a:ext cx="20837769" cy="2654300"/>
          </a:xfrm>
        </p:spPr>
        <p:txBody>
          <a:bodyPr/>
          <a:lstStyle/>
          <a:p>
            <a:r>
              <a:rPr lang="ru-RU" dirty="0"/>
              <a:t>Хранило</a:t>
            </a:r>
            <a:r>
              <a:rPr lang="en-US" dirty="0"/>
              <a:t> </a:t>
            </a:r>
            <a:r>
              <a:rPr lang="ru-RU" dirty="0"/>
              <a:t>и обновляло данные напрямую в файл на диске </a:t>
            </a:r>
            <a:r>
              <a:rPr lang="en-US" dirty="0"/>
              <a:t>(</a:t>
            </a:r>
            <a:r>
              <a:rPr lang="en-GB" dirty="0" err="1"/>
              <a:t>store_query</a:t>
            </a:r>
            <a:r>
              <a:rPr lang="en-US" dirty="0"/>
              <a:t>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585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068F7FBE-2ED7-D749-BC9E-A974B5CE66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7003" y="3986211"/>
            <a:ext cx="19421538" cy="4419601"/>
          </a:xfrm>
        </p:spPr>
        <p:txBody>
          <a:bodyPr/>
          <a:lstStyle/>
          <a:p>
            <a:r>
              <a:rPr lang="ru-RU" dirty="0"/>
              <a:t>Насколько </a:t>
            </a:r>
            <a:r>
              <a:rPr lang="en-US" dirty="0" err="1"/>
              <a:t>pg_store_plans</a:t>
            </a:r>
            <a:r>
              <a:rPr lang="en-US" dirty="0"/>
              <a:t> </a:t>
            </a:r>
            <a:r>
              <a:rPr lang="ru-RU" dirty="0"/>
              <a:t>медленный</a:t>
            </a:r>
            <a:r>
              <a:rPr lang="en-US" dirty="0"/>
              <a:t>?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FECD36-6F94-794A-9F60-EF393D3FAAFD}"/>
              </a:ext>
            </a:extLst>
          </p:cNvPr>
          <p:cNvSpPr txBox="1"/>
          <p:nvPr/>
        </p:nvSpPr>
        <p:spPr>
          <a:xfrm>
            <a:off x="12402589" y="11779119"/>
            <a:ext cx="90834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RU" sz="2800" dirty="0">
                <a:hlinkClick r:id="rId3"/>
              </a:rPr>
              <a:t>https://github.com/ossc-db/pg_plan_advsr</a:t>
            </a:r>
            <a:endParaRPr lang="ru-RU" sz="2800" dirty="0"/>
          </a:p>
        </p:txBody>
      </p:sp>
      <p:pic>
        <p:nvPicPr>
          <p:cNvPr id="2050" name="Picture 2" descr="QR-код">
            <a:extLst>
              <a:ext uri="{FF2B5EF4-FFF2-40B4-BE49-F238E27FC236}">
                <a16:creationId xmlns:a16="http://schemas.microsoft.com/office/drawing/2014/main" id="{9786D20C-3C37-0A40-88A8-D2121AD7B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2589" y="6424597"/>
            <a:ext cx="5109597" cy="5109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49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068F7FBE-2ED7-D749-BC9E-A974B5CE66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7003" y="3986211"/>
            <a:ext cx="19421538" cy="4419601"/>
          </a:xfrm>
        </p:spPr>
        <p:txBody>
          <a:bodyPr/>
          <a:lstStyle/>
          <a:p>
            <a:r>
              <a:rPr lang="ru-RU" dirty="0"/>
              <a:t>Берем в руки </a:t>
            </a:r>
            <a:r>
              <a:rPr lang="en-US" dirty="0" err="1"/>
              <a:t>pgbench</a:t>
            </a:r>
            <a:endParaRPr lang="ru-RU" dirty="0"/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10680261-9F7E-1140-BE43-2139E99779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78096" y="7457900"/>
            <a:ext cx="9071836" cy="2654300"/>
          </a:xfrm>
        </p:spPr>
        <p:txBody>
          <a:bodyPr/>
          <a:lstStyle/>
          <a:p>
            <a:r>
              <a:rPr lang="en-GB" sz="6600" dirty="0" err="1"/>
              <a:t>pgss</a:t>
            </a:r>
            <a:r>
              <a:rPr lang="en-GB" sz="6600" dirty="0"/>
              <a:t> vs </a:t>
            </a:r>
            <a:r>
              <a:rPr lang="en-GB" sz="6600" dirty="0" err="1"/>
              <a:t>pgss</a:t>
            </a:r>
            <a:r>
              <a:rPr lang="en-GB" sz="6600" dirty="0"/>
              <a:t> + </a:t>
            </a:r>
            <a:r>
              <a:rPr lang="en-GB" sz="6600" dirty="0" err="1"/>
              <a:t>pgsp</a:t>
            </a:r>
            <a:r>
              <a:rPr lang="en-GB" sz="6600" dirty="0"/>
              <a:t> </a:t>
            </a:r>
            <a:endParaRPr lang="en-RU" sz="6600" dirty="0"/>
          </a:p>
          <a:p>
            <a:r>
              <a:rPr lang="en-RU" sz="6600" dirty="0"/>
              <a:t>23</a:t>
            </a:r>
            <a:r>
              <a:rPr lang="en-US" sz="6600" dirty="0"/>
              <a:t>k </a:t>
            </a:r>
            <a:r>
              <a:rPr lang="en-US" sz="6600" dirty="0" err="1"/>
              <a:t>tp</a:t>
            </a:r>
            <a:r>
              <a:rPr lang="en-US" sz="6600" dirty="0"/>
              <a:t>/s vs </a:t>
            </a:r>
            <a:r>
              <a:rPr lang="en-RU" sz="6600" dirty="0"/>
              <a:t>16</a:t>
            </a:r>
            <a:r>
              <a:rPr lang="en-US" sz="6600" dirty="0"/>
              <a:t>k</a:t>
            </a:r>
            <a:r>
              <a:rPr lang="ru-RU" sz="6600" dirty="0"/>
              <a:t> </a:t>
            </a:r>
            <a:r>
              <a:rPr lang="en-US" sz="6600" dirty="0" err="1"/>
              <a:t>tp</a:t>
            </a:r>
            <a:r>
              <a:rPr lang="en-US" sz="6600" dirty="0"/>
              <a:t>/s</a:t>
            </a:r>
            <a:endParaRPr lang="ru-RU" sz="6600" dirty="0"/>
          </a:p>
        </p:txBody>
      </p:sp>
      <p:pic>
        <p:nvPicPr>
          <p:cNvPr id="1026" name="Picture 2" descr="Sad Pepe – Meme Art Prints">
            <a:extLst>
              <a:ext uri="{FF2B5EF4-FFF2-40B4-BE49-F238E27FC236}">
                <a16:creationId xmlns:a16="http://schemas.microsoft.com/office/drawing/2014/main" id="{14BC1E04-AF02-3349-AE63-8DB0D8DC5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1025" y="6368448"/>
            <a:ext cx="6091846" cy="6091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51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Timeline&#10;&#10;Description automatically generated">
            <a:extLst>
              <a:ext uri="{FF2B5EF4-FFF2-40B4-BE49-F238E27FC236}">
                <a16:creationId xmlns:a16="http://schemas.microsoft.com/office/drawing/2014/main" id="{BBCB30E2-607B-5546-8541-9D7D15C4BEF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1819" r="2232" b="-1"/>
          <a:stretch/>
        </p:blipFill>
        <p:spPr>
          <a:xfrm>
            <a:off x="328507" y="2776450"/>
            <a:ext cx="23761777" cy="9844125"/>
          </a:xfrm>
          <a:prstGeom prst="rect">
            <a:avLst/>
          </a:prstGeom>
          <a:noFill/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3BA4FF0D-6534-4F68-87F9-CC3B0E361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275" y="450645"/>
            <a:ext cx="21669394" cy="2196000"/>
          </a:xfrm>
        </p:spPr>
        <p:txBody>
          <a:bodyPr/>
          <a:lstStyle/>
          <a:p>
            <a:r>
              <a:rPr lang="ru-RU" dirty="0"/>
              <a:t>Заглядываем в </a:t>
            </a:r>
            <a:r>
              <a:rPr lang="en-US" dirty="0"/>
              <a:t>perf</a:t>
            </a:r>
          </a:p>
        </p:txBody>
      </p:sp>
    </p:spTree>
    <p:extLst>
      <p:ext uri="{BB962C8B-B14F-4D97-AF65-F5344CB8AC3E}">
        <p14:creationId xmlns:p14="http://schemas.microsoft.com/office/powerpoint/2010/main" val="74905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78F92-3BA7-2843-9AB3-BC06ED7FC4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/>
              <a:t>store_last_plan</a:t>
            </a:r>
            <a:r>
              <a:rPr lang="ru-RU" dirty="0"/>
              <a:t> +30</a:t>
            </a:r>
            <a:r>
              <a:rPr lang="en-US" dirty="0"/>
              <a:t>%</a:t>
            </a:r>
            <a:endParaRPr lang="en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AE2CDC-7A6C-B04B-A466-831774A7EF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7003" y="7223602"/>
            <a:ext cx="10433013" cy="2654300"/>
          </a:xfrm>
        </p:spPr>
        <p:txBody>
          <a:bodyPr/>
          <a:lstStyle/>
          <a:p>
            <a:r>
              <a:rPr lang="ru-RU" dirty="0"/>
              <a:t>Не обновляем постоянно</a:t>
            </a:r>
            <a:r>
              <a:rPr lang="en-US" dirty="0"/>
              <a:t> </a:t>
            </a:r>
            <a:r>
              <a:rPr lang="ru-RU" dirty="0"/>
              <a:t>текст плана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147002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78F92-3BA7-2843-9AB3-BC06ED7FC4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9600" dirty="0"/>
              <a:t>удаляем </a:t>
            </a:r>
            <a:r>
              <a:rPr lang="en-GB" sz="9600" dirty="0" err="1"/>
              <a:t>pgsp.queryID</a:t>
            </a:r>
            <a:r>
              <a:rPr lang="en-GB" sz="9600" dirty="0"/>
              <a:t>: +10% </a:t>
            </a:r>
            <a:endParaRPr lang="en-RU" sz="9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AE2CDC-7A6C-B04B-A466-831774A7EF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63257" y="7305073"/>
            <a:ext cx="14729708" cy="2654300"/>
          </a:xfrm>
        </p:spPr>
        <p:txBody>
          <a:bodyPr/>
          <a:lstStyle/>
          <a:p>
            <a:pPr lvl="0"/>
            <a:r>
              <a:rPr lang="ru-RU" dirty="0"/>
              <a:t>Мы собираемся использовать </a:t>
            </a:r>
            <a:r>
              <a:rPr lang="en-US" dirty="0" err="1"/>
              <a:t>pgss.queryID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16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7D27F-8307-2F42-9553-6E34799462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PostgreSQL </a:t>
            </a:r>
            <a:r>
              <a:rPr lang="ru-RU" dirty="0"/>
              <a:t>в </a:t>
            </a:r>
            <a:r>
              <a:rPr lang="en-US" dirty="0"/>
              <a:t>OZON</a:t>
            </a:r>
            <a:endParaRPr lang="en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B295EC-82EE-F54C-8DFC-B496DB0056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7003" y="7552358"/>
            <a:ext cx="16096811" cy="1706908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4800" dirty="0"/>
              <a:t>Мы используем ванильные версии </a:t>
            </a:r>
            <a:r>
              <a:rPr lang="en-US" sz="4800" dirty="0"/>
              <a:t>PostgreSQL </a:t>
            </a:r>
            <a:r>
              <a:rPr lang="ru-RU" sz="4800" dirty="0"/>
              <a:t>с минимальными </a:t>
            </a:r>
            <a:r>
              <a:rPr lang="ru-RU" sz="4800" dirty="0" err="1" smtClean="0"/>
              <a:t>патчами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40726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78F92-3BA7-2843-9AB3-BC06ED7FC4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en-GB" dirty="0" err="1"/>
              <a:t>sample_rate</a:t>
            </a:r>
            <a:r>
              <a:rPr lang="ru-RU" dirty="0"/>
              <a:t> </a:t>
            </a:r>
            <a:r>
              <a:rPr lang="en-US" dirty="0"/>
              <a:t>0.1: +1000%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AE2CDC-7A6C-B04B-A466-831774A7EF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7003" y="7218398"/>
            <a:ext cx="8686800" cy="1643307"/>
          </a:xfrm>
        </p:spPr>
        <p:txBody>
          <a:bodyPr/>
          <a:lstStyle/>
          <a:p>
            <a:pPr lvl="0"/>
            <a:r>
              <a:rPr lang="ru-RU" dirty="0" err="1"/>
              <a:t>Семплируем</a:t>
            </a:r>
            <a:r>
              <a:rPr lang="en-US" dirty="0"/>
              <a:t>: </a:t>
            </a:r>
            <a:r>
              <a:rPr lang="ru-RU" dirty="0"/>
              <a:t>простой </a:t>
            </a:r>
            <a:r>
              <a:rPr lang="en-US" dirty="0"/>
              <a:t>random </a:t>
            </a:r>
          </a:p>
        </p:txBody>
      </p:sp>
    </p:spTree>
    <p:extLst>
      <p:ext uri="{BB962C8B-B14F-4D97-AF65-F5344CB8AC3E}">
        <p14:creationId xmlns:p14="http://schemas.microsoft.com/office/powerpoint/2010/main" val="391354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78F92-3BA7-2843-9AB3-BC06ED7FC4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/>
              <a:t>slow_statement_duration</a:t>
            </a:r>
            <a:endParaRPr lang="en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AE2CDC-7A6C-B04B-A466-831774A7EF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7003" y="7212140"/>
            <a:ext cx="13887857" cy="2654300"/>
          </a:xfrm>
        </p:spPr>
        <p:txBody>
          <a:bodyPr/>
          <a:lstStyle/>
          <a:p>
            <a:pPr lvl="0"/>
            <a:r>
              <a:rPr lang="ru-RU" dirty="0"/>
              <a:t>Записываем безусловно любые долгие запросы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64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E97F1C7D-EEEC-D94C-8917-247813372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990" y="2646645"/>
            <a:ext cx="23940970" cy="9456686"/>
          </a:xfrm>
          <a:prstGeom prst="rect">
            <a:avLst/>
          </a:prstGeom>
          <a:noFill/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99E40FF-BC95-6240-BAF3-D7D30AF9B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275" y="450645"/>
            <a:ext cx="21668400" cy="2196000"/>
          </a:xfrm>
        </p:spPr>
        <p:txBody>
          <a:bodyPr vert="horz" lIns="0" tIns="360000" rIns="0" bIns="0" rtlCol="0" anchor="t">
            <a:normAutofit/>
          </a:bodyPr>
          <a:lstStyle/>
          <a:p>
            <a:r>
              <a:rPr lang="ru-RU" dirty="0"/>
              <a:t>Пример запроса и его планы</a:t>
            </a:r>
            <a:endParaRPr lang="en-RU" dirty="0"/>
          </a:p>
        </p:txBody>
      </p:sp>
      <p:sp>
        <p:nvSpPr>
          <p:cNvPr id="15" name="Slide Number Placeholder 3" hidden="1">
            <a:extLst>
              <a:ext uri="{FF2B5EF4-FFF2-40B4-BE49-F238E27FC236}">
                <a16:creationId xmlns:a16="http://schemas.microsoft.com/office/drawing/2014/main" id="{443F028A-D88D-47BE-A43A-B30DDBF6935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1202650" y="12841426"/>
            <a:ext cx="1815639" cy="442800"/>
          </a:xfrm>
        </p:spPr>
        <p:txBody>
          <a:bodyPr vert="horz" lIns="0" tIns="0" rIns="0" bIns="0" rtlCol="0" anchor="b">
            <a:normAutofit/>
          </a:bodyPr>
          <a:lstStyle/>
          <a:p>
            <a:pPr>
              <a:spcAft>
                <a:spcPts val="600"/>
              </a:spcAft>
            </a:pPr>
            <a:fld id="{479D26DF-754D-9F43-9AED-8751096E4570}" type="slidenum">
              <a:rPr lang="ru-RU" smtClean="0"/>
              <a:pPr>
                <a:spcAft>
                  <a:spcPts val="600"/>
                </a:spcAft>
              </a:pPr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524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78F92-3BA7-2843-9AB3-BC06ED7FC4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Теперь мы знаем все про планы</a:t>
            </a:r>
            <a:endParaRPr lang="en-RU" dirty="0"/>
          </a:p>
        </p:txBody>
      </p:sp>
      <p:pic>
        <p:nvPicPr>
          <p:cNvPr id="3074" name="Picture 2" descr="Feels Good - мем с мужиком, который трогает свое лицо">
            <a:extLst>
              <a:ext uri="{FF2B5EF4-FFF2-40B4-BE49-F238E27FC236}">
                <a16:creationId xmlns:a16="http://schemas.microsoft.com/office/drawing/2014/main" id="{9FC727AE-EC54-A14C-A2C5-A3BF7EFBC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410" y="5882587"/>
            <a:ext cx="10160000" cy="742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34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068F7FBE-2ED7-D749-BC9E-A974B5CE66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7003" y="3986211"/>
            <a:ext cx="19421538" cy="4419601"/>
          </a:xfrm>
        </p:spPr>
        <p:txBody>
          <a:bodyPr/>
          <a:lstStyle/>
          <a:p>
            <a:r>
              <a:rPr lang="ru-RU" sz="8800" dirty="0"/>
              <a:t>Где можно скачать и попробовать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872836" y="11925093"/>
            <a:ext cx="64427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F91155"/>
                </a:solidFill>
                <a:hlinkClick r:id="rId2"/>
              </a:rPr>
              <a:t>https://github.com/vadv/pg_store_plans</a:t>
            </a:r>
            <a:endParaRPr lang="ru-RU" sz="2800" dirty="0">
              <a:solidFill>
                <a:srgbClr val="F91155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945496" y="11925092"/>
            <a:ext cx="56412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F91155"/>
                </a:solidFill>
                <a:hlinkClick r:id="rId3"/>
              </a:rPr>
              <a:t>https://github.com/vadv/pg-sputnik</a:t>
            </a:r>
            <a:endParaRPr lang="en-GB" sz="2800" dirty="0">
              <a:solidFill>
                <a:srgbClr val="F91155"/>
              </a:solidFill>
            </a:endParaRPr>
          </a:p>
        </p:txBody>
      </p:sp>
      <p:pic>
        <p:nvPicPr>
          <p:cNvPr id="1026" name="Picture 2" descr="QR-код">
            <a:extLst>
              <a:ext uri="{FF2B5EF4-FFF2-40B4-BE49-F238E27FC236}">
                <a16:creationId xmlns:a16="http://schemas.microsoft.com/office/drawing/2014/main" id="{F5408017-5651-5247-8771-4BD4AB533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836" y="6288387"/>
            <a:ext cx="5370023" cy="537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QR-код">
            <a:extLst>
              <a:ext uri="{FF2B5EF4-FFF2-40B4-BE49-F238E27FC236}">
                <a16:creationId xmlns:a16="http://schemas.microsoft.com/office/drawing/2014/main" id="{9A149257-A6CA-4447-968B-B89C8AA9F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5496" y="6196011"/>
            <a:ext cx="5462399" cy="546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086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3F8487F4-5330-EC42-84D1-69C9FA5094D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ru-RU" dirty="0"/>
              <a:t>Дмитрий Васильев</a:t>
            </a:r>
          </a:p>
          <a:p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9D7159F-A573-5C42-9655-EFCF826161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Спасибо за внимание!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6630605-F41E-0F4A-9B37-88C31990694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GB" dirty="0" err="1"/>
              <a:t>dmitrivasilyev@ozon.ru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E84AF49-84C5-5244-93CD-B16D349AC2E4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t="1059" b="1059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05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7D27F-8307-2F42-9553-6E34799462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PostgreSQL </a:t>
            </a:r>
            <a:r>
              <a:rPr lang="ru-RU" dirty="0"/>
              <a:t>в </a:t>
            </a:r>
            <a:r>
              <a:rPr lang="en-US" dirty="0"/>
              <a:t>OZON</a:t>
            </a:r>
            <a:endParaRPr lang="en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B295EC-82EE-F54C-8DFC-B496DB0056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7004" y="6256702"/>
            <a:ext cx="16488772" cy="3524493"/>
          </a:xfrm>
        </p:spPr>
        <p:txBody>
          <a:bodyPr/>
          <a:lstStyle/>
          <a:p>
            <a:pPr marL="685800" indent="-6858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3600" dirty="0"/>
          </a:p>
          <a:p>
            <a:pPr>
              <a:spcAft>
                <a:spcPts val="600"/>
              </a:spcAft>
            </a:pPr>
            <a:r>
              <a:rPr lang="ru-RU" sz="4800" dirty="0"/>
              <a:t>Нам проще обслуживать много небольших </a:t>
            </a:r>
            <a:r>
              <a:rPr lang="ru-RU" sz="4800" dirty="0" err="1"/>
              <a:t>инстансов</a:t>
            </a:r>
            <a:r>
              <a:rPr lang="en-US" sz="4800" dirty="0"/>
              <a:t>, </a:t>
            </a:r>
            <a:r>
              <a:rPr lang="ru-RU" sz="4800" dirty="0"/>
              <a:t>чем гигантские нежные </a:t>
            </a:r>
            <a:r>
              <a:rPr lang="ru-RU" sz="4800" dirty="0" smtClean="0"/>
              <a:t>монолиты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6433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7D27F-8307-2F42-9553-6E34799462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PostgreSQL </a:t>
            </a:r>
            <a:r>
              <a:rPr lang="ru-RU" dirty="0"/>
              <a:t>в </a:t>
            </a:r>
            <a:r>
              <a:rPr lang="en-US" dirty="0"/>
              <a:t>OZON</a:t>
            </a:r>
            <a:endParaRPr lang="en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B295EC-82EE-F54C-8DFC-B496DB0056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18379" y="7042526"/>
            <a:ext cx="16533650" cy="2116414"/>
          </a:xfrm>
        </p:spPr>
        <p:txBody>
          <a:bodyPr/>
          <a:lstStyle/>
          <a:p>
            <a:pPr marL="685800" indent="-6858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4800" dirty="0"/>
              <a:t>Разработчики сами отвечают за </a:t>
            </a:r>
            <a:r>
              <a:rPr lang="ru-RU" sz="4800" dirty="0" err="1"/>
              <a:t>перфоманс</a:t>
            </a:r>
            <a:r>
              <a:rPr lang="ru-RU" sz="4800" dirty="0"/>
              <a:t> своих БД</a:t>
            </a:r>
          </a:p>
          <a:p>
            <a:pPr marL="685800" indent="-6858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4800" dirty="0"/>
              <a:t>Разработчики не имеют прав </a:t>
            </a:r>
            <a:r>
              <a:rPr lang="en-US" sz="4800" dirty="0"/>
              <a:t>superuser </a:t>
            </a:r>
            <a:r>
              <a:rPr lang="ru-RU" sz="4800" dirty="0"/>
              <a:t>на своих БД</a:t>
            </a:r>
          </a:p>
          <a:p>
            <a:endParaRPr lang="en-RU" sz="3600" dirty="0"/>
          </a:p>
        </p:txBody>
      </p:sp>
    </p:spTree>
    <p:extLst>
      <p:ext uri="{BB962C8B-B14F-4D97-AF65-F5344CB8AC3E}">
        <p14:creationId xmlns:p14="http://schemas.microsoft.com/office/powerpoint/2010/main" val="306661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352F580-E9A4-5141-88DD-ACFB11666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937" y="3208341"/>
            <a:ext cx="11208797" cy="8967038"/>
          </a:xfrm>
          <a:prstGeom prst="rect">
            <a:avLst/>
          </a:prstGeom>
          <a:noFill/>
        </p:spPr>
      </p:pic>
      <p:sp>
        <p:nvSpPr>
          <p:cNvPr id="18" name="Title 3">
            <a:extLst>
              <a:ext uri="{FF2B5EF4-FFF2-40B4-BE49-F238E27FC236}">
                <a16:creationId xmlns:a16="http://schemas.microsoft.com/office/drawing/2014/main" id="{16F5CCAC-A66A-4662-813A-36BF0B6E6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275" y="450645"/>
            <a:ext cx="21669394" cy="2196000"/>
          </a:xfrm>
        </p:spPr>
        <p:txBody>
          <a:bodyPr anchor="t">
            <a:normAutofit/>
          </a:bodyPr>
          <a:lstStyle/>
          <a:p>
            <a:r>
              <a:rPr lang="ru-RU" dirty="0"/>
              <a:t>Немного про окружение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43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F5B1C-EF34-4F4D-A28E-4B991D81C2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Мониторинг</a:t>
            </a:r>
            <a:endParaRPr lang="en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F72B5E-64A0-4140-86AB-1D63667760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7003" y="6943148"/>
            <a:ext cx="19421536" cy="2654300"/>
          </a:xfrm>
        </p:spPr>
        <p:txBody>
          <a:bodyPr/>
          <a:lstStyle/>
          <a:p>
            <a:r>
              <a:rPr lang="ru-RU" dirty="0"/>
              <a:t>Особенно важно предоставить качественный мониторинг для разработчиков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3588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7B31E006-7827-CA41-9233-47472973A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8010" y="3208341"/>
            <a:ext cx="15070651" cy="8967038"/>
          </a:xfrm>
          <a:prstGeom prst="rect">
            <a:avLst/>
          </a:prstGeom>
          <a:noFill/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6EB0764A-83C6-C740-9338-0B3A4D08DEA3}"/>
              </a:ext>
            </a:extLst>
          </p:cNvPr>
          <p:cNvSpPr txBox="1">
            <a:spLocks/>
          </p:cNvSpPr>
          <p:nvPr/>
        </p:nvSpPr>
        <p:spPr>
          <a:xfrm>
            <a:off x="1346275" y="450645"/>
            <a:ext cx="21668400" cy="2196000"/>
          </a:xfrm>
          <a:prstGeom prst="rect">
            <a:avLst/>
          </a:prstGeom>
        </p:spPr>
        <p:txBody>
          <a:bodyPr vert="horz" lIns="0" tIns="360000" rIns="0" bIns="0" rtlCol="0" anchor="t">
            <a:normAutofit/>
          </a:bodyPr>
          <a:lstStyle>
            <a:lvl1pPr algn="l" defTabSz="182834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ru-RU" dirty="0">
                <a:solidFill>
                  <a:schemeClr val="bg1"/>
                </a:solidFill>
              </a:rPr>
              <a:t>Как мы собираем метрики</a:t>
            </a:r>
          </a:p>
        </p:txBody>
      </p:sp>
    </p:spTree>
    <p:extLst>
      <p:ext uri="{BB962C8B-B14F-4D97-AF65-F5344CB8AC3E}">
        <p14:creationId xmlns:p14="http://schemas.microsoft.com/office/powerpoint/2010/main" val="255394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zon-1">
  <a:themeElements>
    <a:clrScheme name="Ozon Tech">
      <a:dk1>
        <a:srgbClr val="000000"/>
      </a:dk1>
      <a:lt1>
        <a:srgbClr val="FEFEFE"/>
      </a:lt1>
      <a:dk2>
        <a:srgbClr val="03346E"/>
      </a:dk2>
      <a:lt2>
        <a:srgbClr val="005BFF"/>
      </a:lt2>
      <a:accent1>
        <a:srgbClr val="30E900"/>
      </a:accent1>
      <a:accent2>
        <a:srgbClr val="005BFF"/>
      </a:accent2>
      <a:accent3>
        <a:srgbClr val="F91155"/>
      </a:accent3>
      <a:accent4>
        <a:srgbClr val="00A2FF"/>
      </a:accent4>
      <a:accent5>
        <a:srgbClr val="FFDC00"/>
      </a:accent5>
      <a:accent6>
        <a:srgbClr val="06C998"/>
      </a:accent6>
      <a:hlink>
        <a:srgbClr val="005BFF"/>
      </a:hlink>
      <a:folHlink>
        <a:srgbClr val="005BFF"/>
      </a:folHlink>
    </a:clrScheme>
    <a:fontScheme name="Oz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 w="38100">
          <a:solidFill>
            <a:schemeClr val="tx2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46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>
          <a:solidFill>
            <a:schemeClr val="tx2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162000" rIns="0" bIns="0" rtlCol="0" anchor="t">
        <a:spAutoFit/>
      </a:bodyPr>
      <a:lstStyle>
        <a:defPPr algn="l">
          <a:lnSpc>
            <a:spcPct val="100000"/>
          </a:lnSpc>
          <a:defRPr sz="58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zon-1" id="{9BA4FC8C-4356-7247-9C9F-2C46D5AF29F9}" vid="{C55456AA-5821-C945-B3EE-E5EB9215A9A7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Ozon-1</Template>
  <TotalTime>29304</TotalTime>
  <Words>1989</Words>
  <Application>Microsoft Office PowerPoint</Application>
  <PresentationFormat>Произвольный</PresentationFormat>
  <Paragraphs>186</Paragraphs>
  <Slides>45</Slides>
  <Notes>43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2" baseType="lpstr">
      <vt:lpstr>.Lucida Grande UI Regular</vt:lpstr>
      <vt:lpstr>Arial</vt:lpstr>
      <vt:lpstr>Calibri</vt:lpstr>
      <vt:lpstr>Hack</vt:lpstr>
      <vt:lpstr>Wingdings</vt:lpstr>
      <vt:lpstr>Системный шрифт</vt:lpstr>
      <vt:lpstr>Ozon-1</vt:lpstr>
      <vt:lpstr>Мониторинг PostgreSQL: sampling plan и average active sessions своими руками</vt:lpstr>
      <vt:lpstr>О докладчике</vt:lpstr>
      <vt:lpstr>PostgreSQL as a Service</vt:lpstr>
      <vt:lpstr>PostgreSQL в OZON</vt:lpstr>
      <vt:lpstr>PostgreSQL в OZON</vt:lpstr>
      <vt:lpstr>PostgreSQL в OZON</vt:lpstr>
      <vt:lpstr>Немного про окружение</vt:lpstr>
      <vt:lpstr>Мониторинг</vt:lpstr>
      <vt:lpstr>Презентация PowerPoint</vt:lpstr>
      <vt:lpstr>Почему Clickhouse, если есть Prom/VM/TimeScale/..?</vt:lpstr>
      <vt:lpstr>Презентация PowerPoint</vt:lpstr>
      <vt:lpstr>Агент </vt:lpstr>
      <vt:lpstr>Презентация PowerPoint</vt:lpstr>
      <vt:lpstr>Для чего нужен умный агент?</vt:lpstr>
      <vt:lpstr>Что первым делом вы смотрите когда попадаете в тормозящую базу?</vt:lpstr>
      <vt:lpstr>Семплирование pg_stat_activity</vt:lpstr>
      <vt:lpstr>Нормализация запросов</vt:lpstr>
      <vt:lpstr>Семплирование pg_stat_activity</vt:lpstr>
      <vt:lpstr>Что происходило на базе?</vt:lpstr>
      <vt:lpstr>(state = active) and (wait_event is null)</vt:lpstr>
      <vt:lpstr>Чем занималась база (state active – empty wait)</vt:lpstr>
      <vt:lpstr>wait_event is Lock or IO</vt:lpstr>
      <vt:lpstr>wait_event is not ’CPU’ and not ‘IO’ and not ‘Lock’</vt:lpstr>
      <vt:lpstr>Чем занималась база (other)</vt:lpstr>
      <vt:lpstr>Красивые разрезы аналитики</vt:lpstr>
      <vt:lpstr>Чем занималась база</vt:lpstr>
      <vt:lpstr>Наверное самое интересное</vt:lpstr>
      <vt:lpstr>”LA” базы</vt:lpstr>
      <vt:lpstr>Клиент был в idle in tx</vt:lpstr>
      <vt:lpstr>Мы ничего не деплоили, база ВДРУГ начала тормозить</vt:lpstr>
      <vt:lpstr>Семплирование планов</vt:lpstr>
      <vt:lpstr>Почему планы — это важно?</vt:lpstr>
      <vt:lpstr>Писать с нуля дорого</vt:lpstr>
      <vt:lpstr>Почему не pg_stat_monitor?</vt:lpstr>
      <vt:lpstr>Насколько pg_store_plans медленный?</vt:lpstr>
      <vt:lpstr>Берем в руки pgbench</vt:lpstr>
      <vt:lpstr>Заглядываем в perf</vt:lpstr>
      <vt:lpstr>store_last_plan +30%</vt:lpstr>
      <vt:lpstr>удаляем pgsp.queryID: +10% </vt:lpstr>
      <vt:lpstr>sample_rate 0.1: +1000%</vt:lpstr>
      <vt:lpstr>slow_statement_duration</vt:lpstr>
      <vt:lpstr>Пример запроса и его планы</vt:lpstr>
      <vt:lpstr>Теперь мы знаем все про планы</vt:lpstr>
      <vt:lpstr>Где можно скачать и попробовать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Gubanenkova Kseniya Dmitrievna</cp:lastModifiedBy>
  <cp:revision>463</cp:revision>
  <dcterms:created xsi:type="dcterms:W3CDTF">2020-01-20T10:09:26Z</dcterms:created>
  <dcterms:modified xsi:type="dcterms:W3CDTF">2021-10-25T07:43:05Z</dcterms:modified>
</cp:coreProperties>
</file>