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6" r:id="rId27"/>
    <p:sldId id="281" r:id="rId28"/>
    <p:sldId id="282" r:id="rId29"/>
    <p:sldId id="283" r:id="rId30"/>
    <p:sldId id="284" r:id="rId31"/>
    <p:sldId id="285" r:id="rId3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7"/>
    <p:restoredTop sz="94643"/>
  </p:normalViewPr>
  <p:slideViewPr>
    <p:cSldViewPr snapToGrid="0" snapToObjects="1">
      <p:cViewPr varScale="1">
        <p:scale>
          <a:sx n="83" d="100"/>
          <a:sy n="83" d="100"/>
        </p:scale>
        <p:origin x="232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1" name="Shape 11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Shape 43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1" name="Shape 4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7258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51" name="Shape 5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4839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Shape 57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78" name="Shape 5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62398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hape 58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88" name="Shape 58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836840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98" name="Shape 5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786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09" name="Shape 6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685364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Shape 61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9" name="Shape 6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Peter founded six enterprise software companies that were acquired by Sun, Citrix, VMware, Oracle, Sprinklr and </a:t>
            </a:r>
            <a:r>
              <a:rPr dirty="0" err="1"/>
              <a:t>Prograph</a:t>
            </a:r>
            <a:r>
              <a:rPr dirty="0"/>
              <a:t>. Previously, Peter was the CTO of CBS Interactive where he brought CBS into the cloud. At Sun, Peter was the CTO of the Liberty identity consortium that designed SAML 2.</a:t>
            </a:r>
          </a:p>
        </p:txBody>
      </p:sp>
    </p:spTree>
    <p:extLst>
      <p:ext uri="{BB962C8B-B14F-4D97-AF65-F5344CB8AC3E}">
        <p14:creationId xmlns:p14="http://schemas.microsoft.com/office/powerpoint/2010/main" val="3575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1" name="Shape 4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4394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Shape 45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6787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4" name="Shape 4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86636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Shape 48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90491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8" name="Shape 4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91584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9" name="Shape 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730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Shape 52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30" name="Shape 5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9935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41" name="Shape 54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0106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199" y="1122362"/>
            <a:ext cx="9145191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199" y="3602037"/>
            <a:ext cx="9145191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11;p2" descr="Google Shape;11;p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3335"/>
            <a:ext cx="13178117" cy="6884670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16312" y="3804444"/>
            <a:ext cx="10360964" cy="1655764"/>
          </a:xfrm>
          <a:prstGeom prst="rect">
            <a:avLst/>
          </a:prstGeom>
        </p:spPr>
        <p:txBody>
          <a:bodyPr lIns="45675" tIns="45675" rIns="45675" bIns="45675"/>
          <a:lstStyle>
            <a:lvl1pPr indent="0">
              <a:spcBef>
                <a:spcPts val="0"/>
              </a:spcBef>
              <a:buSzTx/>
              <a:buFontTx/>
              <a:buNone/>
              <a:defRPr sz="1800" b="1">
                <a:solidFill>
                  <a:srgbClr val="C3E5E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indent="457200">
              <a:spcBef>
                <a:spcPts val="0"/>
              </a:spcBef>
              <a:buSzTx/>
              <a:buFontTx/>
              <a:buNone/>
              <a:defRPr sz="1800" b="1">
                <a:solidFill>
                  <a:srgbClr val="C3E5E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600" indent="914400">
              <a:spcBef>
                <a:spcPts val="0"/>
              </a:spcBef>
              <a:buSzTx/>
              <a:buFontTx/>
              <a:buNone/>
              <a:defRPr sz="1800" b="1">
                <a:solidFill>
                  <a:srgbClr val="C3E5E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8600" indent="1371600">
              <a:spcBef>
                <a:spcPts val="0"/>
              </a:spcBef>
              <a:buSzTx/>
              <a:buFontTx/>
              <a:buNone/>
              <a:defRPr sz="1800" b="1">
                <a:solidFill>
                  <a:srgbClr val="C3E5E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" indent="1828800">
              <a:spcBef>
                <a:spcPts val="0"/>
              </a:spcBef>
              <a:buSzTx/>
              <a:buFontTx/>
              <a:buNone/>
              <a:defRPr sz="1800" b="1">
                <a:solidFill>
                  <a:srgbClr val="C3E5ED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8828" y="6404338"/>
            <a:ext cx="256451" cy="269151"/>
          </a:xfrm>
          <a:prstGeom prst="rect">
            <a:avLst/>
          </a:prstGeom>
        </p:spPr>
        <p:txBody>
          <a:bodyPr lIns="45675" tIns="45675" rIns="45675" bIns="45675"/>
          <a:lstStyle>
            <a:lvl1pPr>
              <a:defRPr>
                <a:solidFill>
                  <a:srgbClr val="8A8A8A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" name="Title Text"/>
          <p:cNvSpPr txBox="1">
            <a:spLocks noGrp="1"/>
          </p:cNvSpPr>
          <p:nvPr>
            <p:ph type="title"/>
          </p:nvPr>
        </p:nvSpPr>
        <p:spPr>
          <a:xfrm>
            <a:off x="825608" y="300984"/>
            <a:ext cx="7563688" cy="77369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03" name="Google Shape;17;p3" descr="Google Shape;17;p3"/>
          <p:cNvPicPr>
            <a:picLocks noChangeAspect="1"/>
          </p:cNvPicPr>
          <p:nvPr/>
        </p:nvPicPr>
        <p:blipFill>
          <a:blip r:embed="rId2">
            <a:alphaModFix amt="64660"/>
          </a:blip>
          <a:stretch>
            <a:fillRect/>
          </a:stretch>
        </p:blipFill>
        <p:spPr>
          <a:xfrm>
            <a:off x="381049" y="6129218"/>
            <a:ext cx="693143" cy="373185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958" y="1709739"/>
            <a:ext cx="1051697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958" y="4589464"/>
            <a:ext cx="1051697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309" y="1825625"/>
            <a:ext cx="5182276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896" y="365125"/>
            <a:ext cx="1051697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897" y="1681163"/>
            <a:ext cx="515846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73003" y="1681163"/>
            <a:ext cx="5183864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897" y="457200"/>
            <a:ext cx="393275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863" y="987425"/>
            <a:ext cx="6173004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39897" y="2057400"/>
            <a:ext cx="3932751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897" y="457200"/>
            <a:ext cx="3932751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13"/>
          </p:nvPr>
        </p:nvSpPr>
        <p:spPr>
          <a:xfrm>
            <a:off x="5183863" y="987425"/>
            <a:ext cx="6173004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897" y="2057400"/>
            <a:ext cx="3932751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309" y="365125"/>
            <a:ext cx="1051697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309" y="1825625"/>
            <a:ext cx="1051697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91297" y="6404294"/>
            <a:ext cx="263982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5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46;p9"/>
          <p:cNvSpPr txBox="1">
            <a:spLocks noGrp="1"/>
          </p:cNvSpPr>
          <p:nvPr>
            <p:ph type="body" sz="quarter" idx="1"/>
          </p:nvPr>
        </p:nvSpPr>
        <p:spPr>
          <a:xfrm>
            <a:off x="802687" y="4529706"/>
            <a:ext cx="10510413" cy="953469"/>
          </a:xfrm>
          <a:prstGeom prst="rect">
            <a:avLst/>
          </a:prstGeom>
        </p:spPr>
        <p:txBody>
          <a:bodyPr/>
          <a:lstStyle/>
          <a:p>
            <a:pPr marL="0" defTabSz="694944">
              <a:defRPr sz="1520" b="0"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t>Павел Конотопов - kakoka@gmail.com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0" defTabSz="694944">
              <a:defRPr sz="1520" b="0"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t>Леонид Альбрехт  - lalbrekht@gmail.com</a:t>
            </a: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0" defTabSz="694944">
              <a:defRPr sz="1520" b="0">
                <a:latin typeface="Poppins Medium"/>
                <a:ea typeface="Poppins Medium"/>
                <a:cs typeface="Poppins Medium"/>
                <a:sym typeface="Poppins Medium"/>
              </a:defRPr>
            </a:pPr>
            <a:endParaRPr>
              <a:solidFill>
                <a:srgbClr val="000000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0" defTabSz="694944">
              <a:defRPr sz="1520" b="0">
                <a:latin typeface="Poppins Medium"/>
                <a:ea typeface="Poppins Medium"/>
                <a:cs typeface="Poppins Medium"/>
                <a:sym typeface="Poppins Medium"/>
              </a:defRPr>
            </a:pPr>
            <a:r>
              <a:t>DBA team</a:t>
            </a:r>
          </a:p>
        </p:txBody>
      </p:sp>
      <p:sp>
        <p:nvSpPr>
          <p:cNvPr id="114" name="Google Shape;47;p9"/>
          <p:cNvSpPr txBox="1"/>
          <p:nvPr/>
        </p:nvSpPr>
        <p:spPr>
          <a:xfrm>
            <a:off x="745793" y="2444375"/>
            <a:ext cx="10624202" cy="185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lvl="1" indent="466725" algn="ctr">
              <a:defRPr sz="6000">
                <a:solidFill>
                  <a:srgbClr val="FFFFFF"/>
                </a:solidFill>
              </a:defRPr>
            </a:pPr>
            <a:r>
              <a:t>inCountry</a:t>
            </a:r>
          </a:p>
          <a:p>
            <a:pPr algn="ctr">
              <a:defRPr>
                <a:solidFill>
                  <a:srgbClr val="FFFFFF"/>
                </a:solidFill>
              </a:defRPr>
            </a:pPr>
            <a:endParaRPr/>
          </a:p>
          <a:p>
            <a:pPr algn="ctr">
              <a:defRPr sz="2400">
                <a:solidFill>
                  <a:srgbClr val="FFFFFF"/>
                </a:solidFill>
              </a:defRPr>
            </a:pPr>
            <a:r>
              <a:t>хранение регулируемых данных в 62 странах мира</a:t>
            </a:r>
          </a:p>
        </p:txBody>
      </p:sp>
      <p:pic>
        <p:nvPicPr>
          <p:cNvPr id="115" name="Google Shape;48;p9" descr="Google Shape;48;p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493" y="672674"/>
            <a:ext cx="2463802" cy="1270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itle 1"/>
          <p:cNvSpPr txBox="1">
            <a:spLocks noGrp="1"/>
          </p:cNvSpPr>
          <p:nvPr>
            <p:ph type="title"/>
          </p:nvPr>
        </p:nvSpPr>
        <p:spPr>
          <a:xfrm>
            <a:off x="808299" y="148101"/>
            <a:ext cx="11334489" cy="635002"/>
          </a:xfrm>
          <a:prstGeom prst="rect">
            <a:avLst/>
          </a:prstGeom>
        </p:spPr>
        <p:txBody>
          <a:bodyPr/>
          <a:lstStyle/>
          <a:p>
            <a:pPr defTabSz="832104">
              <a:defRPr sz="3549" b="1">
                <a:latin typeface="+mn-lt"/>
                <a:ea typeface="+mn-ea"/>
                <a:cs typeface="+mn-cs"/>
                <a:sym typeface="Calibri"/>
              </a:defRPr>
            </a:pPr>
            <a:r>
              <a:t>Дешево-сердито vs Дорого-богато vs Голос разума</a:t>
            </a:r>
          </a:p>
        </p:txBody>
      </p:sp>
      <p:sp>
        <p:nvSpPr>
          <p:cNvPr id="399" name="Content Placeholder 2"/>
          <p:cNvSpPr txBox="1">
            <a:spLocks noGrp="1"/>
          </p:cNvSpPr>
          <p:nvPr>
            <p:ph type="body" sz="quarter" idx="1"/>
          </p:nvPr>
        </p:nvSpPr>
        <p:spPr>
          <a:xfrm>
            <a:off x="819186" y="1101722"/>
            <a:ext cx="8684322" cy="1184457"/>
          </a:xfrm>
          <a:prstGeom prst="rect">
            <a:avLst/>
          </a:prstGeom>
        </p:spPr>
        <p:txBody>
          <a:bodyPr/>
          <a:lstStyle/>
          <a:p>
            <a:pPr marL="217170" indent="-217170" defTabSz="868680">
              <a:spcBef>
                <a:spcPts val="900"/>
              </a:spcBef>
              <a:defRPr sz="2660"/>
            </a:pPr>
            <a:r>
              <a:t>А давайте возьмем Open Source и сделаем Enterprise </a:t>
            </a:r>
          </a:p>
          <a:p>
            <a:pPr marL="217170" indent="-217170" defTabSz="868680">
              <a:spcBef>
                <a:spcPts val="900"/>
              </a:spcBef>
              <a:defRPr sz="2660"/>
            </a:pPr>
            <a:r>
              <a:t>Но есть проблема</a:t>
            </a:r>
          </a:p>
        </p:txBody>
      </p:sp>
      <p:pic>
        <p:nvPicPr>
          <p:cNvPr id="400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593" y="2702062"/>
            <a:ext cx="2479713" cy="1646254"/>
          </a:xfrm>
          <a:prstGeom prst="rect">
            <a:avLst/>
          </a:prstGeom>
          <a:ln w="12700">
            <a:miter lim="400000"/>
          </a:ln>
        </p:spPr>
      </p:pic>
      <p:sp>
        <p:nvSpPr>
          <p:cNvPr id="401" name="Content Placeholder 2"/>
          <p:cNvSpPr txBox="1"/>
          <p:nvPr/>
        </p:nvSpPr>
        <p:spPr>
          <a:xfrm>
            <a:off x="3392925" y="5178851"/>
            <a:ext cx="6165235" cy="1184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9548" tIns="59548" rIns="59548" bIns="59548">
            <a:normAutofit/>
          </a:bodyPr>
          <a:lstStyle/>
          <a:p>
            <a:pPr defTabSz="404621">
              <a:lnSpc>
                <a:spcPct val="72000"/>
              </a:lnSpc>
              <a:spcBef>
                <a:spcPts val="400"/>
              </a:spcBef>
              <a:buSzPct val="100000"/>
              <a:defRPr sz="1416"/>
            </a:pPr>
            <a:r>
              <a:rPr sz="2800" dirty="0" err="1"/>
              <a:t>OpenSource</a:t>
            </a:r>
            <a:r>
              <a:rPr sz="2800" dirty="0"/>
              <a:t> + DevOps = T x $$$</a:t>
            </a:r>
          </a:p>
          <a:p>
            <a:pPr defTabSz="404621">
              <a:lnSpc>
                <a:spcPct val="72000"/>
              </a:lnSpc>
              <a:spcBef>
                <a:spcPts val="400"/>
              </a:spcBef>
              <a:buSzPct val="100000"/>
              <a:defRPr sz="1416"/>
            </a:pPr>
            <a:r>
              <a:rPr sz="2800" dirty="0"/>
              <a:t>Limited </a:t>
            </a:r>
            <a:r>
              <a:rPr sz="2800" dirty="0" err="1"/>
              <a:t>OpenSource</a:t>
            </a:r>
            <a:r>
              <a:rPr sz="2800" dirty="0"/>
              <a:t> + </a:t>
            </a:r>
            <a:r>
              <a:rPr sz="2800" dirty="0" err="1"/>
              <a:t>Devops</a:t>
            </a:r>
            <a:r>
              <a:rPr sz="2800" dirty="0"/>
              <a:t> = $ + T x $ </a:t>
            </a:r>
          </a:p>
          <a:p>
            <a:pPr defTabSz="404621">
              <a:lnSpc>
                <a:spcPct val="72000"/>
              </a:lnSpc>
              <a:spcBef>
                <a:spcPts val="400"/>
              </a:spcBef>
              <a:buSzPct val="100000"/>
              <a:defRPr sz="1416"/>
            </a:pPr>
            <a:r>
              <a:rPr sz="2800" dirty="0"/>
              <a:t>Non-</a:t>
            </a:r>
            <a:r>
              <a:rPr sz="2800" dirty="0" err="1"/>
              <a:t>OpenSource</a:t>
            </a:r>
            <a:r>
              <a:rPr sz="2800" dirty="0"/>
              <a:t> + DevOps = $$$ + T x $</a:t>
            </a:r>
          </a:p>
          <a:p>
            <a:pPr defTabSz="404621">
              <a:lnSpc>
                <a:spcPct val="72000"/>
              </a:lnSpc>
              <a:spcBef>
                <a:spcPts val="400"/>
              </a:spcBef>
              <a:buSzPct val="100000"/>
              <a:defRPr sz="1592"/>
            </a:pPr>
            <a:endParaRPr sz="2800" dirty="0"/>
          </a:p>
        </p:txBody>
      </p:sp>
      <p:sp>
        <p:nvSpPr>
          <p:cNvPr id="402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3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04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05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Picture 5" descr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973" y="2095032"/>
            <a:ext cx="4007579" cy="2667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7" name="Picture 9" descr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843" y="2513712"/>
            <a:ext cx="3065085" cy="2022956"/>
          </a:xfrm>
          <a:prstGeom prst="rect">
            <a:avLst/>
          </a:prstGeom>
          <a:ln w="12700">
            <a:miter lim="400000"/>
          </a:ln>
        </p:spPr>
      </p:pic>
      <p:sp>
        <p:nvSpPr>
          <p:cNvPr id="408" name="TextBox 27"/>
          <p:cNvSpPr txBox="1"/>
          <p:nvPr/>
        </p:nvSpPr>
        <p:spPr>
          <a:xfrm>
            <a:off x="3698307" y="3003699"/>
            <a:ext cx="550626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 b="1"/>
            </a:lvl1pPr>
          </a:lstStyle>
          <a:p>
            <a:r>
              <a:t>+</a:t>
            </a:r>
          </a:p>
        </p:txBody>
      </p:sp>
      <p:sp>
        <p:nvSpPr>
          <p:cNvPr id="409" name="TextBox 28"/>
          <p:cNvSpPr txBox="1"/>
          <p:nvPr/>
        </p:nvSpPr>
        <p:spPr>
          <a:xfrm>
            <a:off x="7211248" y="3017355"/>
            <a:ext cx="550625" cy="967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6000" b="1"/>
            </a:lvl1pPr>
          </a:lstStyle>
          <a:p>
            <a:r>
              <a:t>=</a:t>
            </a:r>
          </a:p>
        </p:txBody>
      </p:sp>
      <p:sp>
        <p:nvSpPr>
          <p:cNvPr id="14" name="Google Shape;62;p10">
            <a:extLst>
              <a:ext uri="{FF2B5EF4-FFF2-40B4-BE49-F238E27FC236}">
                <a16:creationId xmlns:a16="http://schemas.microsoft.com/office/drawing/2014/main" id="{947914C7-D6C2-B347-8473-175C7B66C87B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10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Title 1"/>
          <p:cNvSpPr txBox="1">
            <a:spLocks noGrp="1"/>
          </p:cNvSpPr>
          <p:nvPr>
            <p:ph type="title"/>
          </p:nvPr>
        </p:nvSpPr>
        <p:spPr>
          <a:xfrm>
            <a:off x="808299" y="113398"/>
            <a:ext cx="10516972" cy="662782"/>
          </a:xfrm>
          <a:prstGeom prst="rect">
            <a:avLst/>
          </a:prstGeom>
        </p:spPr>
        <p:txBody>
          <a:bodyPr/>
          <a:lstStyle>
            <a:lvl1pPr defTabSz="905255">
              <a:defRPr sz="3861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Технологический стек</a:t>
            </a:r>
          </a:p>
        </p:txBody>
      </p:sp>
      <p:sp>
        <p:nvSpPr>
          <p:cNvPr id="412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38309" y="1710410"/>
            <a:ext cx="6639854" cy="435133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500"/>
            </a:pPr>
            <a:r>
              <a:t>Terraform/Packer/Ansible/AWX</a:t>
            </a:r>
          </a:p>
          <a:p>
            <a:pPr>
              <a:lnSpc>
                <a:spcPct val="72000"/>
              </a:lnSpc>
              <a:defRPr sz="2500"/>
            </a:pPr>
            <a:endParaRPr/>
          </a:p>
          <a:p>
            <a:pPr>
              <a:lnSpc>
                <a:spcPct val="72000"/>
              </a:lnSpc>
              <a:defRPr sz="2500"/>
            </a:pPr>
            <a:r>
              <a:t>Consul – discovery service</a:t>
            </a:r>
          </a:p>
          <a:p>
            <a:pPr>
              <a:lnSpc>
                <a:spcPct val="72000"/>
              </a:lnSpc>
              <a:defRPr sz="2500"/>
            </a:pPr>
            <a:r>
              <a:t>Nomad – планировщик</a:t>
            </a:r>
          </a:p>
          <a:p>
            <a:pPr>
              <a:lnSpc>
                <a:spcPct val="72000"/>
              </a:lnSpc>
              <a:defRPr sz="2500"/>
            </a:pPr>
            <a:r>
              <a:t>Vault – хранилище секретов</a:t>
            </a:r>
          </a:p>
          <a:p>
            <a:pPr>
              <a:lnSpc>
                <a:spcPct val="72000"/>
              </a:lnSpc>
              <a:defRPr sz="2500"/>
            </a:pPr>
            <a:r>
              <a:t>Docker – контейнеризация</a:t>
            </a:r>
          </a:p>
          <a:p>
            <a:pPr>
              <a:lnSpc>
                <a:spcPct val="72000"/>
              </a:lnSpc>
              <a:defRPr sz="2500"/>
            </a:pPr>
            <a:r>
              <a:t>Jenkins – CI/CD </a:t>
            </a:r>
          </a:p>
          <a:p>
            <a:pPr>
              <a:lnSpc>
                <a:spcPct val="72000"/>
              </a:lnSpc>
              <a:defRPr sz="2500"/>
            </a:pPr>
            <a:r>
              <a:t>Nginx</a:t>
            </a:r>
          </a:p>
          <a:p>
            <a:pPr>
              <a:lnSpc>
                <a:spcPct val="72000"/>
              </a:lnSpc>
              <a:defRPr sz="2500"/>
            </a:pPr>
            <a:r>
              <a:t>PostgreSQL/Pgbouncer/Patroni</a:t>
            </a:r>
          </a:p>
          <a:p>
            <a:pPr>
              <a:lnSpc>
                <a:spcPct val="72000"/>
              </a:lnSpc>
              <a:defRPr sz="2500"/>
            </a:pPr>
            <a:r>
              <a:t>Zabbix/ElasticSearch/Fluentd/Grafana/Kibana</a:t>
            </a:r>
          </a:p>
        </p:txBody>
      </p:sp>
      <p:sp>
        <p:nvSpPr>
          <p:cNvPr id="413" name="Content Placeholder 2"/>
          <p:cNvSpPr txBox="1"/>
          <p:nvPr/>
        </p:nvSpPr>
        <p:spPr>
          <a:xfrm>
            <a:off x="7035799" y="1707696"/>
            <a:ext cx="4319480" cy="43513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JumpCloud – LDAP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Cisco VPN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OpsGenie – тревоги и предупреждение</a:t>
            </a:r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JFROG artifactory – хранение docker образов</a:t>
            </a:r>
          </a:p>
        </p:txBody>
      </p:sp>
      <p:sp>
        <p:nvSpPr>
          <p:cNvPr id="414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5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16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17" name="Google Shape;535;p29" descr="Google Shape;535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418" name="TextBox 4"/>
          <p:cNvSpPr txBox="1"/>
          <p:nvPr/>
        </p:nvSpPr>
        <p:spPr>
          <a:xfrm>
            <a:off x="1842348" y="924224"/>
            <a:ext cx="2106996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 b="1"/>
            </a:lvl1pPr>
          </a:lstStyle>
          <a:p>
            <a:r>
              <a:t>OpenSource</a:t>
            </a:r>
          </a:p>
        </p:txBody>
      </p:sp>
      <p:sp>
        <p:nvSpPr>
          <p:cNvPr id="419" name="TextBox 16"/>
          <p:cNvSpPr txBox="1"/>
          <p:nvPr/>
        </p:nvSpPr>
        <p:spPr>
          <a:xfrm>
            <a:off x="7610726" y="924224"/>
            <a:ext cx="2662967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2800" b="1"/>
            </a:pPr>
            <a:r>
              <a:t>Не OpenSource</a:t>
            </a:r>
          </a:p>
        </p:txBody>
      </p:sp>
      <p:sp>
        <p:nvSpPr>
          <p:cNvPr id="420" name="Straight Connector 6"/>
          <p:cNvSpPr/>
          <p:nvPr/>
        </p:nvSpPr>
        <p:spPr>
          <a:xfrm>
            <a:off x="6600304" y="1047403"/>
            <a:ext cx="1" cy="3823856"/>
          </a:xfrm>
          <a:prstGeom prst="line">
            <a:avLst/>
          </a:prstGeom>
          <a:ln w="254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Google Shape;62;p10">
            <a:extLst>
              <a:ext uri="{FF2B5EF4-FFF2-40B4-BE49-F238E27FC236}">
                <a16:creationId xmlns:a16="http://schemas.microsoft.com/office/drawing/2014/main" id="{D0BFF657-934F-2E4D-8882-CA2B64EFE18E}"/>
              </a:ext>
            </a:extLst>
          </p:cNvPr>
          <p:cNvSpPr txBox="1">
            <a:spLocks/>
          </p:cNvSpPr>
          <p:nvPr/>
        </p:nvSpPr>
        <p:spPr>
          <a:xfrm>
            <a:off x="11696700" y="647021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11</a:t>
            </a:fld>
            <a:endParaRPr lang="en-RU" dirty="0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53;p10"/>
          <p:cNvSpPr txBox="1">
            <a:spLocks noGrp="1"/>
          </p:cNvSpPr>
          <p:nvPr>
            <p:ph type="body" idx="1"/>
          </p:nvPr>
        </p:nvSpPr>
        <p:spPr>
          <a:xfrm>
            <a:off x="1055443" y="1697396"/>
            <a:ext cx="10201172" cy="4260456"/>
          </a:xfrm>
          <a:prstGeom prst="rect">
            <a:avLst/>
          </a:prstGeom>
        </p:spPr>
        <p:txBody>
          <a:bodyPr/>
          <a:lstStyle/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/>
            </a:pPr>
            <a:r>
              <a:rPr dirty="0" err="1"/>
              <a:t>Георассредоточенность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/>
            </a:pPr>
            <a:r>
              <a:rPr dirty="0"/>
              <a:t>2 </a:t>
            </a:r>
            <a:r>
              <a:rPr dirty="0" err="1"/>
              <a:t>дата</a:t>
            </a:r>
            <a:r>
              <a:rPr dirty="0"/>
              <a:t> </a:t>
            </a:r>
            <a:r>
              <a:rPr dirty="0" err="1"/>
              <a:t>центра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одной</a:t>
            </a:r>
            <a:r>
              <a:rPr dirty="0"/>
              <a:t> </a:t>
            </a:r>
            <a:r>
              <a:rPr dirty="0" err="1"/>
              <a:t>стране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/>
            </a:pPr>
            <a:r>
              <a:rPr dirty="0" err="1"/>
              <a:t>Высокая</a:t>
            </a:r>
            <a:r>
              <a:rPr dirty="0"/>
              <a:t> </a:t>
            </a:r>
            <a:r>
              <a:rPr dirty="0" err="1"/>
              <a:t>доступность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/>
            </a:pPr>
            <a:r>
              <a:rPr dirty="0" err="1"/>
              <a:t>Синхронная</a:t>
            </a:r>
            <a:r>
              <a:rPr dirty="0"/>
              <a:t> </a:t>
            </a:r>
            <a:r>
              <a:rPr dirty="0" err="1"/>
              <a:t>реплика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/>
            </a:pPr>
            <a:r>
              <a:rPr dirty="0" err="1"/>
              <a:t>Автоматический</a:t>
            </a:r>
            <a:r>
              <a:rPr dirty="0"/>
              <a:t> failover</a:t>
            </a: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/>
            </a:pPr>
            <a:r>
              <a:rPr dirty="0" err="1"/>
              <a:t>Защита</a:t>
            </a:r>
            <a:r>
              <a:rPr dirty="0"/>
              <a:t> </a:t>
            </a:r>
            <a:r>
              <a:rPr dirty="0" err="1"/>
              <a:t>от</a:t>
            </a:r>
            <a:r>
              <a:rPr dirty="0"/>
              <a:t> </a:t>
            </a:r>
            <a:r>
              <a:rPr dirty="0" err="1"/>
              <a:t>второго</a:t>
            </a:r>
            <a:r>
              <a:rPr dirty="0"/>
              <a:t> </a:t>
            </a:r>
            <a:r>
              <a:rPr dirty="0" err="1"/>
              <a:t>мастера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кластере</a:t>
            </a:r>
            <a:r>
              <a:rPr dirty="0"/>
              <a:t>. Fencing</a:t>
            </a:r>
          </a:p>
        </p:txBody>
      </p:sp>
      <p:sp>
        <p:nvSpPr>
          <p:cNvPr id="423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424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5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26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27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428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Задачи для PostgreSQL</a:t>
            </a:r>
          </a:p>
        </p:txBody>
      </p:sp>
      <p:pic>
        <p:nvPicPr>
          <p:cNvPr id="429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4079" y="1557696"/>
            <a:ext cx="4617613" cy="346320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8634989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53;p10"/>
          <p:cNvSpPr txBox="1">
            <a:spLocks noGrp="1"/>
          </p:cNvSpPr>
          <p:nvPr>
            <p:ph type="body" idx="1"/>
          </p:nvPr>
        </p:nvSpPr>
        <p:spPr>
          <a:xfrm>
            <a:off x="1055443" y="1697396"/>
            <a:ext cx="10201172" cy="4260456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PostgreSQL</a:t>
            </a: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pgbounсer</a:t>
            </a:r>
            <a:r>
              <a:rPr dirty="0"/>
              <a:t> - </a:t>
            </a:r>
            <a:r>
              <a:rPr dirty="0" err="1"/>
              <a:t>пулер</a:t>
            </a:r>
            <a:r>
              <a:rPr dirty="0"/>
              <a:t> </a:t>
            </a:r>
            <a:r>
              <a:rPr dirty="0" err="1"/>
              <a:t>соединений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Patroni</a:t>
            </a:r>
            <a:r>
              <a:rPr dirty="0"/>
              <a:t> - </a:t>
            </a: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механизм</a:t>
            </a:r>
            <a:r>
              <a:rPr dirty="0"/>
              <a:t> </a:t>
            </a:r>
            <a:r>
              <a:rPr dirty="0" err="1"/>
              <a:t>управления</a:t>
            </a:r>
            <a:r>
              <a:rPr dirty="0"/>
              <a:t> </a:t>
            </a:r>
            <a:r>
              <a:rPr dirty="0" err="1"/>
              <a:t>кластером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HashiCorp</a:t>
            </a:r>
            <a:r>
              <a:rPr dirty="0"/>
              <a:t> Consul</a:t>
            </a:r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Хранит</a:t>
            </a:r>
            <a:r>
              <a:rPr dirty="0"/>
              <a:t> </a:t>
            </a:r>
            <a:r>
              <a:rPr dirty="0" err="1"/>
              <a:t>информацию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</a:t>
            </a:r>
            <a:r>
              <a:rPr dirty="0" err="1"/>
              <a:t>состоянии</a:t>
            </a:r>
            <a:r>
              <a:rPr dirty="0"/>
              <a:t> </a:t>
            </a:r>
            <a:r>
              <a:rPr dirty="0" err="1"/>
              <a:t>кластера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Хранит</a:t>
            </a:r>
            <a:r>
              <a:rPr dirty="0"/>
              <a:t> </a:t>
            </a:r>
            <a:r>
              <a:rPr dirty="0" err="1"/>
              <a:t>текущую</a:t>
            </a:r>
            <a:r>
              <a:rPr dirty="0"/>
              <a:t> </a:t>
            </a:r>
            <a:r>
              <a:rPr dirty="0" err="1"/>
              <a:t>конфигурацию</a:t>
            </a:r>
            <a:r>
              <a:rPr dirty="0"/>
              <a:t> </a:t>
            </a:r>
            <a:r>
              <a:rPr dirty="0" err="1"/>
              <a:t>кластера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Consul Templates</a:t>
            </a: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HashiCorp</a:t>
            </a:r>
            <a:r>
              <a:rPr dirty="0"/>
              <a:t> Nomad</a:t>
            </a:r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Автоматически</a:t>
            </a:r>
            <a:r>
              <a:rPr dirty="0"/>
              <a:t> </a:t>
            </a:r>
            <a:r>
              <a:rPr dirty="0" err="1"/>
              <a:t>поднимает</a:t>
            </a:r>
            <a:r>
              <a:rPr dirty="0"/>
              <a:t> </a:t>
            </a:r>
            <a:r>
              <a:rPr dirty="0" err="1"/>
              <a:t>контейнеры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их</a:t>
            </a:r>
            <a:r>
              <a:rPr dirty="0"/>
              <a:t> </a:t>
            </a:r>
            <a:r>
              <a:rPr dirty="0" err="1"/>
              <a:t>падении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HashiCorp</a:t>
            </a:r>
            <a:r>
              <a:rPr dirty="0"/>
              <a:t> Vault - </a:t>
            </a:r>
            <a:r>
              <a:rPr dirty="0" err="1"/>
              <a:t>хранение</a:t>
            </a:r>
            <a:r>
              <a:rPr dirty="0"/>
              <a:t> </a:t>
            </a:r>
            <a:r>
              <a:rPr dirty="0" err="1"/>
              <a:t>секретов</a:t>
            </a:r>
            <a:r>
              <a:rPr dirty="0"/>
              <a:t>: </a:t>
            </a:r>
            <a:r>
              <a:rPr dirty="0" err="1"/>
              <a:t>статические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динамические</a:t>
            </a:r>
            <a:r>
              <a:rPr dirty="0"/>
              <a:t> </a:t>
            </a:r>
            <a:r>
              <a:rPr dirty="0" err="1"/>
              <a:t>роли</a:t>
            </a:r>
            <a:endParaRPr dirty="0"/>
          </a:p>
        </p:txBody>
      </p:sp>
      <p:sp>
        <p:nvSpPr>
          <p:cNvPr id="434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435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6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37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38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439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Шестеренки</a:t>
            </a:r>
          </a:p>
        </p:txBody>
      </p:sp>
    </p:spTree>
    <p:extLst>
      <p:ext uri="{BB962C8B-B14F-4D97-AF65-F5344CB8AC3E}">
        <p14:creationId xmlns:p14="http://schemas.microsoft.com/office/powerpoint/2010/main" val="212393175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sp>
        <p:nvSpPr>
          <p:cNvPr id="444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5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46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47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Деплой</a:t>
            </a:r>
          </a:p>
        </p:txBody>
      </p:sp>
      <p:pic>
        <p:nvPicPr>
          <p:cNvPr id="449" name="github.png" descr="githu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62" y="2701528"/>
            <a:ext cx="2003847" cy="20038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jenkins.png" descr="jenkin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6780" y="1315638"/>
            <a:ext cx="1375316" cy="2157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nomad.png" descr="noma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0299" y="1473934"/>
            <a:ext cx="1840824" cy="184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2" name="db_server.png" descr="db_serv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3394" y="2776472"/>
            <a:ext cx="1840825" cy="185395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3" name="Ansible_logo.svg.png" descr="Ansible_logo.svg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15617" y="4092145"/>
            <a:ext cx="1624475" cy="1998865"/>
          </a:xfrm>
          <a:prstGeom prst="rect">
            <a:avLst/>
          </a:prstGeom>
          <a:ln w="12700">
            <a:miter lim="400000"/>
          </a:ln>
        </p:spPr>
      </p:pic>
      <p:sp>
        <p:nvSpPr>
          <p:cNvPr id="454" name="Line"/>
          <p:cNvSpPr/>
          <p:nvPr/>
        </p:nvSpPr>
        <p:spPr>
          <a:xfrm>
            <a:off x="2118785" y="3703451"/>
            <a:ext cx="6967846" cy="1"/>
          </a:xfrm>
          <a:prstGeom prst="line">
            <a:avLst/>
          </a:prstGeom>
          <a:ln w="25400">
            <a:solidFill>
              <a:schemeClr val="accent1"/>
            </a:solidFill>
            <a:miter lim="400000"/>
            <a:tailEnd type="arrow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5" name="jfrog.png" descr="jfrog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8250" y="1473934"/>
            <a:ext cx="3049778" cy="18408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cfg.png" descr="cfg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70600" y="4010633"/>
            <a:ext cx="2003847" cy="2003848"/>
          </a:xfrm>
          <a:prstGeom prst="rect">
            <a:avLst/>
          </a:prstGeom>
          <a:ln w="12700">
            <a:miter lim="400000"/>
          </a:ln>
        </p:spPr>
      </p:pic>
      <p:sp>
        <p:nvSpPr>
          <p:cNvPr id="457" name="Сервер БД"/>
          <p:cNvSpPr txBox="1"/>
          <p:nvPr/>
        </p:nvSpPr>
        <p:spPr>
          <a:xfrm>
            <a:off x="9644635" y="4833486"/>
            <a:ext cx="121834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Сервер БД</a:t>
            </a:r>
          </a:p>
        </p:txBody>
      </p:sp>
    </p:spTree>
    <p:extLst>
      <p:ext uri="{BB962C8B-B14F-4D97-AF65-F5344CB8AC3E}">
        <p14:creationId xmlns:p14="http://schemas.microsoft.com/office/powerpoint/2010/main" val="333559921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53;p10"/>
          <p:cNvSpPr txBox="1">
            <a:spLocks noGrp="1"/>
          </p:cNvSpPr>
          <p:nvPr>
            <p:ph type="body" idx="1"/>
          </p:nvPr>
        </p:nvSpPr>
        <p:spPr>
          <a:xfrm>
            <a:off x="1055443" y="1697396"/>
            <a:ext cx="10201172" cy="4260456"/>
          </a:xfrm>
          <a:prstGeom prst="rect">
            <a:avLst/>
          </a:prstGeom>
        </p:spPr>
        <p:txBody>
          <a:bodyPr/>
          <a:lstStyle/>
          <a:p>
            <a:pPr indent="-381000">
              <a:lnSpc>
                <a:spcPct val="10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PostgreSQL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коробки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имеет</a:t>
            </a:r>
            <a:r>
              <a:rPr dirty="0"/>
              <a:t> </a:t>
            </a:r>
            <a:r>
              <a:rPr dirty="0" err="1"/>
              <a:t>решения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автоматического</a:t>
            </a:r>
            <a:r>
              <a:rPr dirty="0"/>
              <a:t> </a:t>
            </a:r>
            <a:r>
              <a:rPr dirty="0" err="1"/>
              <a:t>фейловера</a:t>
            </a:r>
            <a:endParaRPr dirty="0"/>
          </a:p>
          <a:p>
            <a:pPr indent="-381000">
              <a:lnSpc>
                <a:spcPct val="10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Демон</a:t>
            </a:r>
            <a:r>
              <a:rPr dirty="0"/>
              <a:t> </a:t>
            </a:r>
            <a:r>
              <a:rPr dirty="0" err="1"/>
              <a:t>запущенный</a:t>
            </a:r>
            <a:r>
              <a:rPr dirty="0"/>
              <a:t> </a:t>
            </a:r>
            <a:r>
              <a:rPr dirty="0" err="1"/>
              <a:t>рядом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PostgreSQL</a:t>
            </a:r>
          </a:p>
          <a:p>
            <a:pPr indent="-381000">
              <a:lnSpc>
                <a:spcPct val="10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Он</a:t>
            </a:r>
            <a:r>
              <a:rPr dirty="0"/>
              <a:t> </a:t>
            </a:r>
            <a:r>
              <a:rPr dirty="0" err="1"/>
              <a:t>взаимодействует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DCS</a:t>
            </a:r>
          </a:p>
          <a:p>
            <a:pPr indent="-381000">
              <a:lnSpc>
                <a:spcPct val="10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Демон</a:t>
            </a:r>
            <a:r>
              <a:rPr dirty="0"/>
              <a:t> </a:t>
            </a:r>
            <a:r>
              <a:rPr dirty="0" err="1"/>
              <a:t>Patroni</a:t>
            </a:r>
            <a:r>
              <a:rPr dirty="0"/>
              <a:t> </a:t>
            </a:r>
            <a:r>
              <a:rPr dirty="0" err="1"/>
              <a:t>принимает</a:t>
            </a:r>
            <a:r>
              <a:rPr dirty="0"/>
              <a:t> </a:t>
            </a:r>
            <a:r>
              <a:rPr dirty="0" err="1"/>
              <a:t>решение</a:t>
            </a:r>
            <a:r>
              <a:rPr dirty="0"/>
              <a:t> </a:t>
            </a:r>
            <a:r>
              <a:rPr dirty="0" err="1"/>
              <a:t>о</a:t>
            </a:r>
            <a:r>
              <a:rPr dirty="0"/>
              <a:t> promotion/demotion</a:t>
            </a:r>
          </a:p>
          <a:p>
            <a:pPr indent="-381000">
              <a:lnSpc>
                <a:spcPct val="10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Конфиг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виде</a:t>
            </a:r>
            <a:r>
              <a:rPr dirty="0"/>
              <a:t> YAML</a:t>
            </a:r>
          </a:p>
          <a:p>
            <a:pPr indent="-381000">
              <a:lnSpc>
                <a:spcPct val="10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patronictl</a:t>
            </a:r>
            <a:r>
              <a:rPr dirty="0"/>
              <a:t> - </a:t>
            </a:r>
            <a:r>
              <a:rPr dirty="0" err="1"/>
              <a:t>удобный</a:t>
            </a:r>
            <a:r>
              <a:rPr dirty="0"/>
              <a:t> </a:t>
            </a:r>
            <a:r>
              <a:rPr dirty="0" err="1"/>
              <a:t>инструмент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DBA</a:t>
            </a:r>
          </a:p>
        </p:txBody>
      </p:sp>
      <p:sp>
        <p:nvSpPr>
          <p:cNvPr id="462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63" name="Рисунок 2" descr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205322">
            <a:off x="854232" y="4132252"/>
            <a:ext cx="2553009" cy="25530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Рисунок 10" descr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31057" flipH="1">
            <a:off x="6736175" y="3529647"/>
            <a:ext cx="3102121" cy="3022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5" name="Рисунок 4" descr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5648" y="4127226"/>
            <a:ext cx="2566189" cy="25630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Рисунок 13" descr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6789" flipH="1">
            <a:off x="9837660" y="2888251"/>
            <a:ext cx="1881040" cy="1878746"/>
          </a:xfrm>
          <a:prstGeom prst="rect">
            <a:avLst/>
          </a:prstGeom>
          <a:ln w="12700">
            <a:miter lim="400000"/>
          </a:ln>
        </p:spPr>
      </p:pic>
      <p:sp>
        <p:nvSpPr>
          <p:cNvPr id="467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8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69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70" name="Google Shape;535;p29" descr="Google Shape;535;p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Patroni</a:t>
            </a:r>
          </a:p>
        </p:txBody>
      </p:sp>
      <p:pic>
        <p:nvPicPr>
          <p:cNvPr id="472" name="T5gRiE8MTT174xHB9ugz22vhtwxQ0eC4_eEzOPLwchmEtvuViexK388eNQeHMenknHZp_dwvDdu8lryH6B_SqIY9E1jmXly9bJ_gQfFBJBJqA8hK_bnpz07DWWN4KyOJrejpKQIp0jg.png" descr="T5gRiE8MTT174xHB9ugz22vhtwxQ0eC4_eEzOPLwchmEtvuViexK388eNQeHMenknHZp_dwvDdu8lryH6B_SqIY9E1jmXly9bJ_gQfFBJBJqA8hK_bnpz07DWWN4KyOJrejpKQIp0jg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02553" y="256423"/>
            <a:ext cx="1776343" cy="168687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50158903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53;p10"/>
          <p:cNvSpPr txBox="1">
            <a:spLocks noGrp="1"/>
          </p:cNvSpPr>
          <p:nvPr>
            <p:ph type="body" sz="half" idx="1"/>
          </p:nvPr>
        </p:nvSpPr>
        <p:spPr>
          <a:xfrm>
            <a:off x="953843" y="3586503"/>
            <a:ext cx="5436835" cy="3833617"/>
          </a:xfrm>
          <a:prstGeom prst="rect">
            <a:avLst/>
          </a:prstGeom>
        </p:spPr>
        <p:txBody>
          <a:bodyPr/>
          <a:lstStyle/>
          <a:p>
            <a:pPr marL="889000" lvl="1" indent="-381000"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indent="-381000"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Минусы</a:t>
            </a:r>
          </a:p>
          <a:p>
            <a:pPr marL="889000" lvl="1" indent="-381000"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Нельзя так просто взять и остановить контейнер</a:t>
            </a:r>
          </a:p>
          <a:p>
            <a:pPr marL="889000" lvl="1" indent="-381000"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В некоторых “особенных” случаях контейнер срубается в неожиданном месте</a:t>
            </a:r>
          </a:p>
        </p:txBody>
      </p:sp>
      <p:sp>
        <p:nvSpPr>
          <p:cNvPr id="477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478" name="Рисунок 2" descr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280" y="3942052"/>
            <a:ext cx="2487518" cy="2487518"/>
          </a:xfrm>
          <a:prstGeom prst="rect">
            <a:avLst/>
          </a:prstGeom>
          <a:ln w="12700">
            <a:miter lim="400000"/>
          </a:ln>
        </p:spPr>
      </p:pic>
      <p:sp>
        <p:nvSpPr>
          <p:cNvPr id="479" name="TextBox 7"/>
          <p:cNvSpPr txBox="1"/>
          <p:nvPr/>
        </p:nvSpPr>
        <p:spPr>
          <a:xfrm>
            <a:off x="5723383" y="642332"/>
            <a:ext cx="4979313" cy="2834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indent="-381000"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Плюсы</a:t>
            </a:r>
          </a:p>
          <a:p>
            <a:pPr marL="889000" lvl="1" indent="-381000"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Единое место для управления контейнерами</a:t>
            </a:r>
          </a:p>
          <a:p>
            <a:pPr marL="889000" lvl="1" indent="-381000"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Декларативный подход</a:t>
            </a:r>
          </a:p>
          <a:p>
            <a:pPr marL="889000" lvl="1" indent="-381000"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Удобное выделение ресурсов для контейнера</a:t>
            </a:r>
          </a:p>
        </p:txBody>
      </p:sp>
      <p:pic>
        <p:nvPicPr>
          <p:cNvPr id="480" name="Рисунок 9" descr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13424" y="949730"/>
            <a:ext cx="2671136" cy="2677042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2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83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84" name="Google Shape;535;p29" descr="Google Shape;535;p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Nomad</a:t>
            </a:r>
          </a:p>
        </p:txBody>
      </p:sp>
    </p:spTree>
    <p:extLst>
      <p:ext uri="{BB962C8B-B14F-4D97-AF65-F5344CB8AC3E}">
        <p14:creationId xmlns:p14="http://schemas.microsoft.com/office/powerpoint/2010/main" val="8144603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53;p10"/>
          <p:cNvSpPr txBox="1">
            <a:spLocks noGrp="1"/>
          </p:cNvSpPr>
          <p:nvPr>
            <p:ph type="body" sz="half" idx="1"/>
          </p:nvPr>
        </p:nvSpPr>
        <p:spPr>
          <a:xfrm>
            <a:off x="1055442" y="1697396"/>
            <a:ext cx="4901351" cy="4127703"/>
          </a:xfrm>
          <a:prstGeom prst="rect">
            <a:avLst/>
          </a:prstGeom>
        </p:spPr>
        <p:txBody>
          <a:bodyPr anchor="ctr">
            <a:normAutofit lnSpcReduction="10000"/>
          </a:bodyPr>
          <a:lstStyle/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update {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max_parallel = 1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min_healthy_time = "10s"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healthy_deadline = "3m"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progress_deadline = "10m"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auto_revert = false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canary = 0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}</a:t>
            </a:r>
          </a:p>
          <a:p>
            <a:pPr marL="0" indent="0" defTabSz="457200">
              <a:lnSpc>
                <a:spcPts val="39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resources {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cpu    = ${NOMAD_RESOURCES_CPU}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memory = ${NOMAD_RESOURCES_MEM}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network {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mbits  = 1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port "${NOMAD_POSTGRES_SERVICE_NAME}" {</a:t>
            </a:r>
          </a:p>
          <a:p>
            <a:pPr marL="0" indent="0" algn="r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  static = “${NOMAD_POSTGRES_PORT}"</a:t>
            </a:r>
          </a:p>
          <a:p>
            <a:pPr marL="0" indent="0" defTabSz="457200">
              <a:lnSpc>
                <a:spcPct val="50000"/>
              </a:lnSpc>
              <a:spcBef>
                <a:spcPts val="0"/>
              </a:spcBef>
              <a:buSzTx/>
              <a:buFontTx/>
              <a:buNone/>
              <a:defRPr sz="1600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…</a:t>
            </a:r>
          </a:p>
        </p:txBody>
      </p:sp>
      <p:sp>
        <p:nvSpPr>
          <p:cNvPr id="490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91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2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493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494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Nomad.TemplateFile</a:t>
            </a:r>
          </a:p>
        </p:txBody>
      </p:sp>
      <p:sp>
        <p:nvSpPr>
          <p:cNvPr id="496" name="Google Shape;53;p10"/>
          <p:cNvSpPr txBox="1"/>
          <p:nvPr/>
        </p:nvSpPr>
        <p:spPr>
          <a:xfrm>
            <a:off x="6504235" y="1697396"/>
            <a:ext cx="4901351" cy="4127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port_map {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${NOMAD_PATRONI_SERVICE_NAME} = “$</a:t>
            </a:r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{NOMAD_PATRONI_PORT}"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}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port_map {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${NOMAD_POSTGRES_SERVICE_NAME} = “$</a:t>
            </a:r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{NOMAD_POSTGRES_PORT}”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}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mounts = [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{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  type = "bind"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  source = "/etc/patroni/patroni.yml"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  target = "/home/postgres/.config/patroni/patroni.yml"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  readonly = true</a:t>
            </a:r>
          </a:p>
          <a:p>
            <a:pPr algn="r" defTabSz="406908">
              <a:lnSpc>
                <a:spcPct val="60000"/>
              </a:lnSpc>
              <a:defRPr sz="1424">
                <a:solidFill>
                  <a:srgbClr val="1B1F23">
                    <a:alpha val="29803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  <a:p>
            <a:pPr defTabSz="406908">
              <a:lnSpc>
                <a:spcPct val="60000"/>
              </a:lnSpc>
              <a:defRPr sz="1424">
                <a:solidFill>
                  <a:srgbClr val="24292E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          },</a:t>
            </a:r>
          </a:p>
        </p:txBody>
      </p:sp>
    </p:spTree>
    <p:extLst>
      <p:ext uri="{BB962C8B-B14F-4D97-AF65-F5344CB8AC3E}">
        <p14:creationId xmlns:p14="http://schemas.microsoft.com/office/powerpoint/2010/main" val="167317089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sp>
        <p:nvSpPr>
          <p:cNvPr id="501" name="Google Shape;53;p10"/>
          <p:cNvSpPr txBox="1">
            <a:spLocks noGrp="1"/>
          </p:cNvSpPr>
          <p:nvPr>
            <p:ph type="body" idx="1"/>
          </p:nvPr>
        </p:nvSpPr>
        <p:spPr>
          <a:xfrm>
            <a:off x="1055443" y="1722796"/>
            <a:ext cx="10082702" cy="4127703"/>
          </a:xfrm>
          <a:prstGeom prst="rect">
            <a:avLst/>
          </a:prstGeom>
        </p:spPr>
        <p:txBody>
          <a:bodyPr/>
          <a:lstStyle/>
          <a:p>
            <a:pPr marL="228599" indent="-380999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Persistent Storage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файлов</a:t>
            </a:r>
            <a:r>
              <a:rPr dirty="0"/>
              <a:t> </a:t>
            </a:r>
            <a:r>
              <a:rPr dirty="0" err="1"/>
              <a:t>базы</a:t>
            </a:r>
            <a:endParaRPr dirty="0"/>
          </a:p>
          <a:p>
            <a:pPr marL="228599" indent="-380999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Облегчение</a:t>
            </a:r>
            <a:r>
              <a:rPr dirty="0"/>
              <a:t> </a:t>
            </a:r>
            <a:r>
              <a:rPr dirty="0" err="1"/>
              <a:t>образа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помощью</a:t>
            </a:r>
            <a:r>
              <a:rPr dirty="0"/>
              <a:t> </a:t>
            </a:r>
            <a:r>
              <a:rPr dirty="0" err="1"/>
              <a:t>мульти-стейдж</a:t>
            </a:r>
            <a:r>
              <a:rPr dirty="0"/>
              <a:t> </a:t>
            </a:r>
            <a:r>
              <a:rPr dirty="0" err="1"/>
              <a:t>сборки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~70-90 </a:t>
            </a:r>
            <a:r>
              <a:rPr dirty="0" err="1"/>
              <a:t>мб</a:t>
            </a:r>
            <a:r>
              <a:rPr dirty="0"/>
              <a:t> </a:t>
            </a:r>
            <a:r>
              <a:rPr dirty="0" err="1"/>
              <a:t>образ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Как</a:t>
            </a:r>
            <a:r>
              <a:rPr dirty="0"/>
              <a:t> </a:t>
            </a:r>
            <a:r>
              <a:rPr dirty="0" err="1"/>
              <a:t>следствие</a:t>
            </a:r>
            <a:r>
              <a:rPr dirty="0"/>
              <a:t> </a:t>
            </a:r>
            <a:r>
              <a:rPr dirty="0" err="1"/>
              <a:t>ускорение</a:t>
            </a:r>
            <a:r>
              <a:rPr dirty="0"/>
              <a:t> </a:t>
            </a:r>
            <a:r>
              <a:rPr dirty="0" err="1"/>
              <a:t>доставки</a:t>
            </a:r>
            <a:r>
              <a:rPr dirty="0"/>
              <a:t> </a:t>
            </a:r>
            <a:r>
              <a:rPr dirty="0" err="1"/>
              <a:t>до</a:t>
            </a:r>
            <a:r>
              <a:rPr dirty="0"/>
              <a:t> </a:t>
            </a:r>
            <a:r>
              <a:rPr dirty="0" err="1"/>
              <a:t>региона</a:t>
            </a:r>
            <a:endParaRPr dirty="0"/>
          </a:p>
          <a:p>
            <a:pPr marL="228599" indent="-380999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Прекрасно</a:t>
            </a:r>
            <a:r>
              <a:rPr dirty="0"/>
              <a:t> </a:t>
            </a:r>
            <a:r>
              <a:rPr dirty="0" err="1"/>
              <a:t>живется</a:t>
            </a:r>
            <a:r>
              <a:rPr dirty="0"/>
              <a:t>, </a:t>
            </a:r>
            <a:r>
              <a:rPr dirty="0" err="1"/>
              <a:t>если</a:t>
            </a:r>
            <a:r>
              <a:rPr dirty="0"/>
              <a:t>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падает</a:t>
            </a:r>
            <a:r>
              <a:rPr dirty="0"/>
              <a:t> </a:t>
            </a:r>
            <a:r>
              <a:rPr dirty="0" err="1"/>
              <a:t>контейнер</a:t>
            </a:r>
            <a:endParaRPr dirty="0"/>
          </a:p>
          <a:p>
            <a:pPr marL="228599" indent="-380999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Практически</a:t>
            </a:r>
            <a:r>
              <a:rPr dirty="0"/>
              <a:t> </a:t>
            </a:r>
            <a:r>
              <a:rPr dirty="0" err="1"/>
              <a:t>никакого</a:t>
            </a:r>
            <a:r>
              <a:rPr dirty="0"/>
              <a:t> </a:t>
            </a:r>
            <a:r>
              <a:rPr dirty="0" err="1"/>
              <a:t>оверхеда</a:t>
            </a:r>
            <a:endParaRPr dirty="0"/>
          </a:p>
        </p:txBody>
      </p:sp>
      <p:pic>
        <p:nvPicPr>
          <p:cNvPr id="502" name="Рисунок 10" descr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1308" y="3304410"/>
            <a:ext cx="4303488" cy="3288583"/>
          </a:xfrm>
          <a:prstGeom prst="rect">
            <a:avLst/>
          </a:prstGeom>
          <a:ln w="12700">
            <a:miter lim="400000"/>
          </a:ln>
        </p:spPr>
      </p:pic>
      <p:sp>
        <p:nvSpPr>
          <p:cNvPr id="503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06" name="Google Shape;535;p29" descr="Google Shape;535;p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Docker</a:t>
            </a:r>
          </a:p>
        </p:txBody>
      </p:sp>
    </p:spTree>
    <p:extLst>
      <p:ext uri="{BB962C8B-B14F-4D97-AF65-F5344CB8AC3E}">
        <p14:creationId xmlns:p14="http://schemas.microsoft.com/office/powerpoint/2010/main" val="164230328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609" y="6404243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sp>
        <p:nvSpPr>
          <p:cNvPr id="512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3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4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15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16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HashiCorp Vault</a:t>
            </a:r>
          </a:p>
        </p:txBody>
      </p:sp>
      <p:sp>
        <p:nvSpPr>
          <p:cNvPr id="517" name="Vault"/>
          <p:cNvSpPr/>
          <p:nvPr/>
        </p:nvSpPr>
        <p:spPr>
          <a:xfrm>
            <a:off x="8191500" y="1193799"/>
            <a:ext cx="1999159" cy="903339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Vault</a:t>
            </a:r>
          </a:p>
        </p:txBody>
      </p:sp>
      <p:sp>
        <p:nvSpPr>
          <p:cNvPr id="518" name="PostgreSQL"/>
          <p:cNvSpPr/>
          <p:nvPr/>
        </p:nvSpPr>
        <p:spPr>
          <a:xfrm>
            <a:off x="9537700" y="3309578"/>
            <a:ext cx="1999159" cy="903339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PostgreSQL</a:t>
            </a:r>
          </a:p>
        </p:txBody>
      </p:sp>
      <p:sp>
        <p:nvSpPr>
          <p:cNvPr id="519" name="User/Application"/>
          <p:cNvSpPr/>
          <p:nvPr/>
        </p:nvSpPr>
        <p:spPr>
          <a:xfrm>
            <a:off x="5809785" y="3309578"/>
            <a:ext cx="2442114" cy="903339"/>
          </a:xfrm>
          <a:prstGeom prst="ellipse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rPr dirty="0"/>
              <a:t>User/Application</a:t>
            </a:r>
          </a:p>
        </p:txBody>
      </p:sp>
      <p:sp>
        <p:nvSpPr>
          <p:cNvPr id="520" name="Google Shape;53;p10"/>
          <p:cNvSpPr txBox="1">
            <a:spLocks noGrp="1"/>
          </p:cNvSpPr>
          <p:nvPr>
            <p:ph type="body" sz="half" idx="1"/>
          </p:nvPr>
        </p:nvSpPr>
        <p:spPr>
          <a:xfrm>
            <a:off x="1055443" y="1193800"/>
            <a:ext cx="4839537" cy="4631300"/>
          </a:xfrm>
          <a:prstGeom prst="rect">
            <a:avLst/>
          </a:prstGeom>
        </p:spPr>
        <p:txBody>
          <a:bodyPr/>
          <a:lstStyle/>
          <a:p>
            <a:pPr marL="228599" indent="-380999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Хранит</a:t>
            </a:r>
            <a:r>
              <a:rPr dirty="0"/>
              <a:t> </a:t>
            </a:r>
            <a:r>
              <a:rPr dirty="0" err="1"/>
              <a:t>статические</a:t>
            </a:r>
            <a:r>
              <a:rPr dirty="0"/>
              <a:t> </a:t>
            </a:r>
            <a:r>
              <a:rPr dirty="0" err="1"/>
              <a:t>секреты</a:t>
            </a:r>
            <a:endParaRPr dirty="0"/>
          </a:p>
          <a:p>
            <a:pPr marL="228599" indent="-380999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Позволяет</a:t>
            </a:r>
            <a:r>
              <a:rPr dirty="0"/>
              <a:t> </a:t>
            </a:r>
            <a:r>
              <a:rPr dirty="0" err="1"/>
              <a:t>обслуживать</a:t>
            </a:r>
            <a:r>
              <a:rPr dirty="0"/>
              <a:t> </a:t>
            </a:r>
            <a:r>
              <a:rPr dirty="0" err="1"/>
              <a:t>статические</a:t>
            </a:r>
            <a:r>
              <a:rPr dirty="0"/>
              <a:t> </a:t>
            </a:r>
            <a:r>
              <a:rPr dirty="0" err="1"/>
              <a:t>роли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Соблюдает</a:t>
            </a:r>
            <a:r>
              <a:rPr dirty="0"/>
              <a:t> </a:t>
            </a:r>
            <a:r>
              <a:rPr dirty="0" err="1"/>
              <a:t>политику</a:t>
            </a:r>
            <a:r>
              <a:rPr dirty="0"/>
              <a:t> </a:t>
            </a:r>
            <a:r>
              <a:rPr dirty="0" err="1"/>
              <a:t>обновления</a:t>
            </a:r>
            <a:r>
              <a:rPr dirty="0"/>
              <a:t> </a:t>
            </a:r>
            <a:r>
              <a:rPr dirty="0" err="1"/>
              <a:t>паролей</a:t>
            </a:r>
            <a:endParaRPr dirty="0"/>
          </a:p>
          <a:p>
            <a:pPr marL="228599" indent="-380999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Может</a:t>
            </a:r>
            <a:r>
              <a:rPr dirty="0"/>
              <a:t> </a:t>
            </a:r>
            <a:r>
              <a:rPr dirty="0" err="1"/>
              <a:t>создавать</a:t>
            </a:r>
            <a:r>
              <a:rPr dirty="0"/>
              <a:t> </a:t>
            </a:r>
            <a:r>
              <a:rPr dirty="0" err="1"/>
              <a:t>динамические</a:t>
            </a:r>
            <a:r>
              <a:rPr dirty="0"/>
              <a:t> </a:t>
            </a:r>
            <a:r>
              <a:rPr dirty="0" err="1"/>
              <a:t>роли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Такие</a:t>
            </a:r>
            <a:r>
              <a:rPr dirty="0"/>
              <a:t> </a:t>
            </a:r>
            <a:r>
              <a:rPr dirty="0" err="1"/>
              <a:t>роли</a:t>
            </a:r>
            <a:r>
              <a:rPr dirty="0"/>
              <a:t> </a:t>
            </a:r>
            <a:r>
              <a:rPr dirty="0" err="1"/>
              <a:t>создаются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заданное</a:t>
            </a:r>
            <a:r>
              <a:rPr dirty="0"/>
              <a:t> </a:t>
            </a:r>
            <a:r>
              <a:rPr dirty="0" err="1"/>
              <a:t>время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запросе</a:t>
            </a:r>
            <a:r>
              <a:rPr dirty="0"/>
              <a:t> </a:t>
            </a:r>
            <a:r>
              <a:rPr dirty="0" err="1"/>
              <a:t>к</a:t>
            </a:r>
            <a:r>
              <a:rPr dirty="0"/>
              <a:t> Vault</a:t>
            </a:r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Обладают</a:t>
            </a:r>
            <a:r>
              <a:rPr dirty="0"/>
              <a:t> </a:t>
            </a:r>
            <a:r>
              <a:rPr dirty="0" err="1"/>
              <a:t>необходимыми</a:t>
            </a:r>
            <a:r>
              <a:rPr dirty="0"/>
              <a:t> </a:t>
            </a:r>
            <a:r>
              <a:rPr dirty="0" err="1"/>
              <a:t>правами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700"/>
              <a:buFont typeface="Helvetica"/>
              <a:buChar char="●"/>
              <a:defRPr sz="2700" baseline="3022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Удаляются</a:t>
            </a:r>
            <a:r>
              <a:rPr dirty="0"/>
              <a:t> </a:t>
            </a:r>
            <a:r>
              <a:rPr dirty="0" err="1"/>
              <a:t>после</a:t>
            </a:r>
            <a:r>
              <a:rPr dirty="0"/>
              <a:t> </a:t>
            </a:r>
            <a:r>
              <a:rPr dirty="0" err="1"/>
              <a:t>истечения</a:t>
            </a:r>
            <a:r>
              <a:rPr dirty="0"/>
              <a:t> </a:t>
            </a:r>
            <a:r>
              <a:rPr dirty="0" err="1"/>
              <a:t>срока</a:t>
            </a:r>
            <a:r>
              <a:rPr dirty="0"/>
              <a:t> </a:t>
            </a:r>
            <a:r>
              <a:rPr dirty="0" err="1"/>
              <a:t>жизни</a:t>
            </a:r>
            <a:endParaRPr dirty="0"/>
          </a:p>
        </p:txBody>
      </p:sp>
      <p:sp>
        <p:nvSpPr>
          <p:cNvPr id="521" name="Line"/>
          <p:cNvSpPr/>
          <p:nvPr/>
        </p:nvSpPr>
        <p:spPr>
          <a:xfrm flipV="1">
            <a:off x="7435205" y="1948805"/>
            <a:ext cx="1005186" cy="1388567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2" name="1. GET Creds"/>
          <p:cNvSpPr txBox="1"/>
          <p:nvPr/>
        </p:nvSpPr>
        <p:spPr>
          <a:xfrm>
            <a:off x="6442422" y="2245070"/>
            <a:ext cx="142149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1. GET Creds</a:t>
            </a:r>
          </a:p>
        </p:txBody>
      </p:sp>
      <p:sp>
        <p:nvSpPr>
          <p:cNvPr id="523" name="Line"/>
          <p:cNvSpPr/>
          <p:nvPr/>
        </p:nvSpPr>
        <p:spPr>
          <a:xfrm>
            <a:off x="9889361" y="1978874"/>
            <a:ext cx="602404" cy="1334649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4" name="2. CREATE ROLE"/>
          <p:cNvSpPr txBox="1"/>
          <p:nvPr/>
        </p:nvSpPr>
        <p:spPr>
          <a:xfrm>
            <a:off x="10208382" y="2245070"/>
            <a:ext cx="173101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2. CREATE ROLE</a:t>
            </a:r>
          </a:p>
        </p:txBody>
      </p:sp>
      <p:sp>
        <p:nvSpPr>
          <p:cNvPr id="525" name="Line"/>
          <p:cNvSpPr/>
          <p:nvPr/>
        </p:nvSpPr>
        <p:spPr>
          <a:xfrm flipH="1">
            <a:off x="7618226" y="2008574"/>
            <a:ext cx="927352" cy="1356814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6" name="3. SEND Creds"/>
          <p:cNvSpPr txBox="1"/>
          <p:nvPr/>
        </p:nvSpPr>
        <p:spPr>
          <a:xfrm>
            <a:off x="8325402" y="2465880"/>
            <a:ext cx="1603213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3. SEND Creds </a:t>
            </a:r>
          </a:p>
        </p:txBody>
      </p:sp>
      <p:sp>
        <p:nvSpPr>
          <p:cNvPr id="527" name="Line"/>
          <p:cNvSpPr/>
          <p:nvPr/>
        </p:nvSpPr>
        <p:spPr>
          <a:xfrm>
            <a:off x="8251899" y="3734129"/>
            <a:ext cx="1312739" cy="10275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8" name="4. Login"/>
          <p:cNvSpPr txBox="1"/>
          <p:nvPr/>
        </p:nvSpPr>
        <p:spPr>
          <a:xfrm>
            <a:off x="8357086" y="3706305"/>
            <a:ext cx="920091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4. Login</a:t>
            </a:r>
          </a:p>
        </p:txBody>
      </p:sp>
    </p:spTree>
    <p:extLst>
      <p:ext uri="{BB962C8B-B14F-4D97-AF65-F5344CB8AC3E}">
        <p14:creationId xmlns:p14="http://schemas.microsoft.com/office/powerpoint/2010/main" val="305781776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1"/>
          <p:cNvSpPr txBox="1">
            <a:spLocks noGrp="1"/>
          </p:cNvSpPr>
          <p:nvPr>
            <p:ph type="title"/>
          </p:nvPr>
        </p:nvSpPr>
        <p:spPr>
          <a:xfrm>
            <a:off x="808299" y="141178"/>
            <a:ext cx="10516972" cy="635003"/>
          </a:xfrm>
          <a:prstGeom prst="rect">
            <a:avLst/>
          </a:prstGeom>
        </p:spPr>
        <p:txBody>
          <a:bodyPr/>
          <a:lstStyle>
            <a:lvl1pPr>
              <a:defRPr sz="36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Идея</a:t>
            </a:r>
          </a:p>
        </p:txBody>
      </p:sp>
      <p:sp>
        <p:nvSpPr>
          <p:cNvPr id="11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08299" y="824678"/>
            <a:ext cx="4255365" cy="4351338"/>
          </a:xfrm>
          <a:prstGeom prst="rect">
            <a:avLst/>
          </a:prstGeom>
        </p:spPr>
        <p:txBody>
          <a:bodyPr/>
          <a:lstStyle/>
          <a:p>
            <a:r>
              <a:rPr dirty="0" err="1"/>
              <a:t>Давайте</a:t>
            </a:r>
            <a:r>
              <a:rPr dirty="0"/>
              <a:t> </a:t>
            </a:r>
            <a:r>
              <a:rPr dirty="0" err="1"/>
              <a:t>создадим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предоставим</a:t>
            </a:r>
            <a:r>
              <a:rPr dirty="0"/>
              <a:t> </a:t>
            </a:r>
            <a:r>
              <a:rPr dirty="0" err="1"/>
              <a:t>глобальному</a:t>
            </a:r>
            <a:r>
              <a:rPr dirty="0"/>
              <a:t> </a:t>
            </a:r>
            <a:r>
              <a:rPr dirty="0" err="1"/>
              <a:t>бизнесу</a:t>
            </a:r>
            <a:r>
              <a:rPr dirty="0"/>
              <a:t> </a:t>
            </a:r>
            <a:r>
              <a:rPr dirty="0" err="1"/>
              <a:t>инфраструктуру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локального</a:t>
            </a:r>
            <a:r>
              <a:rPr dirty="0"/>
              <a:t> </a:t>
            </a:r>
            <a:r>
              <a:rPr dirty="0" err="1"/>
              <a:t>хранения</a:t>
            </a:r>
            <a:r>
              <a:rPr dirty="0"/>
              <a:t> </a:t>
            </a:r>
            <a:r>
              <a:rPr dirty="0" err="1"/>
              <a:t>регулируемых</a:t>
            </a:r>
            <a:r>
              <a:rPr dirty="0"/>
              <a:t> </a:t>
            </a:r>
            <a:r>
              <a:rPr dirty="0" err="1"/>
              <a:t>данных</a:t>
            </a:r>
            <a:endParaRPr dirty="0"/>
          </a:p>
        </p:txBody>
      </p:sp>
      <p:pic>
        <p:nvPicPr>
          <p:cNvPr id="119" name="Рисунок 8" descr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208" y="92681"/>
            <a:ext cx="6959121" cy="3914508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1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22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23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TextBox 3"/>
          <p:cNvSpPr txBox="1"/>
          <p:nvPr/>
        </p:nvSpPr>
        <p:spPr>
          <a:xfrm>
            <a:off x="5016958" y="4515258"/>
            <a:ext cx="6831422" cy="131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85750" indent="-285750">
              <a:buSzPct val="100000"/>
              <a:buFont typeface="Arial"/>
              <a:buChar char="•"/>
              <a:defRPr sz="2800"/>
            </a:lvl1pPr>
          </a:lstStyle>
          <a:p>
            <a:r>
              <a:t>Инфраструктура должна соответствовать определенным требованиям</a:t>
            </a:r>
          </a:p>
        </p:txBody>
      </p:sp>
      <p:pic>
        <p:nvPicPr>
          <p:cNvPr id="125" name="Picture 11" descr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033" y="3412549"/>
            <a:ext cx="2691559" cy="330427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Google Shape;62;p10">
            <a:extLst>
              <a:ext uri="{FF2B5EF4-FFF2-40B4-BE49-F238E27FC236}">
                <a16:creationId xmlns:a16="http://schemas.microsoft.com/office/drawing/2014/main" id="{B3B86E56-FDC7-C846-9439-04858C92F071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2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558" y="6404268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sp>
        <p:nvSpPr>
          <p:cNvPr id="533" name="Google Shape;53;p10"/>
          <p:cNvSpPr txBox="1">
            <a:spLocks noGrp="1"/>
          </p:cNvSpPr>
          <p:nvPr>
            <p:ph type="body" sz="half" idx="1"/>
          </p:nvPr>
        </p:nvSpPr>
        <p:spPr>
          <a:xfrm>
            <a:off x="781907" y="1739576"/>
            <a:ext cx="5278838" cy="3307379"/>
          </a:xfrm>
          <a:prstGeom prst="rect">
            <a:avLst/>
          </a:prstGeom>
        </p:spPr>
        <p:txBody>
          <a:bodyPr>
            <a:noAutofit/>
          </a:bodyPr>
          <a:lstStyle/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3200" dirty="0" err="1"/>
              <a:t>Слоты</a:t>
            </a:r>
            <a:r>
              <a:rPr sz="3200" dirty="0"/>
              <a:t> </a:t>
            </a:r>
            <a:r>
              <a:rPr sz="3200" dirty="0" err="1"/>
              <a:t>включены</a:t>
            </a:r>
            <a:r>
              <a:rPr sz="3200" dirty="0"/>
              <a:t> </a:t>
            </a:r>
            <a:r>
              <a:rPr sz="3200" dirty="0" err="1"/>
              <a:t>по</a:t>
            </a:r>
            <a:r>
              <a:rPr sz="3200" dirty="0"/>
              <a:t> </a:t>
            </a:r>
            <a:r>
              <a:rPr sz="3200" dirty="0" err="1"/>
              <a:t>умолчанию</a:t>
            </a:r>
            <a:r>
              <a:rPr sz="3200" dirty="0"/>
              <a:t>. </a:t>
            </a:r>
            <a:r>
              <a:rPr sz="3200" dirty="0" err="1"/>
              <a:t>Но</a:t>
            </a:r>
            <a:r>
              <a:rPr sz="3200" dirty="0"/>
              <a:t> </a:t>
            </a:r>
            <a:r>
              <a:rPr sz="3200" dirty="0" err="1"/>
              <a:t>не</a:t>
            </a:r>
            <a:r>
              <a:rPr sz="3200" dirty="0"/>
              <a:t> </a:t>
            </a:r>
            <a:r>
              <a:rPr sz="3200" dirty="0" err="1"/>
              <a:t>нужно</a:t>
            </a:r>
            <a:r>
              <a:rPr sz="3200" dirty="0"/>
              <a:t> </a:t>
            </a:r>
            <a:r>
              <a:rPr sz="3200" dirty="0" err="1"/>
              <a:t>забывать</a:t>
            </a:r>
            <a:r>
              <a:rPr sz="3200" dirty="0"/>
              <a:t> </a:t>
            </a:r>
            <a:r>
              <a:rPr sz="3200" dirty="0" err="1"/>
              <a:t>про</a:t>
            </a:r>
            <a:r>
              <a:rPr sz="3200" dirty="0"/>
              <a:t> </a:t>
            </a:r>
            <a:r>
              <a:rPr sz="3200" dirty="0" err="1"/>
              <a:t>wal_keep_segments</a:t>
            </a:r>
            <a:endParaRPr sz="3200"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3200" dirty="0" err="1"/>
              <a:t>Особенности</a:t>
            </a:r>
            <a:r>
              <a:rPr sz="3200" dirty="0"/>
              <a:t> </a:t>
            </a:r>
            <a:r>
              <a:rPr sz="3200" dirty="0" err="1"/>
              <a:t>синхронной</a:t>
            </a:r>
            <a:r>
              <a:rPr sz="3200" dirty="0"/>
              <a:t> </a:t>
            </a:r>
            <a:r>
              <a:rPr sz="3200" dirty="0" err="1"/>
              <a:t>репликации</a:t>
            </a:r>
            <a:r>
              <a:rPr sz="3200" dirty="0"/>
              <a:t>:</a:t>
            </a:r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3200" dirty="0" err="1"/>
              <a:t>Узкое</a:t>
            </a:r>
            <a:r>
              <a:rPr sz="3200" dirty="0"/>
              <a:t> </a:t>
            </a:r>
            <a:r>
              <a:rPr sz="3200" dirty="0" err="1"/>
              <a:t>место</a:t>
            </a:r>
            <a:r>
              <a:rPr sz="3200" dirty="0"/>
              <a:t> - </a:t>
            </a:r>
            <a:r>
              <a:rPr sz="3200" dirty="0" err="1"/>
              <a:t>сеть</a:t>
            </a:r>
            <a:endParaRPr sz="3200"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3200" dirty="0"/>
              <a:t>synchronous mode</a:t>
            </a: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3200" dirty="0" err="1"/>
              <a:t>maximum_lag_on_failover</a:t>
            </a:r>
            <a:r>
              <a:rPr sz="3200" dirty="0"/>
              <a:t>: 1048576 (1M)</a:t>
            </a:r>
          </a:p>
        </p:txBody>
      </p:sp>
      <p:pic>
        <p:nvPicPr>
          <p:cNvPr id="534" name="Рисунок 2" descr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7514" y="1811045"/>
            <a:ext cx="5752726" cy="3235910"/>
          </a:xfrm>
          <a:prstGeom prst="rect">
            <a:avLst/>
          </a:prstGeom>
          <a:ln w="12700">
            <a:miter lim="400000"/>
          </a:ln>
        </p:spPr>
      </p:pic>
      <p:sp>
        <p:nvSpPr>
          <p:cNvPr id="535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6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7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38" name="Google Shape;535;p29" descr="Google Shape;535;p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39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Репликация</a:t>
            </a:r>
          </a:p>
        </p:txBody>
      </p:sp>
    </p:spTree>
    <p:extLst>
      <p:ext uri="{BB962C8B-B14F-4D97-AF65-F5344CB8AC3E}">
        <p14:creationId xmlns:p14="http://schemas.microsoft.com/office/powerpoint/2010/main" val="76530935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558" y="6404268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  <p:sp>
        <p:nvSpPr>
          <p:cNvPr id="544" name="Google Shape;53;p10"/>
          <p:cNvSpPr txBox="1">
            <a:spLocks noGrp="1"/>
          </p:cNvSpPr>
          <p:nvPr>
            <p:ph type="body" idx="1"/>
          </p:nvPr>
        </p:nvSpPr>
        <p:spPr>
          <a:xfrm>
            <a:off x="1068143" y="1697396"/>
            <a:ext cx="9166768" cy="4127703"/>
          </a:xfrm>
          <a:prstGeom prst="rect">
            <a:avLst/>
          </a:prstGeom>
        </p:spPr>
        <p:txBody>
          <a:bodyPr/>
          <a:lstStyle/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pg_probackup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Валидация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Логирование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</a:t>
            </a:r>
            <a:r>
              <a:rPr dirty="0" err="1"/>
              <a:t>мониторинг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Индивидуальные</a:t>
            </a:r>
            <a:r>
              <a:rPr dirty="0"/>
              <a:t> </a:t>
            </a:r>
            <a:r>
              <a:rPr dirty="0" err="1"/>
              <a:t>политики</a:t>
            </a:r>
            <a:r>
              <a:rPr dirty="0"/>
              <a:t> </a:t>
            </a:r>
            <a:r>
              <a:rPr dirty="0" err="1"/>
              <a:t>хранения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клиентов</a:t>
            </a:r>
            <a:endParaRPr dirty="0"/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Особенности</a:t>
            </a:r>
            <a:r>
              <a:rPr dirty="0"/>
              <a:t> </a:t>
            </a:r>
            <a:r>
              <a:rPr dirty="0" err="1"/>
              <a:t>двух</a:t>
            </a:r>
            <a:r>
              <a:rPr dirty="0"/>
              <a:t> DC:</a:t>
            </a:r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Двойной</a:t>
            </a:r>
            <a:r>
              <a:rPr dirty="0"/>
              <a:t> WAL </a:t>
            </a:r>
            <a:r>
              <a:rPr dirty="0" err="1"/>
              <a:t>архив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3100"/>
              <a:buFont typeface="Helvetica"/>
              <a:buChar char="●"/>
              <a:defRPr sz="3100" baseline="30451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Двойной</a:t>
            </a:r>
            <a:r>
              <a:rPr dirty="0"/>
              <a:t> </a:t>
            </a:r>
            <a:r>
              <a:rPr dirty="0" err="1"/>
              <a:t>бекап</a:t>
            </a:r>
            <a:r>
              <a:rPr dirty="0"/>
              <a:t> </a:t>
            </a:r>
            <a:r>
              <a:rPr dirty="0" err="1"/>
              <a:t>архив</a:t>
            </a:r>
            <a:endParaRPr dirty="0"/>
          </a:p>
        </p:txBody>
      </p:sp>
      <p:sp>
        <p:nvSpPr>
          <p:cNvPr id="545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48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Резервное копирование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1692497945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558" y="6404268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554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5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56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57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Резервное копирование</a:t>
            </a:r>
          </a:p>
        </p:txBody>
      </p:sp>
      <p:sp>
        <p:nvSpPr>
          <p:cNvPr id="559" name="DC1"/>
          <p:cNvSpPr/>
          <p:nvPr/>
        </p:nvSpPr>
        <p:spPr>
          <a:xfrm>
            <a:off x="1333499" y="976957"/>
            <a:ext cx="3678140" cy="515734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ctr"/>
          </a:lstStyle>
          <a:p>
            <a:r>
              <a:t>DC1</a:t>
            </a:r>
          </a:p>
        </p:txBody>
      </p:sp>
      <p:sp>
        <p:nvSpPr>
          <p:cNvPr id="560" name="DB Master"/>
          <p:cNvSpPr/>
          <p:nvPr/>
        </p:nvSpPr>
        <p:spPr>
          <a:xfrm>
            <a:off x="1498600" y="1435100"/>
            <a:ext cx="3347939" cy="1793528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DB Master</a:t>
            </a:r>
          </a:p>
        </p:txBody>
      </p:sp>
      <p:sp>
        <p:nvSpPr>
          <p:cNvPr id="561" name="Backup"/>
          <p:cNvSpPr/>
          <p:nvPr/>
        </p:nvSpPr>
        <p:spPr>
          <a:xfrm>
            <a:off x="1498600" y="3895928"/>
            <a:ext cx="3347939" cy="179352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Backup</a:t>
            </a:r>
          </a:p>
          <a:p>
            <a:endParaRPr/>
          </a:p>
        </p:txBody>
      </p:sp>
      <p:sp>
        <p:nvSpPr>
          <p:cNvPr id="562" name="DC2"/>
          <p:cNvSpPr/>
          <p:nvPr/>
        </p:nvSpPr>
        <p:spPr>
          <a:xfrm>
            <a:off x="6972300" y="976957"/>
            <a:ext cx="3678139" cy="5157342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1pPr algn="ctr"/>
          </a:lstStyle>
          <a:p>
            <a:r>
              <a:t>DC2</a:t>
            </a:r>
          </a:p>
        </p:txBody>
      </p:sp>
      <p:sp>
        <p:nvSpPr>
          <p:cNvPr id="563" name="DB StandBy"/>
          <p:cNvSpPr/>
          <p:nvPr/>
        </p:nvSpPr>
        <p:spPr>
          <a:xfrm>
            <a:off x="7137400" y="1435100"/>
            <a:ext cx="3347939" cy="1793528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DB StandBy</a:t>
            </a:r>
          </a:p>
        </p:txBody>
      </p:sp>
      <p:sp>
        <p:nvSpPr>
          <p:cNvPr id="564" name="Backup"/>
          <p:cNvSpPr/>
          <p:nvPr/>
        </p:nvSpPr>
        <p:spPr>
          <a:xfrm>
            <a:off x="7137400" y="3895928"/>
            <a:ext cx="3347939" cy="1793529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/>
          <a:p>
            <a:r>
              <a:t>Backup</a:t>
            </a:r>
          </a:p>
        </p:txBody>
      </p:sp>
      <p:sp>
        <p:nvSpPr>
          <p:cNvPr id="565" name="Line"/>
          <p:cNvSpPr/>
          <p:nvPr/>
        </p:nvSpPr>
        <p:spPr>
          <a:xfrm>
            <a:off x="4143573" y="3230870"/>
            <a:ext cx="1" cy="1043601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6" name="WAL push"/>
          <p:cNvSpPr txBox="1"/>
          <p:nvPr/>
        </p:nvSpPr>
        <p:spPr>
          <a:xfrm>
            <a:off x="5544766" y="3160657"/>
            <a:ext cx="105950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WAL push</a:t>
            </a:r>
          </a:p>
        </p:txBody>
      </p:sp>
      <p:sp>
        <p:nvSpPr>
          <p:cNvPr id="567" name="Line"/>
          <p:cNvSpPr/>
          <p:nvPr/>
        </p:nvSpPr>
        <p:spPr>
          <a:xfrm>
            <a:off x="4132263" y="3530026"/>
            <a:ext cx="5681830" cy="1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8" name="Line"/>
          <p:cNvSpPr/>
          <p:nvPr/>
        </p:nvSpPr>
        <p:spPr>
          <a:xfrm>
            <a:off x="9807773" y="3552248"/>
            <a:ext cx="1" cy="702244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9" name="WAL Archive"/>
          <p:cNvSpPr/>
          <p:nvPr/>
        </p:nvSpPr>
        <p:spPr>
          <a:xfrm>
            <a:off x="9289504" y="4276713"/>
            <a:ext cx="1061939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WAL Archive</a:t>
            </a:r>
          </a:p>
        </p:txBody>
      </p:sp>
      <p:sp>
        <p:nvSpPr>
          <p:cNvPr id="570" name="Backup storage"/>
          <p:cNvSpPr/>
          <p:nvPr/>
        </p:nvSpPr>
        <p:spPr>
          <a:xfrm>
            <a:off x="8108404" y="4276713"/>
            <a:ext cx="1061939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Backup storage</a:t>
            </a:r>
          </a:p>
        </p:txBody>
      </p:sp>
      <p:sp>
        <p:nvSpPr>
          <p:cNvPr id="571" name="WAL Archive"/>
          <p:cNvSpPr/>
          <p:nvPr/>
        </p:nvSpPr>
        <p:spPr>
          <a:xfrm>
            <a:off x="3625304" y="4276713"/>
            <a:ext cx="1061939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WAL Archive</a:t>
            </a:r>
          </a:p>
        </p:txBody>
      </p:sp>
      <p:sp>
        <p:nvSpPr>
          <p:cNvPr id="572" name="Backup storage"/>
          <p:cNvSpPr/>
          <p:nvPr/>
        </p:nvSpPr>
        <p:spPr>
          <a:xfrm>
            <a:off x="2444204" y="4276713"/>
            <a:ext cx="1061939" cy="1270001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Backup storage</a:t>
            </a:r>
          </a:p>
        </p:txBody>
      </p:sp>
      <p:sp>
        <p:nvSpPr>
          <p:cNvPr id="573" name="Line"/>
          <p:cNvSpPr/>
          <p:nvPr/>
        </p:nvSpPr>
        <p:spPr>
          <a:xfrm flipH="1">
            <a:off x="3026383" y="3230870"/>
            <a:ext cx="1" cy="1043601"/>
          </a:xfrm>
          <a:prstGeom prst="line">
            <a:avLst/>
          </a:prstGeom>
          <a:ln w="12700">
            <a:solidFill>
              <a:schemeClr val="accent1"/>
            </a:solidFill>
            <a:miter/>
            <a:head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4" name="Line"/>
          <p:cNvSpPr/>
          <p:nvPr/>
        </p:nvSpPr>
        <p:spPr>
          <a:xfrm flipV="1">
            <a:off x="3052019" y="3752670"/>
            <a:ext cx="5593673" cy="9973"/>
          </a:xfrm>
          <a:prstGeom prst="line">
            <a:avLst/>
          </a:prstGeom>
          <a:ln w="12700">
            <a:solidFill>
              <a:schemeClr val="accent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5" name="Line"/>
          <p:cNvSpPr/>
          <p:nvPr/>
        </p:nvSpPr>
        <p:spPr>
          <a:xfrm>
            <a:off x="8639373" y="3752670"/>
            <a:ext cx="1" cy="541531"/>
          </a:xfrm>
          <a:prstGeom prst="line">
            <a:avLst/>
          </a:prstGeom>
          <a:ln w="12700">
            <a:solidFill>
              <a:schemeClr val="accent1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6" name="Backup Fetch"/>
          <p:cNvSpPr txBox="1"/>
          <p:nvPr/>
        </p:nvSpPr>
        <p:spPr>
          <a:xfrm>
            <a:off x="5341566" y="3825074"/>
            <a:ext cx="147663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Backup Fetch</a:t>
            </a:r>
          </a:p>
        </p:txBody>
      </p:sp>
    </p:spTree>
    <p:extLst>
      <p:ext uri="{BB962C8B-B14F-4D97-AF65-F5344CB8AC3E}">
        <p14:creationId xmlns:p14="http://schemas.microsoft.com/office/powerpoint/2010/main" val="102941822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558" y="6404268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581" name="Google Shape;53;p10"/>
          <p:cNvSpPr txBox="1">
            <a:spLocks noGrp="1"/>
          </p:cNvSpPr>
          <p:nvPr>
            <p:ph type="body" idx="1"/>
          </p:nvPr>
        </p:nvSpPr>
        <p:spPr>
          <a:xfrm>
            <a:off x="808300" y="875700"/>
            <a:ext cx="10575400" cy="5391501"/>
          </a:xfrm>
          <a:prstGeom prst="rect">
            <a:avLst/>
          </a:prstGeom>
        </p:spPr>
        <p:txBody>
          <a:bodyPr/>
          <a:lstStyle/>
          <a:p>
            <a:pPr marL="246887" indent="-171449" defTabSz="246888">
              <a:lnSpc>
                <a:spcPts val="4100"/>
              </a:lnSpc>
              <a:spcBef>
                <a:spcPts val="0"/>
              </a:spcBef>
              <a:buClr>
                <a:srgbClr val="000000"/>
              </a:buClr>
              <a:buFont typeface="Helvetica Light"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По</a:t>
            </a:r>
            <a:r>
              <a:rPr dirty="0"/>
              <a:t> </a:t>
            </a:r>
            <a:r>
              <a:rPr dirty="0" err="1"/>
              <a:t>умолчанию</a:t>
            </a:r>
            <a:r>
              <a:rPr dirty="0"/>
              <a:t> </a:t>
            </a:r>
            <a:r>
              <a:rPr dirty="0" err="1"/>
              <a:t>реплика</a:t>
            </a:r>
            <a:r>
              <a:rPr dirty="0"/>
              <a:t> </a:t>
            </a:r>
            <a:r>
              <a:rPr dirty="0" err="1"/>
              <a:t>создается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помощью</a:t>
            </a:r>
            <a:r>
              <a:rPr dirty="0"/>
              <a:t> </a:t>
            </a:r>
            <a:r>
              <a:rPr dirty="0" err="1"/>
              <a:t>утилиты</a:t>
            </a:r>
            <a:r>
              <a:rPr dirty="0"/>
              <a:t> </a:t>
            </a:r>
            <a:r>
              <a:rPr dirty="0" err="1"/>
              <a:t>pg_basebackup</a:t>
            </a:r>
            <a:endParaRPr dirty="0"/>
          </a:p>
          <a:p>
            <a:pPr marL="246887" indent="-171449" defTabSz="246888">
              <a:lnSpc>
                <a:spcPts val="4100"/>
              </a:lnSpc>
              <a:spcBef>
                <a:spcPts val="0"/>
              </a:spcBef>
              <a:buClr>
                <a:srgbClr val="000000"/>
              </a:buClr>
              <a:buFont typeface="Helvetica Light"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поведение</a:t>
            </a:r>
            <a:r>
              <a:rPr dirty="0"/>
              <a:t> </a:t>
            </a:r>
            <a:r>
              <a:rPr dirty="0" err="1"/>
              <a:t>можно</a:t>
            </a:r>
            <a:r>
              <a:rPr dirty="0"/>
              <a:t> </a:t>
            </a:r>
            <a:r>
              <a:rPr dirty="0" err="1"/>
              <a:t>переопределить</a:t>
            </a:r>
            <a:r>
              <a:rPr dirty="0"/>
              <a:t> </a:t>
            </a:r>
            <a:r>
              <a:rPr dirty="0" err="1"/>
              <a:t>параметром</a:t>
            </a:r>
            <a:r>
              <a:rPr dirty="0"/>
              <a:t> ‘</a:t>
            </a:r>
            <a:r>
              <a:rPr dirty="0" err="1"/>
              <a:t>create_replica_methods</a:t>
            </a:r>
            <a:r>
              <a:rPr dirty="0"/>
              <a:t>’</a:t>
            </a:r>
          </a:p>
          <a:p>
            <a:pPr marL="75438" indent="0" defTabSz="246888">
              <a:lnSpc>
                <a:spcPts val="4100"/>
              </a:lnSpc>
              <a:spcBef>
                <a:spcPts val="0"/>
              </a:spcBef>
              <a:buClr>
                <a:srgbClr val="000000"/>
              </a:buClr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solidFill>
                  <a:srgbClr val="1C4587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postgresql</a:t>
            </a:r>
            <a:r>
              <a:rPr dirty="0">
                <a:solidFill>
                  <a:srgbClr val="000000"/>
                </a:solidFill>
              </a:rPr>
              <a:t>:</a:t>
            </a: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</a:t>
            </a:r>
            <a:r>
              <a:rPr dirty="0" err="1">
                <a:solidFill>
                  <a:srgbClr val="1C4587"/>
                </a:solidFill>
              </a:rPr>
              <a:t>create_replica_methods</a:t>
            </a:r>
            <a:r>
              <a:rPr dirty="0"/>
              <a:t>:</a:t>
            </a:r>
            <a:endParaRPr dirty="0">
              <a:solidFill>
                <a:srgbClr val="1C4587"/>
              </a:solidFill>
            </a:endParaRP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  - </a:t>
            </a:r>
            <a:r>
              <a:rPr dirty="0" err="1">
                <a:solidFill>
                  <a:srgbClr val="980000"/>
                </a:solidFill>
              </a:rPr>
              <a:t>probackup</a:t>
            </a:r>
            <a:endParaRPr dirty="0">
              <a:solidFill>
                <a:srgbClr val="980000"/>
              </a:solidFill>
            </a:endParaRP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  - </a:t>
            </a:r>
            <a:r>
              <a:rPr dirty="0" err="1">
                <a:solidFill>
                  <a:srgbClr val="980000"/>
                </a:solidFill>
              </a:rPr>
              <a:t>basebackup</a:t>
            </a:r>
            <a:endParaRPr dirty="0">
              <a:solidFill>
                <a:srgbClr val="980000"/>
              </a:solidFill>
            </a:endParaRP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</a:t>
            </a:r>
            <a:r>
              <a:rPr dirty="0" err="1">
                <a:solidFill>
                  <a:srgbClr val="1C4587"/>
                </a:solidFill>
              </a:rPr>
              <a:t>probackup</a:t>
            </a:r>
            <a:r>
              <a:rPr dirty="0"/>
              <a:t>:</a:t>
            </a:r>
            <a:endParaRPr dirty="0">
              <a:solidFill>
                <a:srgbClr val="1C4587"/>
              </a:solidFill>
            </a:endParaRP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  </a:t>
            </a:r>
            <a:r>
              <a:rPr dirty="0">
                <a:solidFill>
                  <a:srgbClr val="1C4587"/>
                </a:solidFill>
              </a:rPr>
              <a:t>command</a:t>
            </a:r>
            <a:r>
              <a:rPr dirty="0"/>
              <a:t>: </a:t>
            </a:r>
            <a:r>
              <a:rPr dirty="0">
                <a:solidFill>
                  <a:srgbClr val="980000"/>
                </a:solidFill>
              </a:rPr>
              <a:t>"</a:t>
            </a:r>
            <a:r>
              <a:rPr dirty="0" err="1">
                <a:solidFill>
                  <a:srgbClr val="980000"/>
                </a:solidFill>
              </a:rPr>
              <a:t>ssh</a:t>
            </a:r>
            <a:r>
              <a:rPr dirty="0">
                <a:solidFill>
                  <a:srgbClr val="980000"/>
                </a:solidFill>
              </a:rPr>
              <a:t> dbbackup@192.168.0.250 ‘bash /var/backup/</a:t>
            </a:r>
            <a:r>
              <a:rPr dirty="0" err="1">
                <a:solidFill>
                  <a:srgbClr val="980000"/>
                </a:solidFill>
              </a:rPr>
              <a:t>pg_restore.sh</a:t>
            </a:r>
            <a:r>
              <a:rPr dirty="0">
                <a:solidFill>
                  <a:srgbClr val="980000"/>
                </a:solidFill>
              </a:rPr>
              <a:t>'"</a:t>
            </a: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  </a:t>
            </a:r>
            <a:r>
              <a:rPr dirty="0" err="1">
                <a:solidFill>
                  <a:srgbClr val="1C4587"/>
                </a:solidFill>
              </a:rPr>
              <a:t>no_params</a:t>
            </a:r>
            <a:r>
              <a:rPr dirty="0"/>
              <a:t>: </a:t>
            </a:r>
            <a:r>
              <a:rPr dirty="0">
                <a:solidFill>
                  <a:srgbClr val="980000"/>
                </a:solidFill>
              </a:rPr>
              <a:t>True</a:t>
            </a: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</a:t>
            </a:r>
            <a:r>
              <a:rPr dirty="0" err="1">
                <a:solidFill>
                  <a:srgbClr val="1C4587"/>
                </a:solidFill>
              </a:rPr>
              <a:t>basebackup</a:t>
            </a:r>
            <a:r>
              <a:rPr dirty="0"/>
              <a:t>:</a:t>
            </a:r>
            <a:endParaRPr dirty="0">
              <a:solidFill>
                <a:srgbClr val="1C4587"/>
              </a:solidFill>
            </a:endParaRPr>
          </a:p>
          <a:p>
            <a:pPr marL="0" indent="0" defTabSz="246888">
              <a:lnSpc>
                <a:spcPct val="100000"/>
              </a:lnSpc>
              <a:spcBef>
                <a:spcPts val="0"/>
              </a:spcBef>
              <a:buSzTx/>
              <a:buNone/>
              <a:defRPr sz="19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    </a:t>
            </a:r>
            <a:r>
              <a:rPr dirty="0">
                <a:solidFill>
                  <a:srgbClr val="1C4587"/>
                </a:solidFill>
              </a:rPr>
              <a:t>max-rate</a:t>
            </a:r>
            <a:r>
              <a:rPr dirty="0"/>
              <a:t>: </a:t>
            </a:r>
            <a:r>
              <a:rPr dirty="0">
                <a:solidFill>
                  <a:srgbClr val="980000"/>
                </a:solidFill>
              </a:rPr>
              <a:t>'100M'</a:t>
            </a:r>
          </a:p>
        </p:txBody>
      </p:sp>
      <p:sp>
        <p:nvSpPr>
          <p:cNvPr id="582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3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4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85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Резервное копирование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85232202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558" y="6404268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591" name="Google Shape;53;p10"/>
          <p:cNvSpPr txBox="1">
            <a:spLocks noGrp="1"/>
          </p:cNvSpPr>
          <p:nvPr>
            <p:ph type="body" idx="1"/>
          </p:nvPr>
        </p:nvSpPr>
        <p:spPr>
          <a:xfrm>
            <a:off x="915743" y="1342789"/>
            <a:ext cx="10613722" cy="5113192"/>
          </a:xfrm>
          <a:prstGeom prst="rect">
            <a:avLst/>
          </a:prstGeom>
        </p:spPr>
        <p:txBody>
          <a:bodyPr/>
          <a:lstStyle/>
          <a:p>
            <a:pPr marL="384732" indent="-320611" defTabSz="769466">
              <a:lnSpc>
                <a:spcPct val="12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65" baseline="3085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Возможность</a:t>
            </a:r>
            <a:r>
              <a:rPr dirty="0"/>
              <a:t> </a:t>
            </a:r>
            <a:r>
              <a:rPr dirty="0" err="1"/>
              <a:t>восстановиться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бекапа</a:t>
            </a:r>
            <a:r>
              <a:rPr dirty="0"/>
              <a:t> </a:t>
            </a:r>
            <a:r>
              <a:rPr dirty="0" err="1"/>
              <a:t>на</a:t>
            </a:r>
            <a:r>
              <a:rPr dirty="0"/>
              <a:t> </a:t>
            </a:r>
            <a:r>
              <a:rPr dirty="0" err="1"/>
              <a:t>любую</a:t>
            </a:r>
            <a:r>
              <a:rPr dirty="0"/>
              <a:t> </a:t>
            </a:r>
            <a:r>
              <a:rPr dirty="0" err="1"/>
              <a:t>точку</a:t>
            </a:r>
            <a:r>
              <a:rPr dirty="0"/>
              <a:t> </a:t>
            </a:r>
            <a:r>
              <a:rPr dirty="0" err="1"/>
              <a:t>по</a:t>
            </a:r>
            <a:r>
              <a:rPr dirty="0"/>
              <a:t>:</a:t>
            </a:r>
            <a:endParaRPr baseline="30114" dirty="0"/>
          </a:p>
          <a:p>
            <a:pPr marL="748093" lvl="1" indent="-320611" defTabSz="769466">
              <a:lnSpc>
                <a:spcPct val="12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65" baseline="3085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Времени</a:t>
            </a:r>
            <a:endParaRPr dirty="0"/>
          </a:p>
          <a:p>
            <a:pPr marL="748093" lvl="1" indent="-320611" defTabSz="769466">
              <a:lnSpc>
                <a:spcPct val="12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65" baseline="3085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Id </a:t>
            </a:r>
            <a:r>
              <a:rPr dirty="0" err="1"/>
              <a:t>транзакции</a:t>
            </a:r>
            <a:r>
              <a:rPr dirty="0"/>
              <a:t> (</a:t>
            </a:r>
            <a:r>
              <a:rPr dirty="0" err="1"/>
              <a:t>xid</a:t>
            </a:r>
            <a:r>
              <a:rPr dirty="0"/>
              <a:t>)</a:t>
            </a:r>
            <a:endParaRPr baseline="30114" dirty="0"/>
          </a:p>
          <a:p>
            <a:pPr marL="748093" lvl="1" indent="-320611" defTabSz="769466">
              <a:lnSpc>
                <a:spcPct val="12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65" baseline="3085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/>
              <a:t>LSN </a:t>
            </a:r>
            <a:r>
              <a:rPr dirty="0" err="1"/>
              <a:t>транзакционной</a:t>
            </a:r>
            <a:r>
              <a:rPr dirty="0"/>
              <a:t> </a:t>
            </a:r>
            <a:r>
              <a:rPr dirty="0" err="1"/>
              <a:t>записи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журнале</a:t>
            </a:r>
            <a:endParaRPr dirty="0"/>
          </a:p>
          <a:p>
            <a:pPr marL="384732" indent="-320611" defTabSz="769466">
              <a:lnSpc>
                <a:spcPct val="12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65" baseline="30852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dirty="0" err="1"/>
              <a:t>Редкое</a:t>
            </a:r>
            <a:r>
              <a:rPr dirty="0"/>
              <a:t> </a:t>
            </a:r>
            <a:r>
              <a:rPr dirty="0" err="1"/>
              <a:t>явление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синхронной</a:t>
            </a:r>
            <a:r>
              <a:rPr dirty="0"/>
              <a:t> </a:t>
            </a:r>
            <a:r>
              <a:rPr dirty="0" err="1"/>
              <a:t>реплике</a:t>
            </a:r>
            <a:r>
              <a:rPr dirty="0"/>
              <a:t>, </a:t>
            </a:r>
            <a:r>
              <a:rPr dirty="0" err="1"/>
              <a:t>но</a:t>
            </a:r>
            <a:r>
              <a:rPr dirty="0"/>
              <a:t> </a:t>
            </a:r>
            <a:r>
              <a:rPr dirty="0" err="1"/>
              <a:t>подготовиться</a:t>
            </a:r>
            <a:r>
              <a:rPr dirty="0"/>
              <a:t> </a:t>
            </a:r>
            <a:r>
              <a:rPr dirty="0" err="1"/>
              <a:t>надо</a:t>
            </a:r>
            <a:r>
              <a:rPr dirty="0"/>
              <a:t>:</a:t>
            </a:r>
            <a:endParaRPr lang="en-US" dirty="0"/>
          </a:p>
          <a:p>
            <a:pPr marL="384732" indent="-320611" defTabSz="769466">
              <a:lnSpc>
                <a:spcPct val="12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65" baseline="30852">
                <a:latin typeface="Trebuchet MS"/>
                <a:ea typeface="Trebuchet MS"/>
                <a:cs typeface="Trebuchet MS"/>
                <a:sym typeface="Trebuchet MS"/>
              </a:defRPr>
            </a:pPr>
            <a:endParaRPr dirty="0"/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bootstrap: </a:t>
            </a:r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  method: </a:t>
            </a:r>
            <a:r>
              <a:rPr dirty="0" err="1">
                <a:solidFill>
                  <a:srgbClr val="C63947"/>
                </a:solidFill>
              </a:rPr>
              <a:t>probackup</a:t>
            </a:r>
            <a:r>
              <a:rPr dirty="0">
                <a:solidFill>
                  <a:srgbClr val="C63947"/>
                </a:solidFill>
              </a:rPr>
              <a:t> </a:t>
            </a:r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  </a:t>
            </a:r>
            <a:r>
              <a:rPr dirty="0" err="1"/>
              <a:t>probackup</a:t>
            </a:r>
            <a:r>
              <a:rPr dirty="0"/>
              <a:t>: </a:t>
            </a:r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    command: </a:t>
            </a:r>
            <a:r>
              <a:rPr dirty="0" err="1">
                <a:solidFill>
                  <a:srgbClr val="C63947"/>
                </a:solidFill>
              </a:rPr>
              <a:t>ssh</a:t>
            </a:r>
            <a:r>
              <a:rPr dirty="0">
                <a:solidFill>
                  <a:srgbClr val="C63947"/>
                </a:solidFill>
              </a:rPr>
              <a:t> </a:t>
            </a:r>
            <a:r>
              <a:rPr dirty="0" err="1">
                <a:solidFill>
                  <a:srgbClr val="C63947"/>
                </a:solidFill>
              </a:rPr>
              <a:t>dbbackup@backup</a:t>
            </a:r>
            <a:r>
              <a:rPr dirty="0">
                <a:solidFill>
                  <a:srgbClr val="C63947"/>
                </a:solidFill>
              </a:rPr>
              <a:t> 'bash /var/backup/</a:t>
            </a:r>
            <a:r>
              <a:rPr dirty="0" err="1">
                <a:solidFill>
                  <a:srgbClr val="C63947"/>
                </a:solidFill>
              </a:rPr>
              <a:t>pg_restore.sh</a:t>
            </a:r>
            <a:r>
              <a:rPr dirty="0">
                <a:solidFill>
                  <a:srgbClr val="C63947"/>
                </a:solidFill>
              </a:rPr>
              <a:t>'</a:t>
            </a:r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    </a:t>
            </a:r>
            <a:r>
              <a:rPr dirty="0" err="1"/>
              <a:t>keep_existing_recovery_conf</a:t>
            </a:r>
            <a:r>
              <a:rPr dirty="0"/>
              <a:t>: </a:t>
            </a:r>
            <a:r>
              <a:rPr dirty="0">
                <a:solidFill>
                  <a:srgbClr val="C53946"/>
                </a:solidFill>
              </a:rPr>
              <a:t>false</a:t>
            </a:r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  </a:t>
            </a:r>
            <a:r>
              <a:rPr dirty="0" err="1"/>
              <a:t>recovery_conf</a:t>
            </a:r>
            <a:r>
              <a:rPr dirty="0"/>
              <a:t>: </a:t>
            </a:r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    </a:t>
            </a:r>
            <a:r>
              <a:rPr dirty="0" err="1"/>
              <a:t>recovery_target_timeline</a:t>
            </a:r>
            <a:r>
              <a:rPr dirty="0"/>
              <a:t>: </a:t>
            </a:r>
            <a:r>
              <a:rPr dirty="0">
                <a:solidFill>
                  <a:srgbClr val="C53946"/>
                </a:solidFill>
              </a:rPr>
              <a:t>latest</a:t>
            </a:r>
            <a:r>
              <a:rPr dirty="0"/>
              <a:t> </a:t>
            </a:r>
          </a:p>
          <a:p>
            <a:pPr marL="0" indent="0" defTabSz="384732">
              <a:lnSpc>
                <a:spcPct val="120000"/>
              </a:lnSpc>
              <a:spcBef>
                <a:spcPts val="0"/>
              </a:spcBef>
              <a:buSzTx/>
              <a:buNone/>
              <a:defRPr sz="1785">
                <a:solidFill>
                  <a:srgbClr val="304676"/>
                </a:solidFill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    </a:t>
            </a:r>
            <a:r>
              <a:rPr dirty="0" err="1"/>
              <a:t>restore_command</a:t>
            </a:r>
            <a:r>
              <a:rPr dirty="0"/>
              <a:t>: </a:t>
            </a:r>
            <a:r>
              <a:rPr dirty="0" err="1">
                <a:solidFill>
                  <a:srgbClr val="C63946"/>
                </a:solidFill>
              </a:rPr>
              <a:t>pg_probackup</a:t>
            </a:r>
            <a:r>
              <a:rPr dirty="0">
                <a:solidFill>
                  <a:srgbClr val="C63946"/>
                </a:solidFill>
              </a:rPr>
              <a:t> archive-get -B /var/backup --instance </a:t>
            </a:r>
            <a:r>
              <a:rPr dirty="0" err="1">
                <a:solidFill>
                  <a:srgbClr val="C63946"/>
                </a:solidFill>
              </a:rPr>
              <a:t>db</a:t>
            </a:r>
            <a:r>
              <a:rPr dirty="0">
                <a:solidFill>
                  <a:srgbClr val="C63946"/>
                </a:solidFill>
              </a:rPr>
              <a:t>-mt --remote-user=</a:t>
            </a:r>
            <a:r>
              <a:rPr dirty="0" err="1">
                <a:solidFill>
                  <a:srgbClr val="C63946"/>
                </a:solidFill>
              </a:rPr>
              <a:t>dbbackup</a:t>
            </a:r>
            <a:r>
              <a:rPr dirty="0">
                <a:solidFill>
                  <a:srgbClr val="C63946"/>
                </a:solidFill>
              </a:rPr>
              <a:t> --</a:t>
            </a:r>
            <a:r>
              <a:rPr dirty="0" err="1">
                <a:solidFill>
                  <a:srgbClr val="C63946"/>
                </a:solidFill>
              </a:rPr>
              <a:t>wal</a:t>
            </a:r>
            <a:r>
              <a:rPr dirty="0">
                <a:solidFill>
                  <a:srgbClr val="C63946"/>
                </a:solidFill>
              </a:rPr>
              <a:t>-file-path %p --</a:t>
            </a:r>
            <a:r>
              <a:rPr dirty="0" err="1">
                <a:solidFill>
                  <a:srgbClr val="C63946"/>
                </a:solidFill>
              </a:rPr>
              <a:t>wal</a:t>
            </a:r>
            <a:r>
              <a:rPr dirty="0">
                <a:solidFill>
                  <a:srgbClr val="C63946"/>
                </a:solidFill>
              </a:rPr>
              <a:t>-file-name %f —remote-host=255.255.255.255</a:t>
            </a:r>
          </a:p>
        </p:txBody>
      </p:sp>
      <p:sp>
        <p:nvSpPr>
          <p:cNvPr id="592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3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4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95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96" name="Title 1"/>
          <p:cNvSpPr txBox="1"/>
          <p:nvPr/>
        </p:nvSpPr>
        <p:spPr>
          <a:xfrm>
            <a:off x="666409" y="141207"/>
            <a:ext cx="11112391" cy="6788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восстановление кластера</a:t>
            </a:r>
          </a:p>
        </p:txBody>
      </p:sp>
    </p:spTree>
    <p:extLst>
      <p:ext uri="{BB962C8B-B14F-4D97-AF65-F5344CB8AC3E}">
        <p14:creationId xmlns:p14="http://schemas.microsoft.com/office/powerpoint/2010/main" val="1259764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2;p10"/>
          <p:cNvSpPr txBox="1">
            <a:spLocks noGrp="1"/>
          </p:cNvSpPr>
          <p:nvPr>
            <p:ph type="sldNum" sz="quarter" idx="4294967295"/>
          </p:nvPr>
        </p:nvSpPr>
        <p:spPr>
          <a:xfrm>
            <a:off x="11689558" y="6404268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601" name="Google Shape;53;p10"/>
          <p:cNvSpPr txBox="1">
            <a:spLocks noGrp="1"/>
          </p:cNvSpPr>
          <p:nvPr>
            <p:ph type="body" idx="1"/>
          </p:nvPr>
        </p:nvSpPr>
        <p:spPr>
          <a:xfrm>
            <a:off x="1055443" y="1143000"/>
            <a:ext cx="10479786" cy="4682099"/>
          </a:xfrm>
          <a:prstGeom prst="rect">
            <a:avLst/>
          </a:prstGeom>
        </p:spPr>
        <p:txBody>
          <a:bodyPr>
            <a:normAutofit/>
          </a:bodyPr>
          <a:lstStyle/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>
                <a:latin typeface="+mn-ea"/>
              </a:rPr>
              <a:t>Docker </a:t>
            </a:r>
            <a:r>
              <a:rPr sz="2400" baseline="30000" dirty="0" err="1">
                <a:latin typeface="+mn-ea"/>
              </a:rPr>
              <a:t>образ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для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минимального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запуска</a:t>
            </a:r>
            <a:endParaRPr sz="2400" baseline="30000" dirty="0">
              <a:latin typeface="+mn-ea"/>
            </a:endParaRP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 err="1">
                <a:latin typeface="+mn-ea"/>
              </a:rPr>
              <a:t>Скрипт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восстановления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из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бекапа</a:t>
            </a:r>
            <a:endParaRPr sz="2400" baseline="30000" dirty="0">
              <a:latin typeface="+mn-ea"/>
            </a:endParaRPr>
          </a:p>
          <a:p>
            <a:pPr marL="2286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 err="1">
                <a:latin typeface="+mn-ea"/>
              </a:rPr>
              <a:t>Минимальный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postgresql.conf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для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старта</a:t>
            </a:r>
            <a:endParaRPr sz="2400" baseline="30000" dirty="0">
              <a:latin typeface="+mn-ea"/>
            </a:endParaRP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 err="1">
                <a:latin typeface="+mn-ea"/>
              </a:rPr>
              <a:t>Проверяем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успешность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запуска</a:t>
            </a:r>
            <a:endParaRPr sz="2400" baseline="30000" dirty="0">
              <a:latin typeface="+mn-ea"/>
            </a:endParaRP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>
                <a:latin typeface="+mn-ea"/>
              </a:rPr>
              <a:t>docker exec </a:t>
            </a:r>
            <a:r>
              <a:rPr sz="2400" baseline="30000" dirty="0" err="1">
                <a:latin typeface="+mn-ea"/>
              </a:rPr>
              <a:t>pgvalid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pg_dump</a:t>
            </a:r>
            <a:r>
              <a:rPr sz="2400" baseline="30000" dirty="0">
                <a:latin typeface="+mn-ea"/>
              </a:rPr>
              <a:t> -h localhost -U </a:t>
            </a:r>
            <a:r>
              <a:rPr sz="2400" baseline="30000" dirty="0" err="1">
                <a:latin typeface="+mn-ea"/>
              </a:rPr>
              <a:t>postgres</a:t>
            </a:r>
            <a:r>
              <a:rPr sz="2400" baseline="30000" dirty="0">
                <a:latin typeface="+mn-ea"/>
              </a:rPr>
              <a:t> &gt; /dev/null</a:t>
            </a: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 err="1">
                <a:latin typeface="+mn-ea"/>
              </a:rPr>
              <a:t>Служебная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таблица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для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сравнения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данных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до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и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после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бекапа</a:t>
            </a:r>
            <a:endParaRPr sz="2400" baseline="30000" dirty="0">
              <a:latin typeface="+mn-ea"/>
            </a:endParaRP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 err="1">
                <a:latin typeface="+mn-ea"/>
              </a:rPr>
              <a:t>amcheck</a:t>
            </a:r>
            <a:r>
              <a:rPr sz="2400" baseline="30000" dirty="0">
                <a:latin typeface="+mn-ea"/>
              </a:rPr>
              <a:t> </a:t>
            </a:r>
          </a:p>
          <a:p>
            <a:pPr marL="739139" lvl="2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>
                <a:latin typeface="+mn-ea"/>
              </a:rPr>
              <a:t>CREATE EXTENSION </a:t>
            </a:r>
            <a:r>
              <a:rPr sz="2400" baseline="30000" dirty="0" err="1">
                <a:latin typeface="+mn-ea"/>
              </a:rPr>
              <a:t>amcheck</a:t>
            </a:r>
            <a:endParaRPr sz="2400" baseline="30000" dirty="0">
              <a:latin typeface="+mn-ea"/>
            </a:endParaRPr>
          </a:p>
          <a:p>
            <a:pPr marL="739139" lvl="2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 err="1">
                <a:latin typeface="+mn-ea"/>
              </a:rPr>
              <a:t>pg_probackup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checkdb</a:t>
            </a:r>
            <a:r>
              <a:rPr sz="2400" baseline="30000" dirty="0">
                <a:latin typeface="+mn-ea"/>
              </a:rPr>
              <a:t> —</a:t>
            </a:r>
            <a:r>
              <a:rPr sz="2400" baseline="30000" dirty="0" err="1">
                <a:latin typeface="+mn-ea"/>
              </a:rPr>
              <a:t>amcheck</a:t>
            </a:r>
            <a:r>
              <a:rPr sz="2400" baseline="30000" dirty="0">
                <a:latin typeface="+mn-ea"/>
              </a:rPr>
              <a:t> —</a:t>
            </a:r>
            <a:r>
              <a:rPr sz="2400" baseline="30000" dirty="0" err="1">
                <a:latin typeface="+mn-ea"/>
              </a:rPr>
              <a:t>heapallindexed</a:t>
            </a:r>
            <a:endParaRPr sz="2400" baseline="30000" dirty="0">
              <a:latin typeface="+mn-ea"/>
            </a:endParaRPr>
          </a:p>
          <a:p>
            <a:pPr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sz="2400" baseline="30000" dirty="0" err="1">
                <a:latin typeface="+mn-ea"/>
              </a:rPr>
              <a:t>Логируем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и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мониторим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каждое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действие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и</a:t>
            </a:r>
            <a:r>
              <a:rPr sz="2400" baseline="30000" dirty="0">
                <a:latin typeface="+mn-ea"/>
              </a:rPr>
              <a:t> </a:t>
            </a:r>
            <a:r>
              <a:rPr sz="2400" baseline="30000" dirty="0" err="1">
                <a:latin typeface="+mn-ea"/>
              </a:rPr>
              <a:t>его</a:t>
            </a:r>
            <a:r>
              <a:rPr sz="2400" baseline="30000" dirty="0">
                <a:latin typeface="+mn-ea"/>
              </a:rPr>
              <a:t> (</a:t>
            </a:r>
            <a:r>
              <a:rPr sz="2400" baseline="30000" dirty="0" err="1">
                <a:latin typeface="+mn-ea"/>
              </a:rPr>
              <a:t>не</a:t>
            </a:r>
            <a:r>
              <a:rPr sz="2400" baseline="30000" dirty="0">
                <a:latin typeface="+mn-ea"/>
              </a:rPr>
              <a:t>)</a:t>
            </a:r>
            <a:r>
              <a:rPr sz="2400" baseline="30000" dirty="0" err="1">
                <a:latin typeface="+mn-ea"/>
              </a:rPr>
              <a:t>успешность</a:t>
            </a:r>
            <a:endParaRPr sz="2400" baseline="30000" dirty="0">
              <a:latin typeface="+mn-ea"/>
            </a:endParaRPr>
          </a:p>
        </p:txBody>
      </p:sp>
      <p:sp>
        <p:nvSpPr>
          <p:cNvPr id="602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3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4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05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606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PostgreSQL: Валидация</a:t>
            </a:r>
          </a:p>
        </p:txBody>
      </p:sp>
      <p:pic>
        <p:nvPicPr>
          <p:cNvPr id="607" name="Picture 2" descr="Picture 2"/>
          <p:cNvPicPr>
            <a:picLocks noChangeAspect="1"/>
          </p:cNvPicPr>
          <p:nvPr/>
        </p:nvPicPr>
        <p:blipFill rotWithShape="1">
          <a:blip r:embed="rId4"/>
          <a:srcRect l="22304"/>
          <a:stretch/>
        </p:blipFill>
        <p:spPr>
          <a:xfrm>
            <a:off x="7306805" y="563985"/>
            <a:ext cx="4708080" cy="45648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504313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53;p10"/>
          <p:cNvSpPr txBox="1">
            <a:spLocks noGrp="1"/>
          </p:cNvSpPr>
          <p:nvPr>
            <p:ph type="body" idx="1"/>
          </p:nvPr>
        </p:nvSpPr>
        <p:spPr>
          <a:xfrm>
            <a:off x="744800" y="4251959"/>
            <a:ext cx="10082702" cy="4127702"/>
          </a:xfrm>
          <a:prstGeom prst="rect">
            <a:avLst/>
          </a:prstGeom>
        </p:spPr>
        <p:txBody>
          <a:bodyPr/>
          <a:lstStyle/>
          <a:p>
            <a:pPr indent="-381000"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 err="1"/>
              <a:t>Все</a:t>
            </a:r>
            <a:r>
              <a:rPr dirty="0"/>
              <a:t> </a:t>
            </a:r>
            <a:r>
              <a:rPr dirty="0" err="1"/>
              <a:t>что</a:t>
            </a:r>
            <a:r>
              <a:rPr dirty="0"/>
              <a:t> </a:t>
            </a:r>
            <a:r>
              <a:rPr dirty="0" err="1"/>
              <a:t>связано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Consul-</a:t>
            </a:r>
            <a:r>
              <a:rPr dirty="0" err="1"/>
              <a:t>ом</a:t>
            </a:r>
            <a:r>
              <a:rPr dirty="0"/>
              <a:t>:</a:t>
            </a:r>
          </a:p>
          <a:p>
            <a:pPr marL="1346200" lvl="2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 err="1"/>
              <a:t>Сетевые</a:t>
            </a:r>
            <a:r>
              <a:rPr dirty="0"/>
              <a:t> </a:t>
            </a:r>
            <a:r>
              <a:rPr dirty="0" err="1"/>
              <a:t>проблемы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одном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DC</a:t>
            </a:r>
          </a:p>
          <a:p>
            <a:pPr marL="1346200" lvl="2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 err="1"/>
              <a:t>Недоступен</a:t>
            </a:r>
            <a:r>
              <a:rPr dirty="0"/>
              <a:t> </a:t>
            </a:r>
            <a:r>
              <a:rPr dirty="0" err="1"/>
              <a:t>из</a:t>
            </a:r>
            <a:r>
              <a:rPr dirty="0"/>
              <a:t> </a:t>
            </a:r>
            <a:r>
              <a:rPr dirty="0" err="1"/>
              <a:t>обоих</a:t>
            </a:r>
            <a:r>
              <a:rPr dirty="0"/>
              <a:t> DC</a:t>
            </a:r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 err="1"/>
              <a:t>Проблемы</a:t>
            </a:r>
            <a:r>
              <a:rPr dirty="0"/>
              <a:t> </a:t>
            </a:r>
            <a:r>
              <a:rPr dirty="0" err="1"/>
              <a:t>с</a:t>
            </a:r>
            <a:r>
              <a:rPr dirty="0"/>
              <a:t> </a:t>
            </a:r>
            <a:r>
              <a:rPr dirty="0" err="1"/>
              <a:t>репликацией</a:t>
            </a:r>
            <a:r>
              <a:rPr dirty="0"/>
              <a:t> </a:t>
            </a:r>
            <a:r>
              <a:rPr dirty="0" err="1"/>
              <a:t>и</a:t>
            </a:r>
            <a:r>
              <a:rPr dirty="0"/>
              <a:t> HA. </a:t>
            </a:r>
            <a:r>
              <a:rPr dirty="0" err="1"/>
              <a:t>Частые</a:t>
            </a:r>
            <a:r>
              <a:rPr dirty="0"/>
              <a:t> </a:t>
            </a:r>
            <a:r>
              <a:rPr dirty="0" err="1"/>
              <a:t>переключения</a:t>
            </a:r>
            <a:r>
              <a:rPr dirty="0"/>
              <a:t> </a:t>
            </a:r>
            <a:r>
              <a:rPr dirty="0" err="1"/>
              <a:t>при</a:t>
            </a:r>
            <a:r>
              <a:rPr dirty="0"/>
              <a:t> </a:t>
            </a:r>
            <a:r>
              <a:rPr dirty="0" err="1"/>
              <a:t>перебоях</a:t>
            </a:r>
            <a:r>
              <a:rPr dirty="0"/>
              <a:t>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сети</a:t>
            </a:r>
            <a:endParaRPr dirty="0"/>
          </a:p>
          <a:p>
            <a:pPr marL="889000" lvl="1" indent="-381000">
              <a:lnSpc>
                <a:spcPct val="150000"/>
              </a:lnSpc>
              <a:spcBef>
                <a:spcPts val="0"/>
              </a:spcBef>
              <a:buClr>
                <a:srgbClr val="5000F3"/>
              </a:buClr>
              <a:buSzPts val="2400"/>
              <a:buFont typeface="Helvetica"/>
              <a:buChar char="●"/>
              <a:defRPr sz="24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 err="1"/>
              <a:t>Неожиданный</a:t>
            </a:r>
            <a:r>
              <a:rPr dirty="0"/>
              <a:t> </a:t>
            </a:r>
            <a:r>
              <a:rPr dirty="0" err="1"/>
              <a:t>рестарт</a:t>
            </a:r>
            <a:r>
              <a:rPr dirty="0"/>
              <a:t> </a:t>
            </a:r>
            <a:r>
              <a:rPr dirty="0" err="1"/>
              <a:t>контейнера</a:t>
            </a:r>
            <a:endParaRPr dirty="0"/>
          </a:p>
        </p:txBody>
      </p:sp>
      <p:pic>
        <p:nvPicPr>
          <p:cNvPr id="612" name="Рисунок 12" descr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631" y="201481"/>
            <a:ext cx="7467759" cy="4209257"/>
          </a:xfrm>
          <a:prstGeom prst="rect">
            <a:avLst/>
          </a:prstGeom>
          <a:ln w="12700">
            <a:miter lim="400000"/>
          </a:ln>
        </p:spPr>
      </p:pic>
      <p:sp>
        <p:nvSpPr>
          <p:cNvPr id="613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4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5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16" name="Google Shape;535;p29" descr="Google Shape;535;p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Title 1"/>
          <p:cNvSpPr txBox="1"/>
          <p:nvPr/>
        </p:nvSpPr>
        <p:spPr>
          <a:xfrm>
            <a:off x="808300" y="139204"/>
            <a:ext cx="11112390" cy="6788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r>
              <a:t>Troubleshooting</a:t>
            </a:r>
          </a:p>
        </p:txBody>
      </p:sp>
    </p:spTree>
    <p:extLst>
      <p:ext uri="{BB962C8B-B14F-4D97-AF65-F5344CB8AC3E}">
        <p14:creationId xmlns:p14="http://schemas.microsoft.com/office/powerpoint/2010/main" val="340256477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6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87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88" name="Google Shape;535;p29" descr="Google Shape;535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589" name="Title 14"/>
          <p:cNvSpPr txBox="1">
            <a:spLocks noGrp="1"/>
          </p:cNvSpPr>
          <p:nvPr>
            <p:ph type="title"/>
          </p:nvPr>
        </p:nvSpPr>
        <p:spPr>
          <a:xfrm>
            <a:off x="808299" y="141178"/>
            <a:ext cx="7563689" cy="773694"/>
          </a:xfrm>
          <a:prstGeom prst="rect">
            <a:avLst/>
          </a:prstGeom>
        </p:spPr>
        <p:txBody>
          <a:bodyPr/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rPr lang="en-GB" dirty="0"/>
              <a:t>Troubleshooting</a:t>
            </a:r>
            <a:r>
              <a:rPr lang="ru-RU" dirty="0"/>
              <a:t>: Расстояния</a:t>
            </a:r>
            <a:endParaRPr dirty="0"/>
          </a:p>
        </p:txBody>
      </p:sp>
      <p:pic>
        <p:nvPicPr>
          <p:cNvPr id="590" name="Picture 16" descr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141" y="981509"/>
            <a:ext cx="11125939" cy="5334229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Google Shape;62;p10">
            <a:extLst>
              <a:ext uri="{FF2B5EF4-FFF2-40B4-BE49-F238E27FC236}">
                <a16:creationId xmlns:a16="http://schemas.microsoft.com/office/drawing/2014/main" id="{6A2E3AEF-C203-1245-BFB7-8D314A9FDAE1}"/>
              </a:ext>
            </a:extLst>
          </p:cNvPr>
          <p:cNvSpPr txBox="1">
            <a:spLocks/>
          </p:cNvSpPr>
          <p:nvPr/>
        </p:nvSpPr>
        <p:spPr>
          <a:xfrm>
            <a:off x="11689558" y="6404268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27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Title 1"/>
          <p:cNvSpPr txBox="1">
            <a:spLocks noGrp="1"/>
          </p:cNvSpPr>
          <p:nvPr>
            <p:ph type="title"/>
          </p:nvPr>
        </p:nvSpPr>
        <p:spPr>
          <a:xfrm>
            <a:off x="838308" y="141179"/>
            <a:ext cx="10516972" cy="635003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Troubleshooting: Аудит</a:t>
            </a:r>
          </a:p>
        </p:txBody>
      </p:sp>
      <p:sp>
        <p:nvSpPr>
          <p:cNvPr id="593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808299" y="1098794"/>
            <a:ext cx="6333033" cy="435133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72000"/>
              </a:lnSpc>
              <a:defRPr sz="2300"/>
            </a:pPr>
            <a:r>
              <a:rPr dirty="0"/>
              <a:t>Personally identifiable information </a:t>
            </a:r>
            <a:r>
              <a:rPr dirty="0" err="1"/>
              <a:t>в</a:t>
            </a:r>
            <a:r>
              <a:rPr dirty="0"/>
              <a:t> </a:t>
            </a:r>
            <a:r>
              <a:rPr dirty="0" err="1"/>
              <a:t>логах</a:t>
            </a:r>
            <a:endParaRPr dirty="0"/>
          </a:p>
          <a:p>
            <a:pPr marL="685800" lvl="1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rPr dirty="0" err="1"/>
              <a:t>Pgaudit</a:t>
            </a:r>
            <a:r>
              <a:rPr dirty="0"/>
              <a:t> - </a:t>
            </a:r>
            <a:r>
              <a:rPr dirty="0" err="1"/>
              <a:t>не</a:t>
            </a:r>
            <a:r>
              <a:rPr dirty="0"/>
              <a:t> </a:t>
            </a:r>
            <a:r>
              <a:rPr dirty="0" err="1"/>
              <a:t>хватает</a:t>
            </a:r>
            <a:endParaRPr dirty="0"/>
          </a:p>
          <a:p>
            <a:pPr marL="685800" lvl="1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rPr lang="ru-RU" dirty="0"/>
              <a:t>Собственный </a:t>
            </a:r>
            <a:r>
              <a:rPr lang="en-US" dirty="0"/>
              <a:t>API</a:t>
            </a:r>
            <a:r>
              <a:rPr dirty="0"/>
              <a:t> – </a:t>
            </a:r>
            <a:r>
              <a:rPr dirty="0" err="1"/>
              <a:t>хранимые</a:t>
            </a:r>
            <a:r>
              <a:rPr dirty="0"/>
              <a:t> </a:t>
            </a:r>
            <a:r>
              <a:rPr dirty="0" err="1"/>
              <a:t>процедуры</a:t>
            </a:r>
            <a:endParaRPr lang="en-US" dirty="0"/>
          </a:p>
          <a:p>
            <a:pPr marL="685800" lvl="1" indent="-228600">
              <a:lnSpc>
                <a:spcPct val="72000"/>
              </a:lnSpc>
              <a:spcBef>
                <a:spcPts val="500"/>
              </a:spcBef>
              <a:defRPr sz="2000"/>
            </a:pPr>
            <a:endParaRPr dirty="0"/>
          </a:p>
          <a:p>
            <a:pPr>
              <a:lnSpc>
                <a:spcPct val="72000"/>
              </a:lnSpc>
              <a:defRPr sz="2300"/>
            </a:pPr>
            <a:r>
              <a:rPr dirty="0" err="1"/>
              <a:t>Ограничение</a:t>
            </a:r>
            <a:r>
              <a:rPr dirty="0"/>
              <a:t> </a:t>
            </a:r>
            <a:r>
              <a:rPr dirty="0" err="1"/>
              <a:t>доступа</a:t>
            </a:r>
            <a:endParaRPr dirty="0"/>
          </a:p>
          <a:p>
            <a:pPr marL="685800" lvl="1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rPr dirty="0" err="1"/>
              <a:t>Даем</a:t>
            </a:r>
            <a:r>
              <a:rPr dirty="0"/>
              <a:t> </a:t>
            </a:r>
            <a:r>
              <a:rPr dirty="0" err="1"/>
              <a:t>права</a:t>
            </a:r>
            <a:r>
              <a:rPr dirty="0"/>
              <a:t> </a:t>
            </a:r>
            <a:r>
              <a:rPr dirty="0" err="1"/>
              <a:t>только</a:t>
            </a:r>
            <a:r>
              <a:rPr dirty="0"/>
              <a:t> </a:t>
            </a:r>
            <a:r>
              <a:rPr dirty="0" err="1"/>
              <a:t>для</a:t>
            </a:r>
            <a:r>
              <a:rPr dirty="0"/>
              <a:t> </a:t>
            </a:r>
            <a:r>
              <a:rPr dirty="0" err="1"/>
              <a:t>тех</a:t>
            </a:r>
            <a:r>
              <a:rPr dirty="0"/>
              <a:t>, </a:t>
            </a:r>
            <a:r>
              <a:rPr dirty="0" err="1"/>
              <a:t>кому</a:t>
            </a:r>
            <a:r>
              <a:rPr dirty="0"/>
              <a:t> </a:t>
            </a:r>
            <a:r>
              <a:rPr dirty="0" err="1"/>
              <a:t>это</a:t>
            </a:r>
            <a:r>
              <a:rPr dirty="0"/>
              <a:t> </a:t>
            </a:r>
            <a:r>
              <a:rPr dirty="0" err="1"/>
              <a:t>необходимо</a:t>
            </a:r>
            <a:endParaRPr dirty="0"/>
          </a:p>
          <a:p>
            <a:pPr marL="685800" lvl="1" indent="-228600">
              <a:lnSpc>
                <a:spcPct val="72000"/>
              </a:lnSpc>
              <a:spcBef>
                <a:spcPts val="500"/>
              </a:spcBef>
              <a:defRPr sz="2000"/>
            </a:pPr>
            <a:r>
              <a:rPr dirty="0" err="1"/>
              <a:t>Выбираем</a:t>
            </a:r>
            <a:r>
              <a:rPr dirty="0"/>
              <a:t> </a:t>
            </a:r>
            <a:r>
              <a:rPr dirty="0" err="1"/>
              <a:t>датацентры</a:t>
            </a:r>
            <a:r>
              <a:rPr dirty="0"/>
              <a:t> </a:t>
            </a:r>
            <a:r>
              <a:rPr dirty="0" err="1"/>
              <a:t>которые</a:t>
            </a:r>
            <a:r>
              <a:rPr dirty="0"/>
              <a:t> </a:t>
            </a:r>
            <a:r>
              <a:rPr dirty="0" err="1"/>
              <a:t>сертифицированы</a:t>
            </a:r>
            <a:r>
              <a:rPr dirty="0"/>
              <a:t> (PCI DSS)</a:t>
            </a:r>
          </a:p>
        </p:txBody>
      </p:sp>
      <p:pic>
        <p:nvPicPr>
          <p:cNvPr id="594" name="Рисунок 10" descr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9742" y="1098794"/>
            <a:ext cx="5052258" cy="3526784"/>
          </a:xfrm>
          <a:prstGeom prst="rect">
            <a:avLst/>
          </a:prstGeom>
          <a:ln w="12700">
            <a:miter lim="400000"/>
          </a:ln>
        </p:spPr>
      </p:pic>
      <p:sp>
        <p:nvSpPr>
          <p:cNvPr id="595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6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97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598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Title 1"/>
          <p:cNvSpPr txBox="1">
            <a:spLocks noGrp="1"/>
          </p:cNvSpPr>
          <p:nvPr>
            <p:ph type="title"/>
          </p:nvPr>
        </p:nvSpPr>
        <p:spPr>
          <a:xfrm>
            <a:off x="838308" y="154615"/>
            <a:ext cx="10516972" cy="635003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Команда проекта</a:t>
            </a:r>
          </a:p>
        </p:txBody>
      </p:sp>
      <p:sp>
        <p:nvSpPr>
          <p:cNvPr id="601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970720" y="1253330"/>
            <a:ext cx="5126075" cy="480841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1000"/>
              </a:lnSpc>
              <a:defRPr sz="2500"/>
            </a:pPr>
            <a:r>
              <a:t>Architecture team</a:t>
            </a:r>
          </a:p>
          <a:p>
            <a:pPr>
              <a:lnSpc>
                <a:spcPct val="81000"/>
              </a:lnSpc>
              <a:defRPr sz="2500"/>
            </a:pPr>
            <a:r>
              <a:t>Developer team</a:t>
            </a:r>
          </a:p>
          <a:p>
            <a:pPr>
              <a:lnSpc>
                <a:spcPct val="81000"/>
              </a:lnSpc>
              <a:defRPr sz="2500"/>
            </a:pPr>
            <a:r>
              <a:t>DevOps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200"/>
            </a:pPr>
            <a:r>
              <a:t>CloudOps/DevOps</a:t>
            </a:r>
          </a:p>
          <a:p>
            <a:pPr marL="685800" lvl="1" indent="-228600">
              <a:lnSpc>
                <a:spcPct val="81000"/>
              </a:lnSpc>
              <a:spcBef>
                <a:spcPts val="500"/>
              </a:spcBef>
              <a:defRPr sz="2200"/>
            </a:pPr>
            <a:r>
              <a:t>SRE </a:t>
            </a:r>
          </a:p>
          <a:p>
            <a:pPr>
              <a:lnSpc>
                <a:spcPct val="81000"/>
              </a:lnSpc>
              <a:defRPr sz="2500"/>
            </a:pPr>
            <a:r>
              <a:t>Monitoring Team</a:t>
            </a:r>
          </a:p>
          <a:p>
            <a:pPr>
              <a:lnSpc>
                <a:spcPct val="81000"/>
              </a:lnSpc>
              <a:defRPr sz="2500"/>
            </a:pPr>
            <a:r>
              <a:t>DBA Team</a:t>
            </a:r>
          </a:p>
          <a:p>
            <a:pPr>
              <a:lnSpc>
                <a:spcPct val="81000"/>
              </a:lnSpc>
              <a:defRPr sz="2500"/>
            </a:pPr>
            <a:r>
              <a:t>Security Team</a:t>
            </a:r>
          </a:p>
          <a:p>
            <a:pPr>
              <a:lnSpc>
                <a:spcPct val="81000"/>
              </a:lnSpc>
              <a:defRPr sz="2500"/>
            </a:pPr>
            <a:r>
              <a:t>Application Security team</a:t>
            </a:r>
          </a:p>
          <a:p>
            <a:pPr>
              <a:lnSpc>
                <a:spcPct val="81000"/>
              </a:lnSpc>
              <a:defRPr sz="2500"/>
            </a:pPr>
            <a:r>
              <a:t>QA and Performance testing team</a:t>
            </a:r>
          </a:p>
          <a:p>
            <a:pPr>
              <a:lnSpc>
                <a:spcPct val="81000"/>
              </a:lnSpc>
              <a:defRPr sz="2500"/>
            </a:pPr>
            <a:r>
              <a:t>NOC, SOC</a:t>
            </a:r>
          </a:p>
        </p:txBody>
      </p:sp>
      <p:sp>
        <p:nvSpPr>
          <p:cNvPr id="602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3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4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05" name="Google Shape;535;p29" descr="Google Shape;535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06" name="Picture 17" descr="Picture 17"/>
          <p:cNvPicPr>
            <a:picLocks noChangeAspect="1"/>
          </p:cNvPicPr>
          <p:nvPr/>
        </p:nvPicPr>
        <p:blipFill>
          <a:blip r:embed="rId3"/>
          <a:srcRect b="4906"/>
          <a:stretch>
            <a:fillRect/>
          </a:stretch>
        </p:blipFill>
        <p:spPr>
          <a:xfrm>
            <a:off x="7034154" y="254439"/>
            <a:ext cx="4639591" cy="5908862"/>
          </a:xfrm>
          <a:prstGeom prst="rect">
            <a:avLst/>
          </a:prstGeom>
          <a:ln w="12700">
            <a:miter lim="400000"/>
          </a:ln>
        </p:spPr>
      </p:pic>
      <p:sp>
        <p:nvSpPr>
          <p:cNvPr id="607" name="Rectangle 18"/>
          <p:cNvSpPr txBox="1"/>
          <p:nvPr/>
        </p:nvSpPr>
        <p:spPr>
          <a:xfrm>
            <a:off x="7772996" y="458678"/>
            <a:ext cx="383161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r>
              <a:t>Всё. Осталось вкрутить лампочку.</a:t>
            </a:r>
          </a:p>
        </p:txBody>
      </p:sp>
      <p:sp>
        <p:nvSpPr>
          <p:cNvPr id="10" name="Google Shape;62;p10">
            <a:extLst>
              <a:ext uri="{FF2B5EF4-FFF2-40B4-BE49-F238E27FC236}">
                <a16:creationId xmlns:a16="http://schemas.microsoft.com/office/drawing/2014/main" id="{EE029BDD-E7DC-AE4C-AFA9-2E8A20F7D870}"/>
              </a:ext>
            </a:extLst>
          </p:cNvPr>
          <p:cNvSpPr txBox="1">
            <a:spLocks/>
          </p:cNvSpPr>
          <p:nvPr/>
        </p:nvSpPr>
        <p:spPr>
          <a:xfrm>
            <a:off x="11689558" y="6404268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29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/>
          <p:cNvSpPr txBox="1">
            <a:spLocks noGrp="1"/>
          </p:cNvSpPr>
          <p:nvPr>
            <p:ph type="title"/>
          </p:nvPr>
        </p:nvSpPr>
        <p:spPr>
          <a:xfrm>
            <a:off x="808299" y="141178"/>
            <a:ext cx="10516972" cy="635003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Данные</a:t>
            </a:r>
          </a:p>
        </p:txBody>
      </p:sp>
      <p:sp>
        <p:nvSpPr>
          <p:cNvPr id="128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910463" y="1150380"/>
            <a:ext cx="6833970" cy="2567101"/>
          </a:xfrm>
          <a:prstGeom prst="rect">
            <a:avLst/>
          </a:prstGeom>
        </p:spPr>
        <p:txBody>
          <a:bodyPr/>
          <a:lstStyle/>
          <a:p>
            <a:pPr>
              <a:defRPr sz="2500"/>
            </a:pPr>
            <a:r>
              <a:t>Регулируемые законодательством данные</a:t>
            </a:r>
          </a:p>
          <a:p>
            <a:pPr marL="0" lvl="1" indent="457200">
              <a:spcBef>
                <a:spcPts val="500"/>
              </a:spcBef>
              <a:buSzTx/>
              <a:buNone/>
              <a:defRPr sz="2200"/>
            </a:pPr>
            <a:endParaRPr/>
          </a:p>
          <a:p>
            <a:pPr marL="0" lvl="1" indent="457200">
              <a:spcBef>
                <a:spcPts val="500"/>
              </a:spcBef>
              <a:buSzTx/>
              <a:buNone/>
              <a:defRPr sz="2000"/>
            </a:pPr>
            <a:r>
              <a:t>Персональные данные: возможность однозначно идентифицировать человека</a:t>
            </a:r>
            <a:endParaRPr sz="2200"/>
          </a:p>
          <a:p>
            <a:pPr marL="0" lvl="1" indent="457200">
              <a:spcBef>
                <a:spcPts val="500"/>
              </a:spcBef>
              <a:buSzTx/>
              <a:buNone/>
              <a:defRPr sz="2000"/>
            </a:pPr>
            <a:r>
              <a:t>«… любая информация, относящаяся к прямо или косвенно определенному или определяемому физическому лицу — субъекту персональных данных…»</a:t>
            </a:r>
          </a:p>
        </p:txBody>
      </p:sp>
      <p:sp>
        <p:nvSpPr>
          <p:cNvPr id="129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0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1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32" name="Google Shape;535;p29" descr="Google Shape;535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Picture 14" descr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434" y="96178"/>
            <a:ext cx="4449155" cy="3332821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TextBox 15"/>
          <p:cNvSpPr txBox="1"/>
          <p:nvPr/>
        </p:nvSpPr>
        <p:spPr>
          <a:xfrm>
            <a:off x="910464" y="3717480"/>
            <a:ext cx="11088129" cy="199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600"/>
            </a:pPr>
            <a:r>
              <a:t>Обработка персональных данных</a:t>
            </a:r>
          </a:p>
          <a:p>
            <a:pPr marL="285750" indent="-285750">
              <a:buSzPct val="100000"/>
              <a:buFont typeface="Arial"/>
              <a:buChar char="•"/>
              <a:defRPr sz="2600"/>
            </a:pPr>
            <a:endParaRPr/>
          </a:p>
          <a:p>
            <a:pPr lvl="1">
              <a:defRPr sz="2000"/>
            </a:pPr>
            <a:r>
              <a:t>совокупность действий, совершаемых с персональными данными, включая сбор, запись, систематизацию, накопление, </a:t>
            </a:r>
            <a:r>
              <a:rPr b="1"/>
              <a:t>хранение</a:t>
            </a:r>
            <a:r>
              <a:t>, уточнение, изменение, извлечение, использование, передачу, обезличивание, блокирование, удаление, уничтожение</a:t>
            </a:r>
          </a:p>
        </p:txBody>
      </p:sp>
      <p:sp>
        <p:nvSpPr>
          <p:cNvPr id="10" name="Google Shape;62;p10">
            <a:extLst>
              <a:ext uri="{FF2B5EF4-FFF2-40B4-BE49-F238E27FC236}">
                <a16:creationId xmlns:a16="http://schemas.microsoft.com/office/drawing/2014/main" id="{14035599-6C53-FE46-B119-F3844B2E2633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3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9" name="Объект 4" descr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647" y="154615"/>
            <a:ext cx="6338044" cy="6420595"/>
          </a:xfrm>
          <a:prstGeom prst="rect">
            <a:avLst/>
          </a:prstGeom>
          <a:ln w="12700">
            <a:miter lim="400000"/>
          </a:ln>
        </p:spPr>
      </p:pic>
      <p:sp>
        <p:nvSpPr>
          <p:cNvPr id="610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1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12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13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Title 1"/>
          <p:cNvSpPr txBox="1"/>
          <p:nvPr/>
        </p:nvSpPr>
        <p:spPr>
          <a:xfrm>
            <a:off x="838308" y="154615"/>
            <a:ext cx="10516972" cy="63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pPr defTabSz="877823">
              <a:lnSpc>
                <a:spcPct val="81000"/>
              </a:lnSpc>
              <a:defRPr sz="3743" b="1"/>
            </a:pPr>
            <a:r>
              <a:t>Роль DBA</a:t>
            </a:r>
          </a:p>
        </p:txBody>
      </p:sp>
      <p:sp>
        <p:nvSpPr>
          <p:cNvPr id="615" name="Content Placeholder 2"/>
          <p:cNvSpPr txBox="1"/>
          <p:nvPr/>
        </p:nvSpPr>
        <p:spPr>
          <a:xfrm>
            <a:off x="838309" y="955486"/>
            <a:ext cx="3843928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endParaRPr/>
          </a:p>
          <a:p>
            <a:pPr marL="228600" indent="-228600" defTabSz="914400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Char char="•"/>
              <a:defRPr sz="2800"/>
            </a:pPr>
            <a:r>
              <a:t>Роль DBA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Немного Архитектор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Немного DevOps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Немного SecOps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Немного Monitoring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Немного QA&amp;Perf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Немного Developer</a:t>
            </a:r>
          </a:p>
          <a:p>
            <a:pPr marL="685800" lvl="1" indent="-228600" defTabSz="914400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400"/>
            </a:pPr>
            <a:r>
              <a:t>Linux Administrator</a:t>
            </a:r>
          </a:p>
        </p:txBody>
      </p:sp>
      <p:sp>
        <p:nvSpPr>
          <p:cNvPr id="9" name="Google Shape;62;p10">
            <a:extLst>
              <a:ext uri="{FF2B5EF4-FFF2-40B4-BE49-F238E27FC236}">
                <a16:creationId xmlns:a16="http://schemas.microsoft.com/office/drawing/2014/main" id="{27F5D163-CE83-F24B-A398-DC80A67C9847}"/>
              </a:ext>
            </a:extLst>
          </p:cNvPr>
          <p:cNvSpPr txBox="1">
            <a:spLocks/>
          </p:cNvSpPr>
          <p:nvPr/>
        </p:nvSpPr>
        <p:spPr>
          <a:xfrm>
            <a:off x="11689558" y="6404268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30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Заголовок 1"/>
          <p:cNvSpPr txBox="1">
            <a:spLocks noGrp="1"/>
          </p:cNvSpPr>
          <p:nvPr>
            <p:ph type="title"/>
          </p:nvPr>
        </p:nvSpPr>
        <p:spPr>
          <a:xfrm rot="10800000">
            <a:off x="1372448" y="995363"/>
            <a:ext cx="4449855" cy="796114"/>
          </a:xfrm>
          <a:prstGeom prst="rect">
            <a:avLst/>
          </a:prstGeom>
        </p:spPr>
        <p:txBody>
          <a:bodyPr/>
          <a:lstStyle/>
          <a:p>
            <a:pPr algn="ctr" defTabSz="813816">
              <a:defRPr sz="3916"/>
            </a:pPr>
            <a:endParaRPr/>
          </a:p>
        </p:txBody>
      </p:sp>
      <p:pic>
        <p:nvPicPr>
          <p:cNvPr id="618" name="Объект 4" descr="Объект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19" name="TextBox 2"/>
          <p:cNvSpPr txBox="1"/>
          <p:nvPr/>
        </p:nvSpPr>
        <p:spPr>
          <a:xfrm>
            <a:off x="1653046" y="2273615"/>
            <a:ext cx="3211451" cy="561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dirty="0" err="1"/>
              <a:t>inCountry</a:t>
            </a:r>
            <a:r>
              <a:rPr dirty="0"/>
              <a:t> team</a:t>
            </a:r>
          </a:p>
        </p:txBody>
      </p:sp>
      <p:sp>
        <p:nvSpPr>
          <p:cNvPr id="624" name="Title 1"/>
          <p:cNvSpPr txBox="1"/>
          <p:nvPr/>
        </p:nvSpPr>
        <p:spPr>
          <a:xfrm>
            <a:off x="838308" y="154615"/>
            <a:ext cx="10516972" cy="6350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defTabSz="877823">
              <a:lnSpc>
                <a:spcPct val="81000"/>
              </a:lnSpc>
              <a:defRPr sz="3743" b="1"/>
            </a:lvl1pPr>
          </a:lstStyle>
          <a:p>
            <a:endParaRPr dirty="0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0" descr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4408" y="3665066"/>
            <a:ext cx="6369180" cy="3192934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Title 1"/>
          <p:cNvSpPr txBox="1">
            <a:spLocks noGrp="1"/>
          </p:cNvSpPr>
          <p:nvPr>
            <p:ph type="title"/>
          </p:nvPr>
        </p:nvSpPr>
        <p:spPr>
          <a:xfrm>
            <a:off x="808299" y="221236"/>
            <a:ext cx="10879030" cy="635002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Требования</a:t>
            </a:r>
          </a:p>
        </p:txBody>
      </p:sp>
      <p:sp>
        <p:nvSpPr>
          <p:cNvPr id="138" name="TextBox 7"/>
          <p:cNvSpPr txBox="1"/>
          <p:nvPr/>
        </p:nvSpPr>
        <p:spPr>
          <a:xfrm>
            <a:off x="808299" y="960080"/>
            <a:ext cx="10756553" cy="400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Хранить данные в странах их происхождения;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Геораспределенная инфраструктура;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Но при этом данные не могут пересекать границ страны происхождения;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Соответствие промышленным стандартам безопасности: SOC, PCI DSS, HIPAA, ISO…;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Соответствие локальным законодательствам: ФЗ-152, GDPR,CCPA…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Уметь интегрироваться в уже готовые системы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Поддержка шифрования и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Приемлемая скорость работы</a:t>
            </a:r>
          </a:p>
          <a:p>
            <a:pPr marL="285750" indent="-285750">
              <a:buSzPct val="100000"/>
              <a:buFont typeface="Arial"/>
              <a:buChar char="•"/>
              <a:defRPr sz="2400"/>
            </a:pPr>
            <a:r>
              <a:t>Дешево (мы стартап)</a:t>
            </a:r>
          </a:p>
        </p:txBody>
      </p:sp>
      <p:sp>
        <p:nvSpPr>
          <p:cNvPr id="139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0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1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2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TextBox 2"/>
          <p:cNvSpPr txBox="1"/>
          <p:nvPr/>
        </p:nvSpPr>
        <p:spPr>
          <a:xfrm rot="437062">
            <a:off x="7177812" y="5942211"/>
            <a:ext cx="948777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business</a:t>
            </a:r>
          </a:p>
        </p:txBody>
      </p:sp>
      <p:sp>
        <p:nvSpPr>
          <p:cNvPr id="144" name="TextBox 3"/>
          <p:cNvSpPr txBox="1"/>
          <p:nvPr/>
        </p:nvSpPr>
        <p:spPr>
          <a:xfrm rot="17581895">
            <a:off x="9566084" y="5590126"/>
            <a:ext cx="103550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dirty="0"/>
              <a:t>architect</a:t>
            </a:r>
          </a:p>
        </p:txBody>
      </p:sp>
      <p:sp>
        <p:nvSpPr>
          <p:cNvPr id="11" name="Google Shape;62;p10">
            <a:extLst>
              <a:ext uri="{FF2B5EF4-FFF2-40B4-BE49-F238E27FC236}">
                <a16:creationId xmlns:a16="http://schemas.microsoft.com/office/drawing/2014/main" id="{4A4668EB-250A-704D-8538-351D67E01501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4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xfrm>
            <a:off x="808299" y="161249"/>
            <a:ext cx="10516972" cy="635003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Продукты</a:t>
            </a:r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sz="half" idx="1"/>
          </p:nvPr>
        </p:nvSpPr>
        <p:spPr>
          <a:xfrm>
            <a:off x="932458" y="952992"/>
            <a:ext cx="5524149" cy="5529109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8000"/>
              </a:lnSpc>
              <a:defRPr sz="3700"/>
            </a:pPr>
            <a:r>
              <a:rPr dirty="0"/>
              <a:t>REST API</a:t>
            </a:r>
            <a:endParaRPr sz="4000" dirty="0"/>
          </a:p>
          <a:p>
            <a:pPr marL="0" indent="76200">
              <a:lnSpc>
                <a:spcPct val="88000"/>
              </a:lnSpc>
              <a:spcBef>
                <a:spcPts val="700"/>
              </a:spcBef>
              <a:buSzTx/>
              <a:buNone/>
              <a:defRPr sz="3000" baseline="30000"/>
            </a:pPr>
            <a:r>
              <a:rPr lang="ru-RU" dirty="0"/>
              <a:t>- н</a:t>
            </a:r>
            <a:r>
              <a:rPr dirty="0" err="1"/>
              <a:t>е</a:t>
            </a:r>
            <a:r>
              <a:rPr dirty="0"/>
              <a:t> </a:t>
            </a:r>
            <a:r>
              <a:rPr dirty="0" err="1"/>
              <a:t>требует</a:t>
            </a:r>
            <a:r>
              <a:rPr dirty="0"/>
              <a:t> </a:t>
            </a:r>
            <a:r>
              <a:rPr dirty="0" err="1"/>
              <a:t>дополнительных</a:t>
            </a:r>
            <a:r>
              <a:rPr dirty="0"/>
              <a:t> </a:t>
            </a:r>
            <a:r>
              <a:rPr dirty="0" err="1"/>
              <a:t>усилий</a:t>
            </a:r>
            <a:endParaRPr sz="3300" baseline="30181" dirty="0"/>
          </a:p>
          <a:p>
            <a:pPr marL="0" indent="76200">
              <a:lnSpc>
                <a:spcPct val="88000"/>
              </a:lnSpc>
              <a:spcBef>
                <a:spcPts val="0"/>
              </a:spcBef>
              <a:buSzTx/>
              <a:buNone/>
              <a:defRPr sz="3000" baseline="30000"/>
            </a:pPr>
            <a:endParaRPr sz="3300" baseline="30181" dirty="0"/>
          </a:p>
          <a:p>
            <a:pPr marL="0" indent="76200">
              <a:lnSpc>
                <a:spcPct val="88000"/>
              </a:lnSpc>
              <a:spcBef>
                <a:spcPts val="0"/>
              </a:spcBef>
              <a:buSzTx/>
              <a:buNone/>
              <a:defRPr sz="3000" baseline="30000"/>
            </a:pPr>
            <a:r>
              <a:rPr dirty="0"/>
              <a:t>- </a:t>
            </a:r>
            <a:r>
              <a:rPr lang="ru-RU" dirty="0"/>
              <a:t>м</a:t>
            </a:r>
            <a:r>
              <a:rPr dirty="0" err="1"/>
              <a:t>одифицирует</a:t>
            </a:r>
            <a:r>
              <a:rPr dirty="0"/>
              <a:t> </a:t>
            </a:r>
            <a:r>
              <a:rPr dirty="0" err="1"/>
              <a:t>данные</a:t>
            </a:r>
            <a:r>
              <a:rPr dirty="0"/>
              <a:t> </a:t>
            </a:r>
            <a:r>
              <a:rPr dirty="0" err="1"/>
              <a:t>внутри</a:t>
            </a:r>
            <a:r>
              <a:rPr dirty="0"/>
              <a:t> </a:t>
            </a:r>
            <a:r>
              <a:rPr dirty="0" err="1"/>
              <a:t>уже</a:t>
            </a:r>
            <a:r>
              <a:rPr dirty="0"/>
              <a:t> </a:t>
            </a:r>
            <a:r>
              <a:rPr dirty="0" err="1"/>
              <a:t>существующего</a:t>
            </a:r>
            <a:r>
              <a:rPr dirty="0"/>
              <a:t> </a:t>
            </a:r>
            <a:r>
              <a:rPr dirty="0" err="1"/>
              <a:t>сервиса</a:t>
            </a:r>
            <a:endParaRPr sz="2500" baseline="29600" dirty="0"/>
          </a:p>
          <a:p>
            <a:pPr>
              <a:lnSpc>
                <a:spcPct val="88000"/>
              </a:lnSpc>
              <a:defRPr sz="3700"/>
            </a:pPr>
            <a:r>
              <a:rPr dirty="0"/>
              <a:t>SDK</a:t>
            </a:r>
            <a:endParaRPr sz="4000" dirty="0"/>
          </a:p>
          <a:p>
            <a:pPr marL="0" indent="76200">
              <a:lnSpc>
                <a:spcPct val="88000"/>
              </a:lnSpc>
              <a:spcBef>
                <a:spcPts val="700"/>
              </a:spcBef>
              <a:buSzTx/>
              <a:buNone/>
              <a:defRPr sz="3100" baseline="30000"/>
            </a:pPr>
            <a:r>
              <a:rPr dirty="0"/>
              <a:t>Java, PHP, Python, Node.js SDKs</a:t>
            </a:r>
            <a:endParaRPr sz="3400" baseline="30176" dirty="0"/>
          </a:p>
          <a:p>
            <a:pPr marL="0" indent="76200">
              <a:lnSpc>
                <a:spcPct val="88000"/>
              </a:lnSpc>
              <a:spcBef>
                <a:spcPts val="700"/>
              </a:spcBef>
              <a:buSzTx/>
              <a:buNone/>
              <a:defRPr sz="3100" baseline="30000"/>
            </a:pPr>
            <a:r>
              <a:rPr dirty="0"/>
              <a:t>Self-service</a:t>
            </a:r>
            <a:endParaRPr sz="3400" baseline="30176" dirty="0"/>
          </a:p>
          <a:p>
            <a:pPr marL="0" indent="76200">
              <a:lnSpc>
                <a:spcPct val="88000"/>
              </a:lnSpc>
              <a:spcBef>
                <a:spcPts val="700"/>
              </a:spcBef>
              <a:buSzTx/>
              <a:buNone/>
              <a:defRPr sz="3100" baseline="30000"/>
            </a:pPr>
            <a:r>
              <a:rPr dirty="0"/>
              <a:t>Client-side encryption</a:t>
            </a:r>
            <a:endParaRPr sz="3400" baseline="30176" dirty="0"/>
          </a:p>
          <a:p>
            <a:pPr>
              <a:lnSpc>
                <a:spcPct val="88000"/>
              </a:lnSpc>
              <a:defRPr sz="3700"/>
            </a:pPr>
            <a:r>
              <a:rPr dirty="0"/>
              <a:t>Border proxy</a:t>
            </a:r>
          </a:p>
        </p:txBody>
      </p:sp>
      <p:sp>
        <p:nvSpPr>
          <p:cNvPr id="148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49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50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51" name="Google Shape;535;p29" descr="Google Shape;535;p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Picture 17" descr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1680" y="511502"/>
            <a:ext cx="3260398" cy="6058248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Google Shape;62;p10">
            <a:extLst>
              <a:ext uri="{FF2B5EF4-FFF2-40B4-BE49-F238E27FC236}">
                <a16:creationId xmlns:a16="http://schemas.microsoft.com/office/drawing/2014/main" id="{6FE7157D-5E0E-7A41-A7F3-7BEA708EAFB2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5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/>
          <p:cNvSpPr txBox="1">
            <a:spLocks noGrp="1"/>
          </p:cNvSpPr>
          <p:nvPr>
            <p:ph type="title"/>
          </p:nvPr>
        </p:nvSpPr>
        <p:spPr>
          <a:xfrm>
            <a:off x="808299" y="147993"/>
            <a:ext cx="10516972" cy="685801"/>
          </a:xfrm>
          <a:prstGeom prst="rect">
            <a:avLst/>
          </a:prstGeom>
        </p:spPr>
        <p:txBody>
          <a:bodyPr/>
          <a:lstStyle>
            <a:lvl1pPr>
              <a:defRPr sz="39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Архитектура сервиса</a:t>
            </a:r>
          </a:p>
        </p:txBody>
      </p:sp>
      <p:pic>
        <p:nvPicPr>
          <p:cNvPr id="155" name="Google Shape;125;p15" descr="Google Shape;125;p15"/>
          <p:cNvPicPr>
            <a:picLocks noChangeAspect="1"/>
          </p:cNvPicPr>
          <p:nvPr/>
        </p:nvPicPr>
        <p:blipFill>
          <a:blip r:embed="rId2">
            <a:alphaModFix amt="10000"/>
          </a:blip>
          <a:srcRect b="30462"/>
          <a:stretch>
            <a:fillRect/>
          </a:stretch>
        </p:blipFill>
        <p:spPr>
          <a:xfrm>
            <a:off x="0" y="1072069"/>
            <a:ext cx="12193589" cy="5644754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Google Shape;329;p25"/>
          <p:cNvSpPr txBox="1"/>
          <p:nvPr/>
        </p:nvSpPr>
        <p:spPr>
          <a:xfrm>
            <a:off x="1169660" y="3258630"/>
            <a:ext cx="1678500" cy="48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 algn="ctr">
              <a:lnSpc>
                <a:spcPct val="70000"/>
              </a:lnSpc>
              <a:defRPr sz="2600" baseline="3000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Пользователь</a:t>
            </a:r>
          </a:p>
        </p:txBody>
      </p:sp>
      <p:sp>
        <p:nvSpPr>
          <p:cNvPr id="157" name="Google Shape;330;p25"/>
          <p:cNvSpPr txBox="1"/>
          <p:nvPr/>
        </p:nvSpPr>
        <p:spPr>
          <a:xfrm>
            <a:off x="3312441" y="3196642"/>
            <a:ext cx="1852809" cy="760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 algn="ctr">
              <a:lnSpc>
                <a:spcPct val="70000"/>
              </a:lnSpc>
              <a:defRPr sz="2600" baseline="3000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Распределенное приложение</a:t>
            </a:r>
          </a:p>
        </p:txBody>
      </p:sp>
      <p:sp>
        <p:nvSpPr>
          <p:cNvPr id="158" name="Google Shape;331;p25"/>
          <p:cNvSpPr txBox="1"/>
          <p:nvPr/>
        </p:nvSpPr>
        <p:spPr>
          <a:xfrm>
            <a:off x="5910462" y="3258630"/>
            <a:ext cx="1483500" cy="48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 algn="ctr">
              <a:lnSpc>
                <a:spcPct val="70000"/>
              </a:lnSpc>
              <a:defRPr sz="2600" baseline="3000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REST API</a:t>
            </a:r>
          </a:p>
        </p:txBody>
      </p:sp>
      <p:sp>
        <p:nvSpPr>
          <p:cNvPr id="159" name="Google Shape;332;p25"/>
          <p:cNvSpPr txBox="1"/>
          <p:nvPr/>
        </p:nvSpPr>
        <p:spPr>
          <a:xfrm>
            <a:off x="8201059" y="1690689"/>
            <a:ext cx="1904701" cy="1036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/>
          <a:p>
            <a:pPr algn="ctr">
              <a:lnSpc>
                <a:spcPct val="70000"/>
              </a:lnSpc>
              <a:defRPr sz="2600" baseline="30000"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t>InCountry </a:t>
            </a:r>
            <a:br/>
            <a:r>
              <a:t>точки присутствия</a:t>
            </a:r>
          </a:p>
        </p:txBody>
      </p:sp>
      <p:sp>
        <p:nvSpPr>
          <p:cNvPr id="160" name="Google Shape;333;p25"/>
          <p:cNvSpPr txBox="1"/>
          <p:nvPr/>
        </p:nvSpPr>
        <p:spPr>
          <a:xfrm>
            <a:off x="10041238" y="5505279"/>
            <a:ext cx="1904701" cy="639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>
              <a:lnSpc>
                <a:spcPct val="80000"/>
              </a:lnSpc>
              <a:defRPr sz="2000" baseline="30000">
                <a:latin typeface="Poppins"/>
                <a:ea typeface="Poppins"/>
                <a:cs typeface="Poppins"/>
                <a:sym typeface="Poppins"/>
              </a:defRPr>
            </a:lvl1pPr>
          </a:lstStyle>
          <a:p>
            <a:r>
              <a:t>Кластер БД в стране присутствия</a:t>
            </a:r>
          </a:p>
        </p:txBody>
      </p:sp>
      <p:sp>
        <p:nvSpPr>
          <p:cNvPr id="161" name="Google Shape;336;p25"/>
          <p:cNvSpPr/>
          <p:nvPr/>
        </p:nvSpPr>
        <p:spPr>
          <a:xfrm>
            <a:off x="1398384" y="3658680"/>
            <a:ext cx="1079503" cy="1079503"/>
          </a:xfrm>
          <a:prstGeom prst="ellipse">
            <a:avLst/>
          </a:prstGeom>
          <a:solidFill>
            <a:srgbClr val="ECF0FF"/>
          </a:solidFill>
          <a:ln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2" name="Google Shape;337;p25"/>
          <p:cNvSpPr/>
          <p:nvPr/>
        </p:nvSpPr>
        <p:spPr>
          <a:xfrm>
            <a:off x="3698242" y="3658680"/>
            <a:ext cx="1079503" cy="1079503"/>
          </a:xfrm>
          <a:prstGeom prst="ellipse">
            <a:avLst/>
          </a:prstGeom>
          <a:solidFill>
            <a:srgbClr val="ECF0FF"/>
          </a:solidFill>
          <a:ln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3" name="Google Shape;338;p25"/>
          <p:cNvSpPr/>
          <p:nvPr/>
        </p:nvSpPr>
        <p:spPr>
          <a:xfrm>
            <a:off x="6041702" y="3658680"/>
            <a:ext cx="1079503" cy="1079503"/>
          </a:xfrm>
          <a:prstGeom prst="ellipse">
            <a:avLst/>
          </a:prstGeom>
          <a:solidFill>
            <a:srgbClr val="ECF0FF"/>
          </a:solidFill>
          <a:ln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4" name="Google Shape;339;p25"/>
          <p:cNvSpPr/>
          <p:nvPr/>
        </p:nvSpPr>
        <p:spPr>
          <a:xfrm>
            <a:off x="8639163" y="3658680"/>
            <a:ext cx="1079503" cy="1079503"/>
          </a:xfrm>
          <a:prstGeom prst="ellipse">
            <a:avLst/>
          </a:prstGeom>
          <a:solidFill>
            <a:srgbClr val="ECF0FF"/>
          </a:solidFill>
          <a:ln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5" name="Google Shape;340;p25"/>
          <p:cNvSpPr/>
          <p:nvPr/>
        </p:nvSpPr>
        <p:spPr>
          <a:xfrm>
            <a:off x="8639163" y="2325179"/>
            <a:ext cx="1079503" cy="1079504"/>
          </a:xfrm>
          <a:prstGeom prst="ellipse">
            <a:avLst/>
          </a:prstGeom>
          <a:solidFill>
            <a:srgbClr val="ECF0FF"/>
          </a:solidFill>
          <a:ln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6" name="Google Shape;341;p25"/>
          <p:cNvSpPr/>
          <p:nvPr/>
        </p:nvSpPr>
        <p:spPr>
          <a:xfrm>
            <a:off x="8639163" y="4992180"/>
            <a:ext cx="1079503" cy="1079503"/>
          </a:xfrm>
          <a:prstGeom prst="ellipse">
            <a:avLst/>
          </a:prstGeom>
          <a:solidFill>
            <a:srgbClr val="ECF0FF"/>
          </a:solidFill>
          <a:ln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67" name="Google Shape;342;p25"/>
          <p:cNvSpPr/>
          <p:nvPr/>
        </p:nvSpPr>
        <p:spPr>
          <a:xfrm>
            <a:off x="2601491" y="4198418"/>
            <a:ext cx="975050" cy="2"/>
          </a:xfrm>
          <a:prstGeom prst="line">
            <a:avLst/>
          </a:prstGeom>
          <a:ln w="38100">
            <a:solidFill>
              <a:srgbClr val="00B050"/>
            </a:solidFill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8" name="Google Shape;343;p25"/>
          <p:cNvSpPr/>
          <p:nvPr/>
        </p:nvSpPr>
        <p:spPr>
          <a:xfrm>
            <a:off x="4922199" y="4198418"/>
            <a:ext cx="975050" cy="2"/>
          </a:xfrm>
          <a:prstGeom prst="line">
            <a:avLst/>
          </a:prstGeom>
          <a:ln w="38100">
            <a:solidFill>
              <a:srgbClr val="00B050"/>
            </a:solidFill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9" name="Google Shape;344;p25"/>
          <p:cNvSpPr/>
          <p:nvPr/>
        </p:nvSpPr>
        <p:spPr>
          <a:xfrm>
            <a:off x="7197365" y="4567662"/>
            <a:ext cx="1270647" cy="803970"/>
          </a:xfrm>
          <a:prstGeom prst="line">
            <a:avLst/>
          </a:prstGeom>
          <a:ln w="38100">
            <a:solidFill>
              <a:srgbClr val="00B05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0" name="Google Shape;345;p25"/>
          <p:cNvSpPr/>
          <p:nvPr/>
        </p:nvSpPr>
        <p:spPr>
          <a:xfrm>
            <a:off x="7324365" y="4186661"/>
            <a:ext cx="1194505" cy="2"/>
          </a:xfrm>
          <a:prstGeom prst="line">
            <a:avLst/>
          </a:prstGeom>
          <a:ln w="38100">
            <a:solidFill>
              <a:srgbClr val="00B05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1" name="Google Shape;346;p25"/>
          <p:cNvSpPr/>
          <p:nvPr/>
        </p:nvSpPr>
        <p:spPr>
          <a:xfrm flipV="1">
            <a:off x="7197365" y="3029043"/>
            <a:ext cx="1263288" cy="776620"/>
          </a:xfrm>
          <a:prstGeom prst="line">
            <a:avLst/>
          </a:prstGeom>
          <a:ln w="38100">
            <a:solidFill>
              <a:srgbClr val="00B050"/>
            </a:solidFill>
            <a:tailEnd type="stealth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72" name="Google Shape;347;p25" descr="Google Shape;347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13" y="2610929"/>
            <a:ext cx="508002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Google Shape;348;p25" descr="Google Shape;348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13" y="3944430"/>
            <a:ext cx="508002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Google Shape;349;p25" descr="Google Shape;349;p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992" y="3958061"/>
            <a:ext cx="508002" cy="457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Google Shape;350;p25" descr="Google Shape;350;p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4833" y="3954198"/>
            <a:ext cx="360160" cy="438946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Google Shape;351;p25"/>
          <p:cNvSpPr/>
          <p:nvPr/>
        </p:nvSpPr>
        <p:spPr>
          <a:xfrm>
            <a:off x="9432035" y="5550980"/>
            <a:ext cx="571503" cy="571503"/>
          </a:xfrm>
          <a:prstGeom prst="ellipse">
            <a:avLst/>
          </a:prstGeom>
          <a:solidFill>
            <a:srgbClr val="ECF0FF"/>
          </a:solidFill>
          <a:ln w="63500">
            <a:solidFill>
              <a:srgbClr val="FFFFFF"/>
            </a:solidFill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77" name="Google Shape;352;p25" descr="Google Shape;352;p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913" y="5277930"/>
            <a:ext cx="508002" cy="50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Google Shape;353;p25" descr="Google Shape;353;p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2234" y="5713164"/>
            <a:ext cx="231102" cy="2455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Google Shape;354;p25" descr="Google Shape;354;p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4277" y="3919670"/>
            <a:ext cx="508002" cy="508002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Google Shape;351;p25"/>
          <p:cNvSpPr/>
          <p:nvPr/>
        </p:nvSpPr>
        <p:spPr>
          <a:xfrm>
            <a:off x="9415315" y="4230959"/>
            <a:ext cx="571503" cy="571503"/>
          </a:xfrm>
          <a:prstGeom prst="ellipse">
            <a:avLst/>
          </a:prstGeom>
          <a:solidFill>
            <a:srgbClr val="ECF0FF"/>
          </a:solidFill>
          <a:ln w="63500">
            <a:solidFill>
              <a:srgbClr val="FFFFFF"/>
            </a:solidFill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1" name="Google Shape;353;p25" descr="Google Shape;353;p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514" y="4393143"/>
            <a:ext cx="231102" cy="24554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Google Shape;351;p25"/>
          <p:cNvSpPr/>
          <p:nvPr/>
        </p:nvSpPr>
        <p:spPr>
          <a:xfrm>
            <a:off x="9415315" y="2855789"/>
            <a:ext cx="571503" cy="571503"/>
          </a:xfrm>
          <a:prstGeom prst="ellipse">
            <a:avLst/>
          </a:prstGeom>
          <a:solidFill>
            <a:srgbClr val="ECF0FF"/>
          </a:solidFill>
          <a:ln w="63500">
            <a:solidFill>
              <a:srgbClr val="FFFFFF"/>
            </a:solidFill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3" name="Google Shape;353;p25" descr="Google Shape;353;p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5514" y="3017972"/>
            <a:ext cx="231102" cy="245546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5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86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87" name="Google Shape;535;p29" descr="Google Shape;535;p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36" name="Google Shape;62;p10">
            <a:extLst>
              <a:ext uri="{FF2B5EF4-FFF2-40B4-BE49-F238E27FC236}">
                <a16:creationId xmlns:a16="http://schemas.microsoft.com/office/drawing/2014/main" id="{C4E0637B-7E31-BA41-AF16-1D8B819E4CC5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6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>
            <a:spLocks noGrp="1"/>
          </p:cNvSpPr>
          <p:nvPr>
            <p:ph type="title"/>
          </p:nvPr>
        </p:nvSpPr>
        <p:spPr>
          <a:xfrm>
            <a:off x="812926" y="141179"/>
            <a:ext cx="10567735" cy="641170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Точки присутствия</a:t>
            </a:r>
          </a:p>
        </p:txBody>
      </p:sp>
      <p:pic>
        <p:nvPicPr>
          <p:cNvPr id="190" name="Google Shape;125;p15" descr="Google Shape;125;p15"/>
          <p:cNvPicPr>
            <a:picLocks noChangeAspect="1"/>
          </p:cNvPicPr>
          <p:nvPr/>
        </p:nvPicPr>
        <p:blipFill>
          <a:blip r:embed="rId2">
            <a:alphaModFix amt="32000"/>
          </a:blip>
          <a:srcRect b="30462"/>
          <a:stretch>
            <a:fillRect/>
          </a:stretch>
        </p:blipFill>
        <p:spPr>
          <a:xfrm>
            <a:off x="0" y="1213275"/>
            <a:ext cx="12801600" cy="564472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Google Shape;127;p15"/>
          <p:cNvSpPr/>
          <p:nvPr/>
        </p:nvSpPr>
        <p:spPr>
          <a:xfrm>
            <a:off x="6124954" y="2890480"/>
            <a:ext cx="590475" cy="590475"/>
          </a:xfrm>
          <a:prstGeom prst="ellipse">
            <a:avLst/>
          </a:prstGeom>
          <a:solidFill>
            <a:schemeClr val="accent5"/>
          </a:solidFill>
          <a:ln w="127000">
            <a:solidFill>
              <a:schemeClr val="accent5">
                <a:alpha val="44705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2" name="Google Shape;128;p15" descr="Google Shape;128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332" y="3047462"/>
            <a:ext cx="358639" cy="253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3" name="Google Shape;129;p15"/>
          <p:cNvSpPr/>
          <p:nvPr/>
        </p:nvSpPr>
        <p:spPr>
          <a:xfrm>
            <a:off x="5309370" y="4106085"/>
            <a:ext cx="590475" cy="590475"/>
          </a:xfrm>
          <a:prstGeom prst="ellipse">
            <a:avLst/>
          </a:prstGeom>
          <a:solidFill>
            <a:schemeClr val="accent5"/>
          </a:solidFill>
          <a:ln w="127000">
            <a:solidFill>
              <a:schemeClr val="accent5">
                <a:alpha val="44705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4" name="Google Shape;130;p15" descr="Google Shape;130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745" y="4263066"/>
            <a:ext cx="358639" cy="253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Google Shape;131;p15"/>
          <p:cNvSpPr/>
          <p:nvPr/>
        </p:nvSpPr>
        <p:spPr>
          <a:xfrm>
            <a:off x="8397734" y="4539577"/>
            <a:ext cx="590475" cy="590475"/>
          </a:xfrm>
          <a:prstGeom prst="ellipse">
            <a:avLst/>
          </a:prstGeom>
          <a:solidFill>
            <a:schemeClr val="accent5"/>
          </a:solidFill>
          <a:ln w="127000">
            <a:solidFill>
              <a:schemeClr val="accent5">
                <a:alpha val="44705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6" name="Google Shape;132;p15" descr="Google Shape;132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112" y="4696557"/>
            <a:ext cx="358639" cy="253158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Google Shape;133;p15"/>
          <p:cNvSpPr/>
          <p:nvPr/>
        </p:nvSpPr>
        <p:spPr>
          <a:xfrm>
            <a:off x="10514887" y="4106085"/>
            <a:ext cx="590475" cy="590475"/>
          </a:xfrm>
          <a:prstGeom prst="ellipse">
            <a:avLst/>
          </a:prstGeom>
          <a:solidFill>
            <a:schemeClr val="accent5"/>
          </a:solidFill>
          <a:ln w="127000">
            <a:solidFill>
              <a:schemeClr val="accent5">
                <a:alpha val="44705"/>
              </a:schemeClr>
            </a:solidFill>
          </a:ln>
        </p:spPr>
        <p:txBody>
          <a:bodyPr lIns="45719" rIns="45719"/>
          <a:lstStyle/>
          <a:p>
            <a:pPr>
              <a:defRPr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98" name="Google Shape;134;p15" descr="Google Shape;134;p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4263" y="4263066"/>
            <a:ext cx="358639" cy="25315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1" name="Google Shape;135;p15"/>
          <p:cNvGrpSpPr/>
          <p:nvPr/>
        </p:nvGrpSpPr>
        <p:grpSpPr>
          <a:xfrm>
            <a:off x="5408745" y="2435654"/>
            <a:ext cx="2022891" cy="357291"/>
            <a:chOff x="0" y="0"/>
            <a:chExt cx="2022890" cy="357289"/>
          </a:xfrm>
        </p:grpSpPr>
        <p:sp>
          <p:nvSpPr>
            <p:cNvPr id="199" name="Google Shape;136;p15"/>
            <p:cNvSpPr/>
            <p:nvPr/>
          </p:nvSpPr>
          <p:spPr>
            <a:xfrm>
              <a:off x="0" y="0"/>
              <a:ext cx="2022891" cy="35729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200" name="Google Shape;137;p15"/>
            <p:cNvSpPr txBox="1"/>
            <p:nvPr/>
          </p:nvSpPr>
          <p:spPr>
            <a:xfrm>
              <a:off x="87123" y="4854"/>
              <a:ext cx="1848642" cy="347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9488" tIns="59488" rIns="59488" bIns="59488" numCol="1" anchor="ctr">
              <a:spAutoFit/>
            </a:bodyPr>
            <a:lstStyle>
              <a:lvl1pPr algn="ctr">
                <a:lnSpc>
                  <a:spcPct val="80000"/>
                </a:lnSpc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</a:lstStyle>
            <a:p>
              <a:r>
                <a:t>FLIGHT RECORD</a:t>
              </a:r>
            </a:p>
          </p:txBody>
        </p:sp>
      </p:grpSp>
      <p:grpSp>
        <p:nvGrpSpPr>
          <p:cNvPr id="204" name="Google Shape;138;p15"/>
          <p:cNvGrpSpPr/>
          <p:nvPr/>
        </p:nvGrpSpPr>
        <p:grpSpPr>
          <a:xfrm>
            <a:off x="5112530" y="3573531"/>
            <a:ext cx="984264" cy="368975"/>
            <a:chOff x="0" y="0"/>
            <a:chExt cx="984262" cy="368974"/>
          </a:xfrm>
        </p:grpSpPr>
        <p:sp>
          <p:nvSpPr>
            <p:cNvPr id="202" name="Google Shape;139;p15"/>
            <p:cNvSpPr/>
            <p:nvPr/>
          </p:nvSpPr>
          <p:spPr>
            <a:xfrm>
              <a:off x="0" y="0"/>
              <a:ext cx="984263" cy="357292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203" name="Google Shape;140;p15"/>
            <p:cNvSpPr txBox="1"/>
            <p:nvPr/>
          </p:nvSpPr>
          <p:spPr>
            <a:xfrm>
              <a:off x="114691" y="21396"/>
              <a:ext cx="754882" cy="347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9488" tIns="59488" rIns="59488" bIns="59488" numCol="1" anchor="ctr">
              <a:spAutoFit/>
            </a:bodyPr>
            <a:lstStyle>
              <a:lvl1pPr algn="ctr">
                <a:lnSpc>
                  <a:spcPct val="80000"/>
                </a:lnSpc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</a:lstStyle>
            <a:p>
              <a:r>
                <a:t>GDPR</a:t>
              </a:r>
            </a:p>
          </p:txBody>
        </p:sp>
      </p:grpSp>
      <p:grpSp>
        <p:nvGrpSpPr>
          <p:cNvPr id="207" name="Google Shape;141;p15"/>
          <p:cNvGrpSpPr/>
          <p:nvPr/>
        </p:nvGrpSpPr>
        <p:grpSpPr>
          <a:xfrm>
            <a:off x="10181121" y="4850869"/>
            <a:ext cx="1224924" cy="357291"/>
            <a:chOff x="0" y="0"/>
            <a:chExt cx="1224923" cy="357289"/>
          </a:xfrm>
        </p:grpSpPr>
        <p:sp>
          <p:nvSpPr>
            <p:cNvPr id="205" name="Google Shape;142;p15"/>
            <p:cNvSpPr/>
            <p:nvPr/>
          </p:nvSpPr>
          <p:spPr>
            <a:xfrm>
              <a:off x="0" y="0"/>
              <a:ext cx="1224924" cy="357290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206" name="Google Shape;143;p15"/>
            <p:cNvSpPr txBox="1"/>
            <p:nvPr/>
          </p:nvSpPr>
          <p:spPr>
            <a:xfrm>
              <a:off x="87122" y="4854"/>
              <a:ext cx="1050678" cy="347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9488" tIns="59488" rIns="59488" bIns="59488" numCol="1" anchor="ctr">
              <a:spAutoFit/>
            </a:bodyPr>
            <a:lstStyle>
              <a:lvl1pPr algn="ctr">
                <a:lnSpc>
                  <a:spcPct val="80000"/>
                </a:lnSpc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</a:lstStyle>
            <a:p>
              <a:r>
                <a:t>PROFILE</a:t>
              </a:r>
            </a:p>
          </p:txBody>
        </p:sp>
      </p:grpSp>
      <p:grpSp>
        <p:nvGrpSpPr>
          <p:cNvPr id="210" name="Google Shape;144;p15"/>
          <p:cNvGrpSpPr/>
          <p:nvPr/>
        </p:nvGrpSpPr>
        <p:grpSpPr>
          <a:xfrm>
            <a:off x="7764646" y="5354677"/>
            <a:ext cx="1850826" cy="357148"/>
            <a:chOff x="0" y="0"/>
            <a:chExt cx="1850825" cy="357146"/>
          </a:xfrm>
        </p:grpSpPr>
        <p:sp>
          <p:nvSpPr>
            <p:cNvPr id="208" name="Google Shape;145;p15"/>
            <p:cNvSpPr/>
            <p:nvPr/>
          </p:nvSpPr>
          <p:spPr>
            <a:xfrm>
              <a:off x="0" y="0"/>
              <a:ext cx="1850826" cy="357147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209" name="Google Shape;146;p15"/>
            <p:cNvSpPr txBox="1"/>
            <p:nvPr/>
          </p:nvSpPr>
          <p:spPr>
            <a:xfrm>
              <a:off x="77129" y="4791"/>
              <a:ext cx="1696561" cy="3475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9488" tIns="59488" rIns="59488" bIns="59488" numCol="1" anchor="ctr">
              <a:spAutoFit/>
            </a:bodyPr>
            <a:lstStyle>
              <a:lvl1pPr algn="ctr">
                <a:lnSpc>
                  <a:spcPct val="80000"/>
                </a:lnSpc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</a:lstStyle>
            <a:p>
              <a:r>
                <a:t>PAYMENT</a:t>
              </a:r>
            </a:p>
          </p:txBody>
        </p:sp>
      </p:grpSp>
      <p:grpSp>
        <p:nvGrpSpPr>
          <p:cNvPr id="213" name="Google Shape;147;p15"/>
          <p:cNvGrpSpPr/>
          <p:nvPr/>
        </p:nvGrpSpPr>
        <p:grpSpPr>
          <a:xfrm>
            <a:off x="7730229" y="5654603"/>
            <a:ext cx="1925484" cy="530459"/>
            <a:chOff x="0" y="0"/>
            <a:chExt cx="1925483" cy="530457"/>
          </a:xfrm>
        </p:grpSpPr>
        <p:sp>
          <p:nvSpPr>
            <p:cNvPr id="211" name="Google Shape;148;p15"/>
            <p:cNvSpPr/>
            <p:nvPr/>
          </p:nvSpPr>
          <p:spPr>
            <a:xfrm>
              <a:off x="0" y="86663"/>
              <a:ext cx="1925484" cy="357135"/>
            </a:xfrm>
            <a:prstGeom prst="roundRect">
              <a:avLst>
                <a:gd name="adj" fmla="val 16667"/>
              </a:avLst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pPr>
              <a:endParaRPr/>
            </a:p>
          </p:txBody>
        </p:sp>
        <p:sp>
          <p:nvSpPr>
            <p:cNvPr id="212" name="Google Shape;149;p15"/>
            <p:cNvSpPr txBox="1"/>
            <p:nvPr/>
          </p:nvSpPr>
          <p:spPr>
            <a:xfrm>
              <a:off x="228171" y="-1"/>
              <a:ext cx="1469121" cy="53045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9488" tIns="59488" rIns="59488" bIns="59488" numCol="1" anchor="ctr">
              <a:spAutoFit/>
            </a:bodyPr>
            <a:lstStyle>
              <a:lvl1pPr algn="ctr">
                <a:lnSpc>
                  <a:spcPct val="80000"/>
                </a:lnSpc>
                <a:defRPr sz="1500">
                  <a:solidFill>
                    <a:srgbClr val="FFFFFF"/>
                  </a:solidFill>
                  <a:latin typeface="Poppins"/>
                  <a:ea typeface="Poppins"/>
                  <a:cs typeface="Poppins"/>
                  <a:sym typeface="Poppins"/>
                </a:defRPr>
              </a:lvl1pPr>
            </a:lstStyle>
            <a:p>
              <a:r>
                <a:t>TRANSACTION</a:t>
              </a:r>
            </a:p>
          </p:txBody>
        </p:sp>
      </p:grpSp>
      <p:cxnSp>
        <p:nvCxnSpPr>
          <p:cNvPr id="214" name="Straight Arrow Connector 33"/>
          <p:cNvCxnSpPr>
            <a:cxnSpLocks/>
            <a:stCxn id="197" idx="2"/>
            <a:endCxn id="193" idx="6"/>
          </p:cNvCxnSpPr>
          <p:nvPr/>
        </p:nvCxnSpPr>
        <p:spPr>
          <a:xfrm flipH="1">
            <a:off x="5899845" y="4401323"/>
            <a:ext cx="4615042" cy="0"/>
          </a:xfrm>
          <a:prstGeom prst="straightConnector1">
            <a:avLst/>
          </a:prstGeom>
          <a:ln w="31750">
            <a:solidFill>
              <a:srgbClr val="0D0D0D"/>
            </a:solidFill>
            <a:miter/>
            <a:tailEnd type="triangle"/>
          </a:ln>
        </p:spPr>
      </p:cxnSp>
      <p:cxnSp>
        <p:nvCxnSpPr>
          <p:cNvPr id="215" name="Straight Arrow Connector 35"/>
          <p:cNvCxnSpPr>
            <a:cxnSpLocks/>
            <a:stCxn id="193" idx="5"/>
            <a:endCxn id="195" idx="2"/>
          </p:cNvCxnSpPr>
          <p:nvPr/>
        </p:nvCxnSpPr>
        <p:spPr>
          <a:xfrm>
            <a:off x="5813372" y="4610087"/>
            <a:ext cx="2584362" cy="224728"/>
          </a:xfrm>
          <a:prstGeom prst="straightConnector1">
            <a:avLst/>
          </a:prstGeom>
          <a:ln w="31750">
            <a:solidFill>
              <a:srgbClr val="0D0D0D"/>
            </a:solidFill>
            <a:miter/>
            <a:tailEnd type="triangle"/>
          </a:ln>
        </p:spPr>
      </p:cxnSp>
      <p:cxnSp>
        <p:nvCxnSpPr>
          <p:cNvPr id="216" name="Straight Arrow Connector 37"/>
          <p:cNvCxnSpPr>
            <a:cxnSpLocks/>
            <a:stCxn id="195" idx="1"/>
            <a:endCxn id="191" idx="5"/>
          </p:cNvCxnSpPr>
          <p:nvPr/>
        </p:nvCxnSpPr>
        <p:spPr>
          <a:xfrm flipH="1" flipV="1">
            <a:off x="6628956" y="3394482"/>
            <a:ext cx="1855251" cy="1231568"/>
          </a:xfrm>
          <a:prstGeom prst="straightConnector1">
            <a:avLst/>
          </a:prstGeom>
          <a:ln w="31750">
            <a:solidFill>
              <a:srgbClr val="0D0D0D"/>
            </a:solidFill>
            <a:miter/>
            <a:tailEnd type="triangle"/>
          </a:ln>
        </p:spPr>
      </p:cxnSp>
      <p:sp>
        <p:nvSpPr>
          <p:cNvPr id="217" name="Google Shape;330;p25"/>
          <p:cNvSpPr txBox="1"/>
          <p:nvPr/>
        </p:nvSpPr>
        <p:spPr>
          <a:xfrm>
            <a:off x="8196208" y="2560890"/>
            <a:ext cx="1584001" cy="4850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>
            <a:lvl1pPr algn="ctr">
              <a:lnSpc>
                <a:spcPct val="70000"/>
              </a:lnSpc>
              <a:defRPr sz="2600" baseline="30000">
                <a:latin typeface="Poppins SemiBold"/>
                <a:ea typeface="Poppins SemiBold"/>
                <a:cs typeface="Poppins SemiBold"/>
                <a:sym typeface="Poppins SemiBold"/>
              </a:defRPr>
            </a:lvl1pPr>
          </a:lstStyle>
          <a:p>
            <a:r>
              <a:t>Приложение</a:t>
            </a:r>
          </a:p>
        </p:txBody>
      </p:sp>
      <p:sp>
        <p:nvSpPr>
          <p:cNvPr id="218" name="Google Shape;337;p25"/>
          <p:cNvSpPr/>
          <p:nvPr/>
        </p:nvSpPr>
        <p:spPr>
          <a:xfrm>
            <a:off x="8219509" y="2689911"/>
            <a:ext cx="1079503" cy="1079503"/>
          </a:xfrm>
          <a:prstGeom prst="ellipse">
            <a:avLst/>
          </a:prstGeom>
          <a:solidFill>
            <a:srgbClr val="ECF0FF"/>
          </a:solidFill>
          <a:ln>
            <a:solidFill>
              <a:srgbClr val="00B050"/>
            </a:solidFill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19" name="Google Shape;349;p25" descr="Google Shape;349;p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259" y="2989292"/>
            <a:ext cx="508002" cy="4572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20" name="Straight Arrow Connector 42"/>
          <p:cNvCxnSpPr>
            <a:cxnSpLocks/>
            <a:stCxn id="218" idx="2"/>
            <a:endCxn id="191" idx="6"/>
          </p:cNvCxnSpPr>
          <p:nvPr/>
        </p:nvCxnSpPr>
        <p:spPr>
          <a:xfrm flipH="1" flipV="1">
            <a:off x="6715429" y="3185718"/>
            <a:ext cx="1504080" cy="43945"/>
          </a:xfrm>
          <a:prstGeom prst="straightConnector1">
            <a:avLst/>
          </a:prstGeom>
          <a:ln w="34925">
            <a:solidFill>
              <a:srgbClr val="FF0000"/>
            </a:solidFill>
            <a:miter/>
            <a:headEnd type="triangle"/>
            <a:tailEnd type="triangle"/>
          </a:ln>
        </p:spPr>
      </p:cxnSp>
      <p:cxnSp>
        <p:nvCxnSpPr>
          <p:cNvPr id="221" name="Straight Arrow Connector 43"/>
          <p:cNvCxnSpPr>
            <a:cxnSpLocks/>
            <a:stCxn id="218" idx="3"/>
            <a:endCxn id="193" idx="7"/>
          </p:cNvCxnSpPr>
          <p:nvPr/>
        </p:nvCxnSpPr>
        <p:spPr>
          <a:xfrm flipH="1">
            <a:off x="5813372" y="3611324"/>
            <a:ext cx="2564227" cy="581234"/>
          </a:xfrm>
          <a:prstGeom prst="straightConnector1">
            <a:avLst/>
          </a:prstGeom>
          <a:ln w="34925">
            <a:solidFill>
              <a:srgbClr val="FF0000"/>
            </a:solidFill>
            <a:miter/>
            <a:headEnd type="triangle"/>
            <a:tailEnd type="triangle"/>
          </a:ln>
        </p:spPr>
      </p:cxnSp>
      <p:cxnSp>
        <p:nvCxnSpPr>
          <p:cNvPr id="222" name="Straight Arrow Connector 46"/>
          <p:cNvCxnSpPr>
            <a:cxnSpLocks/>
            <a:stCxn id="218" idx="4"/>
            <a:endCxn id="195" idx="0"/>
          </p:cNvCxnSpPr>
          <p:nvPr/>
        </p:nvCxnSpPr>
        <p:spPr>
          <a:xfrm flipH="1">
            <a:off x="8692972" y="3769414"/>
            <a:ext cx="66289" cy="770163"/>
          </a:xfrm>
          <a:prstGeom prst="straightConnector1">
            <a:avLst/>
          </a:prstGeom>
          <a:ln w="34925">
            <a:solidFill>
              <a:srgbClr val="FF0000"/>
            </a:solidFill>
            <a:miter/>
            <a:headEnd type="triangle"/>
            <a:tailEnd type="triangle"/>
          </a:ln>
        </p:spPr>
      </p:cxnSp>
      <p:cxnSp>
        <p:nvCxnSpPr>
          <p:cNvPr id="223" name="Straight Arrow Connector 49"/>
          <p:cNvCxnSpPr>
            <a:cxnSpLocks/>
            <a:stCxn id="218" idx="5"/>
            <a:endCxn id="197" idx="1"/>
          </p:cNvCxnSpPr>
          <p:nvPr/>
        </p:nvCxnSpPr>
        <p:spPr>
          <a:xfrm>
            <a:off x="9140922" y="3611324"/>
            <a:ext cx="1460438" cy="581234"/>
          </a:xfrm>
          <a:prstGeom prst="straightConnector1">
            <a:avLst/>
          </a:prstGeom>
          <a:ln w="34925">
            <a:solidFill>
              <a:srgbClr val="FF0000"/>
            </a:solidFill>
            <a:miter/>
            <a:headEnd type="triangle"/>
            <a:tailEnd type="triangle"/>
          </a:ln>
        </p:spPr>
      </p:cxnSp>
      <p:sp>
        <p:nvSpPr>
          <p:cNvPr id="224" name="Google Shape;493;p29"/>
          <p:cNvSpPr/>
          <p:nvPr/>
        </p:nvSpPr>
        <p:spPr>
          <a:xfrm>
            <a:off x="9653520" y="2034944"/>
            <a:ext cx="1852200" cy="1276501"/>
          </a:xfrm>
          <a:prstGeom prst="roundRect">
            <a:avLst>
              <a:gd name="adj" fmla="val 15669"/>
            </a:avLst>
          </a:prstGeom>
          <a:solidFill>
            <a:srgbClr val="ECF0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5" name="Google Shape;498;p29"/>
          <p:cNvSpPr txBox="1"/>
          <p:nvPr/>
        </p:nvSpPr>
        <p:spPr>
          <a:xfrm>
            <a:off x="9748305" y="2115110"/>
            <a:ext cx="1734600" cy="1269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lnSpc>
                <a:spcPct val="80000"/>
              </a:lnSpc>
              <a:defRPr sz="1300" baseline="30000"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dirty="0"/>
              <a:t>Your frontend web service uses actual data in-country</a:t>
            </a:r>
          </a:p>
          <a:p>
            <a:pPr>
              <a:lnSpc>
                <a:spcPct val="80000"/>
              </a:lnSpc>
              <a:defRPr sz="13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Customer ID: 98765</a:t>
            </a:r>
          </a:p>
          <a:p>
            <a:pPr>
              <a:lnSpc>
                <a:spcPct val="80000"/>
              </a:lnSpc>
              <a:defRPr sz="13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First Name: John</a:t>
            </a:r>
          </a:p>
          <a:p>
            <a:pPr>
              <a:lnSpc>
                <a:spcPct val="80000"/>
              </a:lnSpc>
              <a:defRPr sz="13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Last Name: Smith</a:t>
            </a:r>
          </a:p>
          <a:p>
            <a:pPr>
              <a:lnSpc>
                <a:spcPct val="80000"/>
              </a:lnSpc>
              <a:defRPr sz="13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SS#: 123-45-6789</a:t>
            </a:r>
          </a:p>
          <a:p>
            <a:pPr>
              <a:lnSpc>
                <a:spcPct val="80000"/>
              </a:lnSpc>
              <a:defRPr sz="1300" baseline="300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Phone: +1-415-555-1212</a:t>
            </a:r>
          </a:p>
        </p:txBody>
      </p:sp>
      <p:sp>
        <p:nvSpPr>
          <p:cNvPr id="226" name="Google Shape;492;p29"/>
          <p:cNvSpPr/>
          <p:nvPr/>
        </p:nvSpPr>
        <p:spPr>
          <a:xfrm>
            <a:off x="5553240" y="4814987"/>
            <a:ext cx="1838450" cy="1164965"/>
          </a:xfrm>
          <a:prstGeom prst="roundRect">
            <a:avLst>
              <a:gd name="adj" fmla="val 16352"/>
            </a:avLst>
          </a:prstGeom>
          <a:solidFill>
            <a:srgbClr val="ECF0FF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7" name="Google Shape;497;p29"/>
          <p:cNvSpPr txBox="1"/>
          <p:nvPr/>
        </p:nvSpPr>
        <p:spPr>
          <a:xfrm>
            <a:off x="5639930" y="4872978"/>
            <a:ext cx="1734600" cy="1056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675" tIns="45675" rIns="45675" bIns="45675">
            <a:spAutoFit/>
          </a:bodyPr>
          <a:lstStyle/>
          <a:p>
            <a:pPr>
              <a:defRPr sz="800">
                <a:latin typeface="Poppins SemiBold"/>
                <a:ea typeface="Poppins SemiBold"/>
                <a:cs typeface="Poppins SemiBold"/>
                <a:sym typeface="Poppins SemiBold"/>
              </a:defRPr>
            </a:pPr>
            <a:r>
              <a:rPr dirty="0"/>
              <a:t>Your backend web </a:t>
            </a:r>
            <a:br>
              <a:rPr dirty="0"/>
            </a:br>
            <a:r>
              <a:rPr dirty="0"/>
              <a:t>service uses redacted data</a:t>
            </a:r>
          </a:p>
          <a:p>
            <a:pPr>
              <a:lnSpc>
                <a:spcPct val="115000"/>
              </a:lnSpc>
              <a:defRPr sz="8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Customer ID: 98765</a:t>
            </a:r>
          </a:p>
          <a:p>
            <a:pPr>
              <a:lnSpc>
                <a:spcPct val="115000"/>
              </a:lnSpc>
              <a:defRPr sz="8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First Name: </a:t>
            </a:r>
            <a:r>
              <a:rPr dirty="0" err="1"/>
              <a:t>HashKey.fname</a:t>
            </a:r>
            <a:endParaRPr dirty="0"/>
          </a:p>
          <a:p>
            <a:pPr>
              <a:lnSpc>
                <a:spcPct val="115000"/>
              </a:lnSpc>
              <a:defRPr sz="8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Last Name: </a:t>
            </a:r>
            <a:r>
              <a:rPr dirty="0" err="1"/>
              <a:t>HashKey.lname</a:t>
            </a:r>
            <a:endParaRPr dirty="0"/>
          </a:p>
          <a:p>
            <a:pPr>
              <a:lnSpc>
                <a:spcPct val="115000"/>
              </a:lnSpc>
              <a:defRPr sz="8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SS#: </a:t>
            </a:r>
            <a:r>
              <a:rPr dirty="0" err="1"/>
              <a:t>HashKey.ss</a:t>
            </a:r>
            <a:endParaRPr dirty="0"/>
          </a:p>
          <a:p>
            <a:pPr>
              <a:lnSpc>
                <a:spcPct val="115000"/>
              </a:lnSpc>
              <a:defRPr sz="800">
                <a:latin typeface="Poppins"/>
                <a:ea typeface="Poppins"/>
                <a:cs typeface="Poppins"/>
                <a:sym typeface="Poppins"/>
              </a:defRPr>
            </a:pPr>
            <a:r>
              <a:rPr dirty="0"/>
              <a:t>Phone: </a:t>
            </a:r>
            <a:r>
              <a:rPr dirty="0" err="1"/>
              <a:t>HaskKey.phone</a:t>
            </a:r>
            <a:endParaRPr dirty="0"/>
          </a:p>
        </p:txBody>
      </p:sp>
      <p:sp>
        <p:nvSpPr>
          <p:cNvPr id="228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9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30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31" name="Google Shape;535;p29" descr="Google Shape;535;p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34" name="Group 2"/>
          <p:cNvGrpSpPr/>
          <p:nvPr/>
        </p:nvGrpSpPr>
        <p:grpSpPr>
          <a:xfrm>
            <a:off x="1081412" y="3268481"/>
            <a:ext cx="252001" cy="252001"/>
            <a:chOff x="0" y="0"/>
            <a:chExt cx="252000" cy="252000"/>
          </a:xfrm>
        </p:grpSpPr>
        <p:sp>
          <p:nvSpPr>
            <p:cNvPr id="232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33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37" name="Group 70"/>
          <p:cNvGrpSpPr/>
          <p:nvPr/>
        </p:nvGrpSpPr>
        <p:grpSpPr>
          <a:xfrm>
            <a:off x="2393766" y="3522124"/>
            <a:ext cx="252001" cy="252001"/>
            <a:chOff x="0" y="0"/>
            <a:chExt cx="252000" cy="252000"/>
          </a:xfrm>
        </p:grpSpPr>
        <p:sp>
          <p:nvSpPr>
            <p:cNvPr id="235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36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0" name="Group 73"/>
          <p:cNvGrpSpPr/>
          <p:nvPr/>
        </p:nvGrpSpPr>
        <p:grpSpPr>
          <a:xfrm>
            <a:off x="1388045" y="4859565"/>
            <a:ext cx="252001" cy="252001"/>
            <a:chOff x="0" y="0"/>
            <a:chExt cx="252000" cy="252000"/>
          </a:xfrm>
        </p:grpSpPr>
        <p:sp>
          <p:nvSpPr>
            <p:cNvPr id="238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39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3" name="Group 76"/>
          <p:cNvGrpSpPr/>
          <p:nvPr/>
        </p:nvGrpSpPr>
        <p:grpSpPr>
          <a:xfrm>
            <a:off x="2488833" y="4903511"/>
            <a:ext cx="252001" cy="252001"/>
            <a:chOff x="0" y="0"/>
            <a:chExt cx="252000" cy="252000"/>
          </a:xfrm>
        </p:grpSpPr>
        <p:sp>
          <p:nvSpPr>
            <p:cNvPr id="241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42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6" name="Group 79"/>
          <p:cNvGrpSpPr/>
          <p:nvPr/>
        </p:nvGrpSpPr>
        <p:grpSpPr>
          <a:xfrm>
            <a:off x="2310177" y="5853951"/>
            <a:ext cx="252001" cy="252001"/>
            <a:chOff x="0" y="0"/>
            <a:chExt cx="252000" cy="252000"/>
          </a:xfrm>
        </p:grpSpPr>
        <p:sp>
          <p:nvSpPr>
            <p:cNvPr id="244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45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49" name="Group 82"/>
          <p:cNvGrpSpPr/>
          <p:nvPr/>
        </p:nvGrpSpPr>
        <p:grpSpPr>
          <a:xfrm>
            <a:off x="3564127" y="6317750"/>
            <a:ext cx="252001" cy="252001"/>
            <a:chOff x="0" y="0"/>
            <a:chExt cx="252000" cy="252000"/>
          </a:xfrm>
        </p:grpSpPr>
        <p:sp>
          <p:nvSpPr>
            <p:cNvPr id="247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48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" name="Group 85"/>
          <p:cNvGrpSpPr/>
          <p:nvPr/>
        </p:nvGrpSpPr>
        <p:grpSpPr>
          <a:xfrm>
            <a:off x="1870892" y="4356201"/>
            <a:ext cx="252001" cy="252001"/>
            <a:chOff x="0" y="0"/>
            <a:chExt cx="252000" cy="252000"/>
          </a:xfrm>
        </p:grpSpPr>
        <p:sp>
          <p:nvSpPr>
            <p:cNvPr id="250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51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5" name="Group 88"/>
          <p:cNvGrpSpPr/>
          <p:nvPr/>
        </p:nvGrpSpPr>
        <p:grpSpPr>
          <a:xfrm>
            <a:off x="6086459" y="6149397"/>
            <a:ext cx="252001" cy="252001"/>
            <a:chOff x="0" y="0"/>
            <a:chExt cx="252000" cy="252000"/>
          </a:xfrm>
        </p:grpSpPr>
        <p:sp>
          <p:nvSpPr>
            <p:cNvPr id="253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54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8" name="Group 91"/>
          <p:cNvGrpSpPr/>
          <p:nvPr/>
        </p:nvGrpSpPr>
        <p:grpSpPr>
          <a:xfrm>
            <a:off x="9890852" y="6017102"/>
            <a:ext cx="252001" cy="252001"/>
            <a:chOff x="0" y="0"/>
            <a:chExt cx="252000" cy="252000"/>
          </a:xfrm>
        </p:grpSpPr>
        <p:sp>
          <p:nvSpPr>
            <p:cNvPr id="256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57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61" name="Group 94"/>
          <p:cNvGrpSpPr/>
          <p:nvPr/>
        </p:nvGrpSpPr>
        <p:grpSpPr>
          <a:xfrm>
            <a:off x="7391689" y="6494484"/>
            <a:ext cx="252001" cy="252001"/>
            <a:chOff x="0" y="0"/>
            <a:chExt cx="252000" cy="252000"/>
          </a:xfrm>
        </p:grpSpPr>
        <p:sp>
          <p:nvSpPr>
            <p:cNvPr id="259" name="Google Shape;127;p15"/>
            <p:cNvSpPr/>
            <p:nvPr/>
          </p:nvSpPr>
          <p:spPr>
            <a:xfrm>
              <a:off x="-1" y="-1"/>
              <a:ext cx="252002" cy="252002"/>
            </a:xfrm>
            <a:prstGeom prst="ellipse">
              <a:avLst/>
            </a:prstGeom>
            <a:solidFill>
              <a:schemeClr val="accent5"/>
            </a:solidFill>
            <a:ln w="127000" cap="flat">
              <a:solidFill>
                <a:schemeClr val="accent5">
                  <a:alpha val="44705"/>
                </a:schemeClr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24242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260" name="Google Shape;128;p15" descr="Google Shape;128;p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411" y="66995"/>
              <a:ext cx="153060" cy="1080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5" name="Google Shape;62;p10">
            <a:extLst>
              <a:ext uri="{FF2B5EF4-FFF2-40B4-BE49-F238E27FC236}">
                <a16:creationId xmlns:a16="http://schemas.microsoft.com/office/drawing/2014/main" id="{6795152B-0B8E-F548-AAAC-5A036EBBE84E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7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125;p15" descr="Google Shape;125;p15"/>
          <p:cNvPicPr>
            <a:picLocks noChangeAspect="1"/>
          </p:cNvPicPr>
          <p:nvPr/>
        </p:nvPicPr>
        <p:blipFill>
          <a:blip r:embed="rId2">
            <a:alphaModFix amt="9000"/>
          </a:blip>
          <a:srcRect b="30462"/>
          <a:stretch>
            <a:fillRect/>
          </a:stretch>
        </p:blipFill>
        <p:spPr>
          <a:xfrm>
            <a:off x="0" y="1901444"/>
            <a:ext cx="12193589" cy="4943856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Title 1"/>
          <p:cNvSpPr txBox="1">
            <a:spLocks noGrp="1"/>
          </p:cNvSpPr>
          <p:nvPr>
            <p:ph type="title"/>
          </p:nvPr>
        </p:nvSpPr>
        <p:spPr>
          <a:xfrm>
            <a:off x="808299" y="159146"/>
            <a:ext cx="11329880" cy="635003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Инфраструктура</a:t>
            </a:r>
          </a:p>
        </p:txBody>
      </p:sp>
      <p:sp>
        <p:nvSpPr>
          <p:cNvPr id="265" name="Content Placeholder 3"/>
          <p:cNvSpPr txBox="1">
            <a:spLocks noGrp="1"/>
          </p:cNvSpPr>
          <p:nvPr>
            <p:ph type="body" sz="half" idx="1"/>
          </p:nvPr>
        </p:nvSpPr>
        <p:spPr>
          <a:xfrm>
            <a:off x="951868" y="2140350"/>
            <a:ext cx="5442159" cy="3103374"/>
          </a:xfrm>
          <a:prstGeom prst="rect">
            <a:avLst/>
          </a:prstGeom>
        </p:spPr>
        <p:txBody>
          <a:bodyPr/>
          <a:lstStyle/>
          <a:p>
            <a:r>
              <a:t>Точки присутствия – 62 страны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30% Cloud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70% BARE-METAL</a:t>
            </a:r>
          </a:p>
          <a:p>
            <a:pPr marL="1143000" lvl="2" indent="-228600">
              <a:spcBef>
                <a:spcPts val="500"/>
              </a:spcBef>
              <a:defRPr sz="2000"/>
            </a:pPr>
            <a:r>
              <a:t>Сразу забыть про K8s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2 дата центра в стране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t>От 4 до 8 сервера на страну</a:t>
            </a:r>
          </a:p>
        </p:txBody>
      </p:sp>
      <p:sp>
        <p:nvSpPr>
          <p:cNvPr id="266" name="Content Placeholder 3"/>
          <p:cNvSpPr txBox="1"/>
          <p:nvPr/>
        </p:nvSpPr>
        <p:spPr>
          <a:xfrm>
            <a:off x="6589030" y="2115447"/>
            <a:ext cx="5074812" cy="36288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05739" indent="-205739" defTabSz="822959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2520"/>
            </a:pPr>
            <a:r>
              <a:t>Централизованная инфраструктура развертывания</a:t>
            </a:r>
          </a:p>
          <a:p>
            <a:pPr marL="205739" indent="-205739" defTabSz="822959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2520"/>
            </a:pPr>
            <a:r>
              <a:t>Централизованная инфраструктура управления</a:t>
            </a:r>
          </a:p>
          <a:p>
            <a:pPr marL="205739" indent="-205739" defTabSz="822959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2520"/>
            </a:pPr>
            <a:r>
              <a:t>Безопасность</a:t>
            </a:r>
          </a:p>
          <a:p>
            <a:pPr marL="205739" indent="-205739" defTabSz="822959">
              <a:lnSpc>
                <a:spcPct val="90000"/>
              </a:lnSpc>
              <a:spcBef>
                <a:spcPts val="900"/>
              </a:spcBef>
              <a:buSzPct val="100000"/>
              <a:buFont typeface="Arial"/>
              <a:buChar char="•"/>
              <a:defRPr sz="2520"/>
            </a:pPr>
            <a:r>
              <a:t>Мониторинг</a:t>
            </a:r>
          </a:p>
          <a:p>
            <a:pPr marL="617219" lvl="1" indent="-205739" defTabSz="822959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 sz="2159"/>
            </a:pPr>
            <a:endParaRPr/>
          </a:p>
          <a:p>
            <a:pPr marL="617219" lvl="1" indent="-205739" defTabSz="822959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 sz="2159"/>
            </a:pPr>
            <a:endParaRPr/>
          </a:p>
        </p:txBody>
      </p:sp>
      <p:pic>
        <p:nvPicPr>
          <p:cNvPr id="267" name="Рисунок 11" descr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6913">
            <a:off x="10556888" y="172168"/>
            <a:ext cx="1401951" cy="21342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8" name="Рисунок 13" descr="Рисунок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24923" flipH="1">
            <a:off x="610456" y="4324365"/>
            <a:ext cx="1352794" cy="219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Рисунок 14" descr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73109">
            <a:off x="9262653" y="4290559"/>
            <a:ext cx="1318204" cy="2194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0" name="Рисунок 15" descr="Рисунок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36508">
            <a:off x="5184514" y="5135879"/>
            <a:ext cx="979977" cy="13390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" name="Рисунок 16" descr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76800" flipH="1">
            <a:off x="4968196" y="-41494"/>
            <a:ext cx="1412613" cy="1939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" name="Рисунок 17" descr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82236">
            <a:off x="615993" y="820410"/>
            <a:ext cx="830379" cy="1167109"/>
          </a:xfrm>
          <a:prstGeom prst="rect">
            <a:avLst/>
          </a:prstGeom>
          <a:ln w="12700">
            <a:miter lim="400000"/>
          </a:ln>
        </p:spPr>
      </p:pic>
      <p:sp>
        <p:nvSpPr>
          <p:cNvPr id="273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4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75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76" name="Google Shape;535;p29" descr="Google Shape;535;p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Google Shape;62;p10">
            <a:extLst>
              <a:ext uri="{FF2B5EF4-FFF2-40B4-BE49-F238E27FC236}">
                <a16:creationId xmlns:a16="http://schemas.microsoft.com/office/drawing/2014/main" id="{FA3299D0-6E93-D54D-821B-E317C28D0D45}"/>
              </a:ext>
            </a:extLst>
          </p:cNvPr>
          <p:cNvSpPr txBox="1">
            <a:spLocks/>
          </p:cNvSpPr>
          <p:nvPr/>
        </p:nvSpPr>
        <p:spPr>
          <a:xfrm>
            <a:off x="11689609" y="6404243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8</a:t>
            </a:fld>
            <a:endParaRPr lang="en-RU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125;p15" descr="Google Shape;125;p15"/>
          <p:cNvPicPr>
            <a:picLocks noChangeAspect="1"/>
          </p:cNvPicPr>
          <p:nvPr/>
        </p:nvPicPr>
        <p:blipFill>
          <a:blip r:embed="rId2">
            <a:alphaModFix amt="10000"/>
          </a:blip>
          <a:srcRect b="30462"/>
          <a:stretch>
            <a:fillRect/>
          </a:stretch>
        </p:blipFill>
        <p:spPr>
          <a:xfrm>
            <a:off x="-136237" y="1193425"/>
            <a:ext cx="12806076" cy="5651875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Title 1"/>
          <p:cNvSpPr txBox="1">
            <a:spLocks noGrp="1"/>
          </p:cNvSpPr>
          <p:nvPr>
            <p:ph type="title"/>
          </p:nvPr>
        </p:nvSpPr>
        <p:spPr>
          <a:xfrm>
            <a:off x="808300" y="139204"/>
            <a:ext cx="11112390" cy="634945"/>
          </a:xfrm>
          <a:prstGeom prst="rect">
            <a:avLst/>
          </a:prstGeom>
        </p:spPr>
        <p:txBody>
          <a:bodyPr/>
          <a:lstStyle>
            <a:lvl1pPr defTabSz="877823">
              <a:defRPr sz="3743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Инфраструктура</a:t>
            </a:r>
          </a:p>
        </p:txBody>
      </p:sp>
      <p:sp>
        <p:nvSpPr>
          <p:cNvPr id="280" name="Rounded Rectangle 14"/>
          <p:cNvSpPr/>
          <p:nvPr/>
        </p:nvSpPr>
        <p:spPr>
          <a:xfrm>
            <a:off x="5332336" y="2030692"/>
            <a:ext cx="3104923" cy="3143388"/>
          </a:xfrm>
          <a:prstGeom prst="roundRect">
            <a:avLst>
              <a:gd name="adj" fmla="val 16667"/>
            </a:avLst>
          </a:prstGeom>
          <a:solidFill>
            <a:schemeClr val="accent6">
              <a:alpha val="38000"/>
            </a:schemeClr>
          </a:solidFill>
          <a:ln w="12700">
            <a:solidFill>
              <a:srgbClr val="32538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83" name="Rectangle 3"/>
          <p:cNvGrpSpPr/>
          <p:nvPr/>
        </p:nvGrpSpPr>
        <p:grpSpPr>
          <a:xfrm>
            <a:off x="5448000" y="3262453"/>
            <a:ext cx="2866079" cy="488511"/>
            <a:chOff x="0" y="0"/>
            <a:chExt cx="2866077" cy="488510"/>
          </a:xfrm>
        </p:grpSpPr>
        <p:sp>
          <p:nvSpPr>
            <p:cNvPr id="281" name="Rectangle"/>
            <p:cNvSpPr/>
            <p:nvPr/>
          </p:nvSpPr>
          <p:spPr>
            <a:xfrm>
              <a:off x="0" y="-1"/>
              <a:ext cx="2866078" cy="488512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2" name="Nomad cluster"/>
            <p:cNvSpPr txBox="1"/>
            <p:nvPr/>
          </p:nvSpPr>
          <p:spPr>
            <a:xfrm>
              <a:off x="0" y="65185"/>
              <a:ext cx="286607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Nomad cluster</a:t>
              </a:r>
            </a:p>
          </p:txBody>
        </p:sp>
      </p:grpSp>
      <p:grpSp>
        <p:nvGrpSpPr>
          <p:cNvPr id="286" name="Rectangle 4"/>
          <p:cNvGrpSpPr/>
          <p:nvPr/>
        </p:nvGrpSpPr>
        <p:grpSpPr>
          <a:xfrm>
            <a:off x="5448000" y="2622692"/>
            <a:ext cx="2866079" cy="488511"/>
            <a:chOff x="0" y="0"/>
            <a:chExt cx="2866077" cy="488510"/>
          </a:xfrm>
        </p:grpSpPr>
        <p:sp>
          <p:nvSpPr>
            <p:cNvPr id="284" name="Rectangle"/>
            <p:cNvSpPr/>
            <p:nvPr/>
          </p:nvSpPr>
          <p:spPr>
            <a:xfrm>
              <a:off x="0" y="-1"/>
              <a:ext cx="2866078" cy="488512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5" name="Consul cluster"/>
            <p:cNvSpPr txBox="1"/>
            <p:nvPr/>
          </p:nvSpPr>
          <p:spPr>
            <a:xfrm>
              <a:off x="0" y="65185"/>
              <a:ext cx="2866078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Consul cluster</a:t>
              </a:r>
            </a:p>
          </p:txBody>
        </p:sp>
      </p:grpSp>
      <p:grpSp>
        <p:nvGrpSpPr>
          <p:cNvPr id="289" name="Rectangle 5"/>
          <p:cNvGrpSpPr/>
          <p:nvPr/>
        </p:nvGrpSpPr>
        <p:grpSpPr>
          <a:xfrm>
            <a:off x="5440627" y="3858026"/>
            <a:ext cx="856583" cy="488511"/>
            <a:chOff x="0" y="0"/>
            <a:chExt cx="856582" cy="488510"/>
          </a:xfrm>
        </p:grpSpPr>
        <p:sp>
          <p:nvSpPr>
            <p:cNvPr id="287" name="Rectangle"/>
            <p:cNvSpPr/>
            <p:nvPr/>
          </p:nvSpPr>
          <p:spPr>
            <a:xfrm>
              <a:off x="-1" y="-1"/>
              <a:ext cx="856584" cy="488512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88" name="Zabbix"/>
            <p:cNvSpPr txBox="1"/>
            <p:nvPr/>
          </p:nvSpPr>
          <p:spPr>
            <a:xfrm>
              <a:off x="-1" y="65185"/>
              <a:ext cx="856584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/>
            </a:lstStyle>
            <a:p>
              <a:r>
                <a:t>Zabbix</a:t>
              </a:r>
            </a:p>
          </p:txBody>
        </p:sp>
      </p:grpSp>
      <p:grpSp>
        <p:nvGrpSpPr>
          <p:cNvPr id="292" name="Rectangle 6"/>
          <p:cNvGrpSpPr/>
          <p:nvPr/>
        </p:nvGrpSpPr>
        <p:grpSpPr>
          <a:xfrm>
            <a:off x="6391564" y="3858026"/>
            <a:ext cx="856583" cy="488511"/>
            <a:chOff x="0" y="0"/>
            <a:chExt cx="856582" cy="488510"/>
          </a:xfrm>
        </p:grpSpPr>
        <p:sp>
          <p:nvSpPr>
            <p:cNvPr id="290" name="Rectangle"/>
            <p:cNvSpPr/>
            <p:nvPr/>
          </p:nvSpPr>
          <p:spPr>
            <a:xfrm>
              <a:off x="-1" y="-1"/>
              <a:ext cx="856584" cy="488512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1" name="EFK"/>
            <p:cNvSpPr txBox="1"/>
            <p:nvPr/>
          </p:nvSpPr>
          <p:spPr>
            <a:xfrm>
              <a:off x="-1" y="65185"/>
              <a:ext cx="856584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EFK</a:t>
              </a:r>
            </a:p>
          </p:txBody>
        </p:sp>
      </p:grpSp>
      <p:grpSp>
        <p:nvGrpSpPr>
          <p:cNvPr id="295" name="Rectangle 8"/>
          <p:cNvGrpSpPr/>
          <p:nvPr/>
        </p:nvGrpSpPr>
        <p:grpSpPr>
          <a:xfrm>
            <a:off x="7338076" y="3856321"/>
            <a:ext cx="976002" cy="488511"/>
            <a:chOff x="0" y="0"/>
            <a:chExt cx="976000" cy="488510"/>
          </a:xfrm>
        </p:grpSpPr>
        <p:sp>
          <p:nvSpPr>
            <p:cNvPr id="293" name="Rectangle"/>
            <p:cNvSpPr/>
            <p:nvPr/>
          </p:nvSpPr>
          <p:spPr>
            <a:xfrm>
              <a:off x="0" y="-1"/>
              <a:ext cx="976001" cy="488512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4" name="Grafana"/>
            <p:cNvSpPr txBox="1"/>
            <p:nvPr/>
          </p:nvSpPr>
          <p:spPr>
            <a:xfrm>
              <a:off x="0" y="65185"/>
              <a:ext cx="976001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Grafana</a:t>
              </a:r>
            </a:p>
          </p:txBody>
        </p:sp>
      </p:grpSp>
      <p:grpSp>
        <p:nvGrpSpPr>
          <p:cNvPr id="298" name="Rectangle 9"/>
          <p:cNvGrpSpPr/>
          <p:nvPr/>
        </p:nvGrpSpPr>
        <p:grpSpPr>
          <a:xfrm>
            <a:off x="6336453" y="4504540"/>
            <a:ext cx="976002" cy="488511"/>
            <a:chOff x="0" y="0"/>
            <a:chExt cx="976000" cy="488510"/>
          </a:xfrm>
        </p:grpSpPr>
        <p:sp>
          <p:nvSpPr>
            <p:cNvPr id="296" name="Rectangle"/>
            <p:cNvSpPr/>
            <p:nvPr/>
          </p:nvSpPr>
          <p:spPr>
            <a:xfrm>
              <a:off x="0" y="-1"/>
              <a:ext cx="976001" cy="488512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7" name="Jenkins"/>
            <p:cNvSpPr txBox="1"/>
            <p:nvPr/>
          </p:nvSpPr>
          <p:spPr>
            <a:xfrm>
              <a:off x="0" y="65185"/>
              <a:ext cx="976001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Jenkins</a:t>
              </a:r>
            </a:p>
          </p:txBody>
        </p:sp>
      </p:grpSp>
      <p:sp>
        <p:nvSpPr>
          <p:cNvPr id="299" name="TextBox 72"/>
          <p:cNvSpPr txBox="1"/>
          <p:nvPr/>
        </p:nvSpPr>
        <p:spPr>
          <a:xfrm>
            <a:off x="5879210" y="2097616"/>
            <a:ext cx="1919927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r>
              <a:t>Regional HUB</a:t>
            </a:r>
          </a:p>
        </p:txBody>
      </p:sp>
      <p:grpSp>
        <p:nvGrpSpPr>
          <p:cNvPr id="362" name="Group 2"/>
          <p:cNvGrpSpPr/>
          <p:nvPr/>
        </p:nvGrpSpPr>
        <p:grpSpPr>
          <a:xfrm>
            <a:off x="653073" y="1352662"/>
            <a:ext cx="4244880" cy="4499449"/>
            <a:chOff x="0" y="0"/>
            <a:chExt cx="4244878" cy="4499447"/>
          </a:xfrm>
        </p:grpSpPr>
        <p:sp>
          <p:nvSpPr>
            <p:cNvPr id="300" name="Rounded Rectangle 70"/>
            <p:cNvSpPr/>
            <p:nvPr/>
          </p:nvSpPr>
          <p:spPr>
            <a:xfrm>
              <a:off x="0" y="0"/>
              <a:ext cx="4244879" cy="4499448"/>
            </a:xfrm>
            <a:prstGeom prst="roundRect">
              <a:avLst>
                <a:gd name="adj" fmla="val 16667"/>
              </a:avLst>
            </a:prstGeom>
            <a:solidFill>
              <a:srgbClr val="7030A0">
                <a:alpha val="18000"/>
              </a:srgbClr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1" name="Rounded Rectangle 20"/>
            <p:cNvSpPr/>
            <p:nvPr/>
          </p:nvSpPr>
          <p:spPr>
            <a:xfrm>
              <a:off x="271590" y="482122"/>
              <a:ext cx="1664590" cy="3739003"/>
            </a:xfrm>
            <a:prstGeom prst="roundRect">
              <a:avLst>
                <a:gd name="adj" fmla="val 16667"/>
              </a:avLst>
            </a:prstGeom>
            <a:solidFill>
              <a:srgbClr val="C9C9C9">
                <a:alpha val="30000"/>
              </a:srgbClr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04" name="Rectangle 10"/>
            <p:cNvGrpSpPr/>
            <p:nvPr/>
          </p:nvGrpSpPr>
          <p:grpSpPr>
            <a:xfrm>
              <a:off x="456353" y="868476"/>
              <a:ext cx="1295068" cy="690688"/>
              <a:chOff x="0" y="0"/>
              <a:chExt cx="1295066" cy="690687"/>
            </a:xfrm>
          </p:grpSpPr>
          <p:sp>
            <p:nvSpPr>
              <p:cNvPr id="302" name="Rectangle"/>
              <p:cNvSpPr/>
              <p:nvPr/>
            </p:nvSpPr>
            <p:spPr>
              <a:xfrm>
                <a:off x="0" y="-1"/>
                <a:ext cx="1295067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3" name="EDGE"/>
              <p:cNvSpPr txBox="1"/>
              <p:nvPr/>
            </p:nvSpPr>
            <p:spPr>
              <a:xfrm>
                <a:off x="0" y="166273"/>
                <a:ext cx="1295067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EDGE</a:t>
                </a:r>
              </a:p>
            </p:txBody>
          </p:sp>
        </p:grpSp>
        <p:grpSp>
          <p:nvGrpSpPr>
            <p:cNvPr id="307" name="Rectangle 11"/>
            <p:cNvGrpSpPr/>
            <p:nvPr/>
          </p:nvGrpSpPr>
          <p:grpSpPr>
            <a:xfrm>
              <a:off x="456352" y="1724641"/>
              <a:ext cx="1295069" cy="690688"/>
              <a:chOff x="0" y="0"/>
              <a:chExt cx="1295068" cy="690687"/>
            </a:xfrm>
          </p:grpSpPr>
          <p:sp>
            <p:nvSpPr>
              <p:cNvPr id="305" name="Rectangle"/>
              <p:cNvSpPr/>
              <p:nvPr/>
            </p:nvSpPr>
            <p:spPr>
              <a:xfrm>
                <a:off x="-1" y="-1"/>
                <a:ext cx="1295070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6" name="Application"/>
              <p:cNvSpPr txBox="1"/>
              <p:nvPr/>
            </p:nvSpPr>
            <p:spPr>
              <a:xfrm>
                <a:off x="-1" y="166273"/>
                <a:ext cx="1295070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Application</a:t>
                </a:r>
              </a:p>
            </p:txBody>
          </p:sp>
        </p:grpSp>
        <p:grpSp>
          <p:nvGrpSpPr>
            <p:cNvPr id="310" name="Rectangle 12"/>
            <p:cNvGrpSpPr/>
            <p:nvPr/>
          </p:nvGrpSpPr>
          <p:grpSpPr>
            <a:xfrm>
              <a:off x="456351" y="2553548"/>
              <a:ext cx="1295069" cy="690688"/>
              <a:chOff x="0" y="0"/>
              <a:chExt cx="1295068" cy="690687"/>
            </a:xfrm>
          </p:grpSpPr>
          <p:sp>
            <p:nvSpPr>
              <p:cNvPr id="308" name="Rectangle"/>
              <p:cNvSpPr/>
              <p:nvPr/>
            </p:nvSpPr>
            <p:spPr>
              <a:xfrm>
                <a:off x="-1" y="-1"/>
                <a:ext cx="1295070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9" name="Database"/>
              <p:cNvSpPr txBox="1"/>
              <p:nvPr/>
            </p:nvSpPr>
            <p:spPr>
              <a:xfrm>
                <a:off x="-1" y="166273"/>
                <a:ext cx="1295070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Database</a:t>
                </a:r>
              </a:p>
            </p:txBody>
          </p:sp>
        </p:grpSp>
        <p:grpSp>
          <p:nvGrpSpPr>
            <p:cNvPr id="313" name="Rectangle 13"/>
            <p:cNvGrpSpPr/>
            <p:nvPr/>
          </p:nvGrpSpPr>
          <p:grpSpPr>
            <a:xfrm>
              <a:off x="456351" y="3382455"/>
              <a:ext cx="1295069" cy="690688"/>
              <a:chOff x="0" y="0"/>
              <a:chExt cx="1295068" cy="690687"/>
            </a:xfrm>
          </p:grpSpPr>
          <p:sp>
            <p:nvSpPr>
              <p:cNvPr id="311" name="Rectangle"/>
              <p:cNvSpPr/>
              <p:nvPr/>
            </p:nvSpPr>
            <p:spPr>
              <a:xfrm>
                <a:off x="-1" y="-1"/>
                <a:ext cx="1295070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12" name="Backup"/>
              <p:cNvSpPr txBox="1"/>
              <p:nvPr/>
            </p:nvSpPr>
            <p:spPr>
              <a:xfrm>
                <a:off x="-1" y="166273"/>
                <a:ext cx="1295070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Backup</a:t>
                </a:r>
              </a:p>
            </p:txBody>
          </p:sp>
        </p:grpSp>
        <p:sp>
          <p:nvSpPr>
            <p:cNvPr id="314" name="Rectangle 33"/>
            <p:cNvSpPr/>
            <p:nvPr/>
          </p:nvSpPr>
          <p:spPr>
            <a:xfrm>
              <a:off x="1621729" y="980509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5" name="Rectangle 34"/>
            <p:cNvSpPr/>
            <p:nvPr/>
          </p:nvSpPr>
          <p:spPr>
            <a:xfrm>
              <a:off x="1621729" y="1104956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6" name="Rectangle 35"/>
            <p:cNvSpPr/>
            <p:nvPr/>
          </p:nvSpPr>
          <p:spPr>
            <a:xfrm>
              <a:off x="1621729" y="1231532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7" name="Rectangle 36"/>
            <p:cNvSpPr/>
            <p:nvPr/>
          </p:nvSpPr>
          <p:spPr>
            <a:xfrm>
              <a:off x="1621729" y="1353340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8" name="Rectangle 37"/>
            <p:cNvSpPr/>
            <p:nvPr/>
          </p:nvSpPr>
          <p:spPr>
            <a:xfrm>
              <a:off x="1622910" y="1831845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9" name="Rectangle 38"/>
            <p:cNvSpPr/>
            <p:nvPr/>
          </p:nvSpPr>
          <p:spPr>
            <a:xfrm>
              <a:off x="1622910" y="1956292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0" name="Rectangle 39"/>
            <p:cNvSpPr/>
            <p:nvPr/>
          </p:nvSpPr>
          <p:spPr>
            <a:xfrm>
              <a:off x="1622910" y="2082869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1" name="Rectangle 40"/>
            <p:cNvSpPr/>
            <p:nvPr/>
          </p:nvSpPr>
          <p:spPr>
            <a:xfrm>
              <a:off x="1622910" y="2204676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2" name="Rectangle 41"/>
            <p:cNvSpPr/>
            <p:nvPr/>
          </p:nvSpPr>
          <p:spPr>
            <a:xfrm>
              <a:off x="1621729" y="2663527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3" name="Rectangle 42"/>
            <p:cNvSpPr/>
            <p:nvPr/>
          </p:nvSpPr>
          <p:spPr>
            <a:xfrm>
              <a:off x="1621729" y="2787974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4" name="Rectangle 43"/>
            <p:cNvSpPr/>
            <p:nvPr/>
          </p:nvSpPr>
          <p:spPr>
            <a:xfrm>
              <a:off x="1621729" y="2914550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5" name="Rectangle 44"/>
            <p:cNvSpPr/>
            <p:nvPr/>
          </p:nvSpPr>
          <p:spPr>
            <a:xfrm>
              <a:off x="1621729" y="3036358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6" name="Rectangle 45"/>
            <p:cNvSpPr/>
            <p:nvPr/>
          </p:nvSpPr>
          <p:spPr>
            <a:xfrm>
              <a:off x="1627187" y="3493051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" name="Rectangle 46"/>
            <p:cNvSpPr/>
            <p:nvPr/>
          </p:nvSpPr>
          <p:spPr>
            <a:xfrm>
              <a:off x="1627187" y="3617497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8" name="Rectangle 47"/>
            <p:cNvSpPr/>
            <p:nvPr/>
          </p:nvSpPr>
          <p:spPr>
            <a:xfrm>
              <a:off x="1627187" y="3744074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9" name="Rectangle 48"/>
            <p:cNvSpPr/>
            <p:nvPr/>
          </p:nvSpPr>
          <p:spPr>
            <a:xfrm>
              <a:off x="1627187" y="3865881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" name="Rounded Rectangle 49"/>
            <p:cNvSpPr/>
            <p:nvPr/>
          </p:nvSpPr>
          <p:spPr>
            <a:xfrm>
              <a:off x="2235773" y="482122"/>
              <a:ext cx="1664590" cy="3739003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alpha val="30000"/>
              </a:schemeClr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333" name="Rectangle 50"/>
            <p:cNvGrpSpPr/>
            <p:nvPr/>
          </p:nvGrpSpPr>
          <p:grpSpPr>
            <a:xfrm>
              <a:off x="2420536" y="868476"/>
              <a:ext cx="1295068" cy="690688"/>
              <a:chOff x="0" y="0"/>
              <a:chExt cx="1295066" cy="690687"/>
            </a:xfrm>
          </p:grpSpPr>
          <p:sp>
            <p:nvSpPr>
              <p:cNvPr id="331" name="Rectangle"/>
              <p:cNvSpPr/>
              <p:nvPr/>
            </p:nvSpPr>
            <p:spPr>
              <a:xfrm>
                <a:off x="0" y="-1"/>
                <a:ext cx="1295067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2" name="EDGE"/>
              <p:cNvSpPr txBox="1"/>
              <p:nvPr/>
            </p:nvSpPr>
            <p:spPr>
              <a:xfrm>
                <a:off x="0" y="166273"/>
                <a:ext cx="1295067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EDGE</a:t>
                </a:r>
              </a:p>
            </p:txBody>
          </p:sp>
        </p:grpSp>
        <p:grpSp>
          <p:nvGrpSpPr>
            <p:cNvPr id="336" name="Rectangle 51"/>
            <p:cNvGrpSpPr/>
            <p:nvPr/>
          </p:nvGrpSpPr>
          <p:grpSpPr>
            <a:xfrm>
              <a:off x="2420535" y="1724641"/>
              <a:ext cx="1295069" cy="690688"/>
              <a:chOff x="0" y="0"/>
              <a:chExt cx="1295068" cy="690687"/>
            </a:xfrm>
          </p:grpSpPr>
          <p:sp>
            <p:nvSpPr>
              <p:cNvPr id="334" name="Rectangle"/>
              <p:cNvSpPr/>
              <p:nvPr/>
            </p:nvSpPr>
            <p:spPr>
              <a:xfrm>
                <a:off x="-1" y="-1"/>
                <a:ext cx="1295070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5" name="Application"/>
              <p:cNvSpPr txBox="1"/>
              <p:nvPr/>
            </p:nvSpPr>
            <p:spPr>
              <a:xfrm>
                <a:off x="-1" y="166273"/>
                <a:ext cx="1295070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Application</a:t>
                </a:r>
              </a:p>
            </p:txBody>
          </p:sp>
        </p:grpSp>
        <p:grpSp>
          <p:nvGrpSpPr>
            <p:cNvPr id="339" name="Rectangle 52"/>
            <p:cNvGrpSpPr/>
            <p:nvPr/>
          </p:nvGrpSpPr>
          <p:grpSpPr>
            <a:xfrm>
              <a:off x="2420534" y="2553548"/>
              <a:ext cx="1295069" cy="690688"/>
              <a:chOff x="0" y="0"/>
              <a:chExt cx="1295068" cy="690687"/>
            </a:xfrm>
          </p:grpSpPr>
          <p:sp>
            <p:nvSpPr>
              <p:cNvPr id="337" name="Rectangle"/>
              <p:cNvSpPr/>
              <p:nvPr/>
            </p:nvSpPr>
            <p:spPr>
              <a:xfrm>
                <a:off x="-1" y="-1"/>
                <a:ext cx="1295070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38" name="Database"/>
              <p:cNvSpPr txBox="1"/>
              <p:nvPr/>
            </p:nvSpPr>
            <p:spPr>
              <a:xfrm>
                <a:off x="-1" y="166273"/>
                <a:ext cx="1295070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Database</a:t>
                </a:r>
              </a:p>
            </p:txBody>
          </p:sp>
        </p:grpSp>
        <p:grpSp>
          <p:nvGrpSpPr>
            <p:cNvPr id="342" name="Rectangle 53"/>
            <p:cNvGrpSpPr/>
            <p:nvPr/>
          </p:nvGrpSpPr>
          <p:grpSpPr>
            <a:xfrm>
              <a:off x="2420534" y="3382455"/>
              <a:ext cx="1295069" cy="690688"/>
              <a:chOff x="0" y="0"/>
              <a:chExt cx="1295068" cy="690687"/>
            </a:xfrm>
          </p:grpSpPr>
          <p:sp>
            <p:nvSpPr>
              <p:cNvPr id="340" name="Rectangle"/>
              <p:cNvSpPr/>
              <p:nvPr/>
            </p:nvSpPr>
            <p:spPr>
              <a:xfrm>
                <a:off x="-1" y="-1"/>
                <a:ext cx="1295070" cy="690689"/>
              </a:xfrm>
              <a:prstGeom prst="rect">
                <a:avLst/>
              </a:prstGeom>
              <a:solidFill>
                <a:schemeClr val="accent1"/>
              </a:solidFill>
              <a:ln w="12700" cap="flat">
                <a:solidFill>
                  <a:srgbClr val="32538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41" name="Backup"/>
              <p:cNvSpPr txBox="1"/>
              <p:nvPr/>
            </p:nvSpPr>
            <p:spPr>
              <a:xfrm>
                <a:off x="-1" y="166273"/>
                <a:ext cx="1295070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>
                    <a:solidFill>
                      <a:srgbClr val="FFFFFF"/>
                    </a:solidFill>
                  </a:defRPr>
                </a:lvl1pPr>
              </a:lstStyle>
              <a:p>
                <a:r>
                  <a:t>Backup</a:t>
                </a:r>
              </a:p>
            </p:txBody>
          </p:sp>
        </p:grpSp>
        <p:sp>
          <p:nvSpPr>
            <p:cNvPr id="343" name="Rectangle 54"/>
            <p:cNvSpPr/>
            <p:nvPr/>
          </p:nvSpPr>
          <p:spPr>
            <a:xfrm>
              <a:off x="3585912" y="980509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4" name="Rectangle 55"/>
            <p:cNvSpPr/>
            <p:nvPr/>
          </p:nvSpPr>
          <p:spPr>
            <a:xfrm>
              <a:off x="3585912" y="1104956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5" name="Rectangle 56"/>
            <p:cNvSpPr/>
            <p:nvPr/>
          </p:nvSpPr>
          <p:spPr>
            <a:xfrm>
              <a:off x="3585912" y="1231532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6" name="Rectangle 57"/>
            <p:cNvSpPr/>
            <p:nvPr/>
          </p:nvSpPr>
          <p:spPr>
            <a:xfrm>
              <a:off x="3585912" y="1353340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7" name="Rectangle 58"/>
            <p:cNvSpPr/>
            <p:nvPr/>
          </p:nvSpPr>
          <p:spPr>
            <a:xfrm>
              <a:off x="3587093" y="1831845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8" name="Rectangle 59"/>
            <p:cNvSpPr/>
            <p:nvPr/>
          </p:nvSpPr>
          <p:spPr>
            <a:xfrm>
              <a:off x="3587093" y="1956292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9" name="Rectangle 60"/>
            <p:cNvSpPr/>
            <p:nvPr/>
          </p:nvSpPr>
          <p:spPr>
            <a:xfrm>
              <a:off x="3587093" y="2082869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0" name="Rectangle 61"/>
            <p:cNvSpPr/>
            <p:nvPr/>
          </p:nvSpPr>
          <p:spPr>
            <a:xfrm>
              <a:off x="3587093" y="2204676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1" name="Rectangle 62"/>
            <p:cNvSpPr/>
            <p:nvPr/>
          </p:nvSpPr>
          <p:spPr>
            <a:xfrm>
              <a:off x="3585912" y="2663527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2" name="Rectangle 63"/>
            <p:cNvSpPr/>
            <p:nvPr/>
          </p:nvSpPr>
          <p:spPr>
            <a:xfrm>
              <a:off x="3585912" y="2787974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3" name="Rectangle 64"/>
            <p:cNvSpPr/>
            <p:nvPr/>
          </p:nvSpPr>
          <p:spPr>
            <a:xfrm>
              <a:off x="3585912" y="2914550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4" name="Rectangle 65"/>
            <p:cNvSpPr/>
            <p:nvPr/>
          </p:nvSpPr>
          <p:spPr>
            <a:xfrm>
              <a:off x="3585912" y="3036358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5" name="Rectangle 66"/>
            <p:cNvSpPr/>
            <p:nvPr/>
          </p:nvSpPr>
          <p:spPr>
            <a:xfrm>
              <a:off x="3591370" y="3493051"/>
              <a:ext cx="129691" cy="121049"/>
            </a:xfrm>
            <a:prstGeom prst="rect">
              <a:avLst/>
            </a:prstGeom>
            <a:solidFill>
              <a:srgbClr val="FF00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6" name="Rectangle 67"/>
            <p:cNvSpPr/>
            <p:nvPr/>
          </p:nvSpPr>
          <p:spPr>
            <a:xfrm>
              <a:off x="3591370" y="3617497"/>
              <a:ext cx="129691" cy="121049"/>
            </a:xfrm>
            <a:prstGeom prst="rect">
              <a:avLst/>
            </a:prstGeom>
            <a:solidFill>
              <a:schemeClr val="accent4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7" name="Rectangle 68"/>
            <p:cNvSpPr/>
            <p:nvPr/>
          </p:nvSpPr>
          <p:spPr>
            <a:xfrm>
              <a:off x="3591370" y="3744074"/>
              <a:ext cx="129691" cy="121049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8" name="Rectangle 69"/>
            <p:cNvSpPr/>
            <p:nvPr/>
          </p:nvSpPr>
          <p:spPr>
            <a:xfrm>
              <a:off x="3591370" y="3865881"/>
              <a:ext cx="129691" cy="121049"/>
            </a:xfrm>
            <a:prstGeom prst="rect">
              <a:avLst/>
            </a:prstGeom>
            <a:solidFill>
              <a:srgbClr val="00B050"/>
            </a:solidFill>
            <a:ln w="12700" cap="flat">
              <a:solidFill>
                <a:srgbClr val="32538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9" name="TextBox 71"/>
            <p:cNvSpPr txBox="1"/>
            <p:nvPr/>
          </p:nvSpPr>
          <p:spPr>
            <a:xfrm>
              <a:off x="872085" y="85828"/>
              <a:ext cx="2598393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r>
                <a:t>Country of presence</a:t>
              </a:r>
            </a:p>
          </p:txBody>
        </p:sp>
        <p:sp>
          <p:nvSpPr>
            <p:cNvPr id="360" name="TextBox 73"/>
            <p:cNvSpPr txBox="1"/>
            <p:nvPr/>
          </p:nvSpPr>
          <p:spPr>
            <a:xfrm>
              <a:off x="636575" y="548853"/>
              <a:ext cx="804817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r>
                <a:t>DC1</a:t>
              </a:r>
            </a:p>
          </p:txBody>
        </p:sp>
        <p:sp>
          <p:nvSpPr>
            <p:cNvPr id="361" name="TextBox 74"/>
            <p:cNvSpPr txBox="1"/>
            <p:nvPr/>
          </p:nvSpPr>
          <p:spPr>
            <a:xfrm>
              <a:off x="2665659" y="527759"/>
              <a:ext cx="804817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r>
                <a:t>DC2</a:t>
              </a:r>
            </a:p>
          </p:txBody>
        </p:sp>
      </p:grpSp>
      <p:sp>
        <p:nvSpPr>
          <p:cNvPr id="363" name="Google Shape;499;p29"/>
          <p:cNvSpPr/>
          <p:nvPr/>
        </p:nvSpPr>
        <p:spPr>
          <a:xfrm>
            <a:off x="495300" y="12700"/>
            <a:ext cx="12700" cy="6832600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4" name="Google Shape;500;p29"/>
          <p:cNvSpPr/>
          <p:nvPr/>
        </p:nvSpPr>
        <p:spPr>
          <a:xfrm>
            <a:off x="469043" y="141178"/>
            <a:ext cx="50801" cy="635003"/>
          </a:xfrm>
          <a:prstGeom prst="rect">
            <a:avLst/>
          </a:prstGeom>
          <a:solidFill>
            <a:srgbClr val="5000F3"/>
          </a:solidFill>
          <a:ln w="12700">
            <a:miter lim="400000"/>
          </a:ln>
        </p:spPr>
        <p:txBody>
          <a:bodyPr lIns="45719" rIns="45719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65" name="Google Shape;502;p29"/>
          <p:cNvSpPr/>
          <p:nvPr/>
        </p:nvSpPr>
        <p:spPr>
          <a:xfrm>
            <a:off x="247650" y="6061748"/>
            <a:ext cx="508000" cy="508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 sz="1400">
                <a:solidFill>
                  <a:srgbClr val="242424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366" name="Google Shape;535;p29" descr="Google Shape;535;p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5" y="6163300"/>
            <a:ext cx="613306" cy="3048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5" name="Group 16"/>
          <p:cNvGrpSpPr/>
          <p:nvPr/>
        </p:nvGrpSpPr>
        <p:grpSpPr>
          <a:xfrm>
            <a:off x="8637193" y="4107669"/>
            <a:ext cx="2785243" cy="2446192"/>
            <a:chOff x="0" y="-143885"/>
            <a:chExt cx="2785241" cy="2446191"/>
          </a:xfrm>
        </p:grpSpPr>
        <p:grpSp>
          <p:nvGrpSpPr>
            <p:cNvPr id="369" name="Group 82"/>
            <p:cNvGrpSpPr/>
            <p:nvPr/>
          </p:nvGrpSpPr>
          <p:grpSpPr>
            <a:xfrm>
              <a:off x="993887" y="453979"/>
              <a:ext cx="687317" cy="663685"/>
              <a:chOff x="0" y="0"/>
              <a:chExt cx="687315" cy="663684"/>
            </a:xfrm>
          </p:grpSpPr>
          <p:sp>
            <p:nvSpPr>
              <p:cNvPr id="367" name="Google Shape;133;p15"/>
              <p:cNvSpPr/>
              <p:nvPr/>
            </p:nvSpPr>
            <p:spPr>
              <a:xfrm>
                <a:off x="-1" y="-1"/>
                <a:ext cx="687317" cy="663686"/>
              </a:xfrm>
              <a:prstGeom prst="ellipse">
                <a:avLst/>
              </a:prstGeom>
              <a:solidFill>
                <a:schemeClr val="accent2"/>
              </a:solidFill>
              <a:ln w="127000" cap="flat">
                <a:solidFill>
                  <a:schemeClr val="accent5">
                    <a:alpha val="44705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24242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68" name="Google Shape;134;p15" descr="Google Shape;134;p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674" y="176444"/>
                <a:ext cx="417459" cy="28454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2" name="Group 85"/>
            <p:cNvGrpSpPr/>
            <p:nvPr/>
          </p:nvGrpSpPr>
          <p:grpSpPr>
            <a:xfrm>
              <a:off x="77086" y="1495702"/>
              <a:ext cx="287225" cy="297867"/>
              <a:chOff x="0" y="0"/>
              <a:chExt cx="287224" cy="297865"/>
            </a:xfrm>
          </p:grpSpPr>
          <p:sp>
            <p:nvSpPr>
              <p:cNvPr id="370" name="Google Shape;133;p15"/>
              <p:cNvSpPr/>
              <p:nvPr/>
            </p:nvSpPr>
            <p:spPr>
              <a:xfrm>
                <a:off x="-1" y="0"/>
                <a:ext cx="287226" cy="297866"/>
              </a:xfrm>
              <a:prstGeom prst="ellipse">
                <a:avLst/>
              </a:prstGeom>
              <a:solidFill>
                <a:schemeClr val="accent5"/>
              </a:solidFill>
              <a:ln w="127000" cap="flat">
                <a:solidFill>
                  <a:schemeClr val="accent5">
                    <a:alpha val="44705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24242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71" name="Google Shape;134;p15" descr="Google Shape;134;p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39" y="79189"/>
                <a:ext cx="174453" cy="1277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75" name="Group 88"/>
            <p:cNvGrpSpPr/>
            <p:nvPr/>
          </p:nvGrpSpPr>
          <p:grpSpPr>
            <a:xfrm>
              <a:off x="0" y="642781"/>
              <a:ext cx="287225" cy="297867"/>
              <a:chOff x="0" y="0"/>
              <a:chExt cx="287224" cy="297865"/>
            </a:xfrm>
          </p:grpSpPr>
          <p:sp>
            <p:nvSpPr>
              <p:cNvPr id="373" name="Google Shape;133;p15"/>
              <p:cNvSpPr/>
              <p:nvPr/>
            </p:nvSpPr>
            <p:spPr>
              <a:xfrm>
                <a:off x="-1" y="0"/>
                <a:ext cx="287226" cy="297866"/>
              </a:xfrm>
              <a:prstGeom prst="ellipse">
                <a:avLst/>
              </a:prstGeom>
              <a:solidFill>
                <a:schemeClr val="accent5"/>
              </a:solidFill>
              <a:ln w="127000" cap="flat">
                <a:solidFill>
                  <a:schemeClr val="accent5">
                    <a:alpha val="44705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24242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74" name="Google Shape;134;p15" descr="Google Shape;134;p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39" y="79189"/>
                <a:ext cx="174453" cy="1277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76" name="Straight Arrow Connector 91"/>
            <p:cNvSpPr/>
            <p:nvPr/>
          </p:nvSpPr>
          <p:spPr>
            <a:xfrm flipV="1">
              <a:off x="322246" y="1020469"/>
              <a:ext cx="772297" cy="518854"/>
            </a:xfrm>
            <a:prstGeom prst="line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77" name="Straight Arrow Connector 92"/>
            <p:cNvSpPr/>
            <p:nvPr/>
          </p:nvSpPr>
          <p:spPr>
            <a:xfrm flipV="1">
              <a:off x="287224" y="785822"/>
              <a:ext cx="706665" cy="5893"/>
            </a:xfrm>
            <a:prstGeom prst="line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80" name="Group 93"/>
            <p:cNvGrpSpPr/>
            <p:nvPr/>
          </p:nvGrpSpPr>
          <p:grpSpPr>
            <a:xfrm>
              <a:off x="442202" y="0"/>
              <a:ext cx="287225" cy="297866"/>
              <a:chOff x="0" y="0"/>
              <a:chExt cx="287224" cy="297865"/>
            </a:xfrm>
          </p:grpSpPr>
          <p:sp>
            <p:nvSpPr>
              <p:cNvPr id="378" name="Google Shape;133;p15"/>
              <p:cNvSpPr/>
              <p:nvPr/>
            </p:nvSpPr>
            <p:spPr>
              <a:xfrm>
                <a:off x="-1" y="0"/>
                <a:ext cx="287226" cy="297866"/>
              </a:xfrm>
              <a:prstGeom prst="ellipse">
                <a:avLst/>
              </a:prstGeom>
              <a:solidFill>
                <a:schemeClr val="accent5"/>
              </a:solidFill>
              <a:ln w="127000" cap="flat">
                <a:solidFill>
                  <a:schemeClr val="accent5">
                    <a:alpha val="44705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24242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79" name="Google Shape;134;p15" descr="Google Shape;134;p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39" y="79189"/>
                <a:ext cx="174453" cy="1277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383" name="Group 96"/>
            <p:cNvGrpSpPr/>
            <p:nvPr/>
          </p:nvGrpSpPr>
          <p:grpSpPr>
            <a:xfrm>
              <a:off x="2244255" y="593445"/>
              <a:ext cx="287225" cy="297867"/>
              <a:chOff x="0" y="0"/>
              <a:chExt cx="287224" cy="297865"/>
            </a:xfrm>
          </p:grpSpPr>
          <p:sp>
            <p:nvSpPr>
              <p:cNvPr id="381" name="Google Shape;133;p15"/>
              <p:cNvSpPr/>
              <p:nvPr/>
            </p:nvSpPr>
            <p:spPr>
              <a:xfrm>
                <a:off x="-1" y="0"/>
                <a:ext cx="287226" cy="297866"/>
              </a:xfrm>
              <a:prstGeom prst="ellipse">
                <a:avLst/>
              </a:prstGeom>
              <a:solidFill>
                <a:schemeClr val="accent5"/>
              </a:solidFill>
              <a:ln w="127000" cap="flat">
                <a:solidFill>
                  <a:schemeClr val="accent5">
                    <a:alpha val="44705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24242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82" name="Google Shape;134;p15" descr="Google Shape;134;p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39" y="79189"/>
                <a:ext cx="174453" cy="1277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4" name="Straight Arrow Connector 99"/>
            <p:cNvSpPr/>
            <p:nvPr/>
          </p:nvSpPr>
          <p:spPr>
            <a:xfrm>
              <a:off x="687363" y="254243"/>
              <a:ext cx="407180" cy="296932"/>
            </a:xfrm>
            <a:prstGeom prst="line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85" name="Straight Arrow Connector 100"/>
            <p:cNvSpPr/>
            <p:nvPr/>
          </p:nvSpPr>
          <p:spPr>
            <a:xfrm flipV="1">
              <a:off x="1681203" y="742378"/>
              <a:ext cx="563053" cy="43445"/>
            </a:xfrm>
            <a:prstGeom prst="line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88" name="Group 101"/>
            <p:cNvGrpSpPr/>
            <p:nvPr/>
          </p:nvGrpSpPr>
          <p:grpSpPr>
            <a:xfrm>
              <a:off x="2043215" y="1623407"/>
              <a:ext cx="287225" cy="297867"/>
              <a:chOff x="0" y="0"/>
              <a:chExt cx="287224" cy="297865"/>
            </a:xfrm>
          </p:grpSpPr>
          <p:sp>
            <p:nvSpPr>
              <p:cNvPr id="386" name="Google Shape;133;p15"/>
              <p:cNvSpPr/>
              <p:nvPr/>
            </p:nvSpPr>
            <p:spPr>
              <a:xfrm>
                <a:off x="-1" y="0"/>
                <a:ext cx="287226" cy="297866"/>
              </a:xfrm>
              <a:prstGeom prst="ellipse">
                <a:avLst/>
              </a:prstGeom>
              <a:solidFill>
                <a:schemeClr val="accent5"/>
              </a:solidFill>
              <a:ln w="127000" cap="flat">
                <a:solidFill>
                  <a:schemeClr val="accent5">
                    <a:alpha val="44705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24242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87" name="Google Shape;134;p15" descr="Google Shape;134;p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39" y="79189"/>
                <a:ext cx="174453" cy="1277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89" name="Straight Arrow Connector 104"/>
            <p:cNvSpPr/>
            <p:nvPr/>
          </p:nvSpPr>
          <p:spPr>
            <a:xfrm>
              <a:off x="1580547" y="1020470"/>
              <a:ext cx="504733" cy="646558"/>
            </a:xfrm>
            <a:prstGeom prst="line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grpSp>
          <p:nvGrpSpPr>
            <p:cNvPr id="392" name="Group 105"/>
            <p:cNvGrpSpPr/>
            <p:nvPr/>
          </p:nvGrpSpPr>
          <p:grpSpPr>
            <a:xfrm>
              <a:off x="1109562" y="2004439"/>
              <a:ext cx="287225" cy="297867"/>
              <a:chOff x="0" y="0"/>
              <a:chExt cx="287224" cy="297865"/>
            </a:xfrm>
          </p:grpSpPr>
          <p:sp>
            <p:nvSpPr>
              <p:cNvPr id="390" name="Google Shape;133;p15"/>
              <p:cNvSpPr/>
              <p:nvPr/>
            </p:nvSpPr>
            <p:spPr>
              <a:xfrm>
                <a:off x="-1" y="0"/>
                <a:ext cx="287226" cy="297866"/>
              </a:xfrm>
              <a:prstGeom prst="ellipse">
                <a:avLst/>
              </a:prstGeom>
              <a:solidFill>
                <a:schemeClr val="accent5"/>
              </a:solidFill>
              <a:ln w="127000" cap="flat">
                <a:solidFill>
                  <a:schemeClr val="accent5">
                    <a:alpha val="44705"/>
                  </a:schemeClr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242424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391" name="Google Shape;134;p15" descr="Google Shape;134;p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339" y="79189"/>
                <a:ext cx="174453" cy="12770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393" name="Straight Arrow Connector 108"/>
            <p:cNvSpPr/>
            <p:nvPr/>
          </p:nvSpPr>
          <p:spPr>
            <a:xfrm flipH="1">
              <a:off x="1253175" y="1117664"/>
              <a:ext cx="84372" cy="886776"/>
            </a:xfrm>
            <a:prstGeom prst="line">
              <a:avLst/>
            </a:prstGeom>
            <a:noFill/>
            <a:ln w="38100" cap="flat">
              <a:solidFill>
                <a:srgbClr val="00B050"/>
              </a:solidFill>
              <a:prstDash val="solid"/>
              <a:miter lim="800000"/>
              <a:headEnd type="triangle" w="med" len="med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94" name="TextBox 109"/>
            <p:cNvSpPr txBox="1"/>
            <p:nvPr/>
          </p:nvSpPr>
          <p:spPr>
            <a:xfrm>
              <a:off x="1371562" y="-143885"/>
              <a:ext cx="1413679" cy="358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r>
                <a:rPr dirty="0"/>
                <a:t>Regional hub</a:t>
              </a:r>
            </a:p>
          </p:txBody>
        </p:sp>
      </p:grpSp>
      <p:pic>
        <p:nvPicPr>
          <p:cNvPr id="396" name="Рисунок 75" descr="Рисунок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12903" flipH="1" flipV="1">
            <a:off x="10238144" y="300227"/>
            <a:ext cx="1320818" cy="1310870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Google Shape;62;p10">
            <a:extLst>
              <a:ext uri="{FF2B5EF4-FFF2-40B4-BE49-F238E27FC236}">
                <a16:creationId xmlns:a16="http://schemas.microsoft.com/office/drawing/2014/main" id="{722444C8-DFF6-254C-9198-AE9FDCD73BFD}"/>
              </a:ext>
            </a:extLst>
          </p:cNvPr>
          <p:cNvSpPr txBox="1">
            <a:spLocks/>
          </p:cNvSpPr>
          <p:nvPr/>
        </p:nvSpPr>
        <p:spPr>
          <a:xfrm>
            <a:off x="11680367" y="6478067"/>
            <a:ext cx="263983" cy="269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0" u="none" strike="noStrike" cap="none" spc="0" normalizeH="0" baseline="0">
                <a:ln>
                  <a:noFill/>
                </a:ln>
                <a:solidFill>
                  <a:srgbClr val="888888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fld id="{86CB4B4D-7CA3-9044-876B-883B54F8677D}" type="slidenum">
              <a:rPr lang="en-RU" smtClean="0"/>
              <a:pPr/>
              <a:t>9</a:t>
            </a:fld>
            <a:endParaRPr lang="en-RU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1489</Words>
  <Application>Microsoft Macintosh PowerPoint</Application>
  <PresentationFormat>Widescreen</PresentationFormat>
  <Paragraphs>373</Paragraphs>
  <Slides>31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3" baseType="lpstr">
      <vt:lpstr>Arial</vt:lpstr>
      <vt:lpstr>Calibri</vt:lpstr>
      <vt:lpstr>Calibri Light</vt:lpstr>
      <vt:lpstr>Corbel</vt:lpstr>
      <vt:lpstr>Helvetica</vt:lpstr>
      <vt:lpstr>Helvetica Light</vt:lpstr>
      <vt:lpstr>Poppins</vt:lpstr>
      <vt:lpstr>Poppins Medium</vt:lpstr>
      <vt:lpstr>Poppins SemiBold</vt:lpstr>
      <vt:lpstr>Roboto</vt:lpstr>
      <vt:lpstr>Trebuchet MS</vt:lpstr>
      <vt:lpstr>Office Theme</vt:lpstr>
      <vt:lpstr>PowerPoint Presentation</vt:lpstr>
      <vt:lpstr>Идея</vt:lpstr>
      <vt:lpstr>Данные</vt:lpstr>
      <vt:lpstr>Требования</vt:lpstr>
      <vt:lpstr>Продукты</vt:lpstr>
      <vt:lpstr>Архитектура сервиса</vt:lpstr>
      <vt:lpstr>Точки присутствия</vt:lpstr>
      <vt:lpstr>Инфраструктура</vt:lpstr>
      <vt:lpstr>Инфраструктура</vt:lpstr>
      <vt:lpstr>Дешево-сердито vs Дорого-богато vs Голос разума</vt:lpstr>
      <vt:lpstr>Технологический стек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Troubleshooting: Расстояния</vt:lpstr>
      <vt:lpstr>Troubleshooting: Аудит</vt:lpstr>
      <vt:lpstr>Команда проекта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6</cp:revision>
  <dcterms:modified xsi:type="dcterms:W3CDTF">2020-02-04T06:46:25Z</dcterms:modified>
</cp:coreProperties>
</file>