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7" r:id="rId4"/>
    <p:sldId id="272" r:id="rId5"/>
    <p:sldId id="262" r:id="rId6"/>
    <p:sldId id="261" r:id="rId7"/>
    <p:sldId id="275" r:id="rId8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orient="horz" pos="804">
          <p15:clr>
            <a:srgbClr val="A4A3A4"/>
          </p15:clr>
        </p15:guide>
        <p15:guide id="3" orient="horz" pos="3026">
          <p15:clr>
            <a:srgbClr val="A4A3A4"/>
          </p15:clr>
        </p15:guide>
        <p15:guide id="4" pos="2880">
          <p15:clr>
            <a:srgbClr val="A4A3A4"/>
          </p15:clr>
        </p15:guide>
        <p15:guide id="5" pos="4558">
          <p15:clr>
            <a:srgbClr val="A4A3A4"/>
          </p15:clr>
        </p15:guide>
        <p15:guide id="6" pos="16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3107" autoAdjust="0"/>
  </p:normalViewPr>
  <p:slideViewPr>
    <p:cSldViewPr showGuides="1">
      <p:cViewPr>
        <p:scale>
          <a:sx n="150" d="100"/>
          <a:sy n="150" d="100"/>
        </p:scale>
        <p:origin x="-750" y="-24"/>
      </p:cViewPr>
      <p:guideLst>
        <p:guide orient="horz" pos="1439"/>
        <p:guide orient="horz" pos="940"/>
        <p:guide orient="horz" pos="3026"/>
        <p:guide orient="horz" pos="1711"/>
        <p:guide orient="horz" pos="2391"/>
        <p:guide pos="1474"/>
        <p:guide pos="4286"/>
        <p:guide pos="839"/>
        <p:guide pos="3742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AD0E5-1CD0-4B0F-82A4-74E7EBDC24E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7D810-97FC-40B0-95B7-7F95F57C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46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31185-8675-40AF-B183-168BCF6FB489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4B6C7-2E87-4B0C-AD18-F4C309414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67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https://habrahabr.ru/company/centosadmin/blog/322624/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F178B-EA15-413D-A964-EBC67EA17916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35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4B6C7-2E87-4B0C-AD18-F4C3094148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49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4B6C7-2E87-4B0C-AD18-F4C3094148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49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BFCF4-FC40-4575-8FAE-334CCC21F29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49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03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35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82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14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78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0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5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05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4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41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51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A6277-2670-4370-8FAE-7C09EC2E0D76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8C592-A312-4ACF-81D2-4C5D97C98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18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png"/><Relationship Id="rId1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2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4.png"/><Relationship Id="rId10" Type="http://schemas.openxmlformats.org/officeDocument/2006/relationships/image" Target="../media/image11.png"/><Relationship Id="rId19" Type="http://schemas.openxmlformats.org/officeDocument/2006/relationships/image" Target="../media/image18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microsoft.com/office/2007/relationships/hdphoto" Target="../media/hdphoto1.wdp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jpeg"/><Relationship Id="rId7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jpe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101875"/>
            <a:ext cx="6336704" cy="1622003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Машины </a:t>
            </a:r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баз </a:t>
            </a:r>
            <a:r>
              <a:rPr lang="ru-RU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данных 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PostgreSQL</a:t>
            </a:r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/>
            </a:r>
            <a:b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</a:br>
            <a:endParaRPr lang="ru-RU" sz="2400" b="1" dirty="0">
              <a:solidFill>
                <a:schemeClr val="tx1">
                  <a:lumMod val="50000"/>
                  <a:lumOff val="50000"/>
                </a:schemeClr>
              </a:solidFill>
              <a:latin typeface="DINRoundPro-Medium" pitchFamily="34" charset="-52"/>
              <a:ea typeface="Open Sans" pitchFamily="34" charset="0"/>
              <a:cs typeface="DINRoundPro-Medium" pitchFamily="34" charset="-52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48928" y="2931790"/>
            <a:ext cx="8568952" cy="16220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dirty="0"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Игорь Ведёхин</a:t>
            </a:r>
          </a:p>
          <a:p>
            <a:pPr algn="l"/>
            <a:r>
              <a:rPr lang="ru-RU" sz="1100" dirty="0">
                <a:latin typeface="DINRoundPro" pitchFamily="34" charset="-52"/>
                <a:ea typeface="Open Sans" pitchFamily="34" charset="0"/>
                <a:cs typeface="DINRoundPro" pitchFamily="34" charset="-52"/>
              </a:rPr>
              <a:t>Заместитель генерального директора </a:t>
            </a:r>
            <a:r>
              <a:rPr lang="en-US" sz="1100" dirty="0">
                <a:latin typeface="DINRoundPro" pitchFamily="34" charset="-52"/>
                <a:ea typeface="Open Sans" pitchFamily="34" charset="0"/>
                <a:cs typeface="DINRoundPro" pitchFamily="34" charset="-52"/>
              </a:rPr>
              <a:t>IBS</a:t>
            </a:r>
            <a:endParaRPr lang="ru-RU" sz="1100" dirty="0">
              <a:latin typeface="DINRoundPro" pitchFamily="34" charset="-52"/>
              <a:ea typeface="Open Sans" pitchFamily="34" charset="0"/>
              <a:cs typeface="DINRoundPro" pitchFamily="34" charset="-52"/>
            </a:endParaRPr>
          </a:p>
        </p:txBody>
      </p:sp>
      <p:pic>
        <p:nvPicPr>
          <p:cNvPr id="6" name="Picture 2" descr="C:\Users\March\Desktop\IBS\Новая презентация\source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1864" y="483518"/>
            <a:ext cx="718527" cy="724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86650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3137" y="658444"/>
            <a:ext cx="4249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Мир стремительно меняется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42420"/>
            <a:ext cx="504056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1720" y="3667204"/>
            <a:ext cx="9669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rPr>
              <a:t>Том Гудвин</a:t>
            </a:r>
            <a:endParaRPr lang="en-US" sz="1100" dirty="0">
              <a:solidFill>
                <a:prstClr val="black"/>
              </a:solidFill>
              <a:latin typeface="DINRoundPro-Medium" pitchFamily="34" charset="-52"/>
              <a:ea typeface="Open Sans Light" pitchFamily="34" charset="0"/>
              <a:cs typeface="DINRoundPro-Medium" pitchFamily="34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9170" y="1912590"/>
            <a:ext cx="38164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Uber</a:t>
            </a:r>
            <a:r>
              <a:rPr lang="en-US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ru-RU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крупнейший сервис такси, </a:t>
            </a:r>
            <a:r>
              <a:rPr lang="ru-RU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не владеет </a:t>
            </a:r>
            <a:endParaRPr lang="en-US" sz="1100" b="1" i="1" dirty="0">
              <a:solidFill>
                <a:prstClr val="black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ru-RU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ни одной машиной.</a:t>
            </a:r>
            <a:r>
              <a:rPr lang="en-US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Facebook, </a:t>
            </a:r>
            <a:r>
              <a:rPr lang="ru-RU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самый популярный медиа-ресурс, </a:t>
            </a:r>
            <a:r>
              <a:rPr lang="ru-RU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не создает контента.</a:t>
            </a:r>
            <a:r>
              <a:rPr lang="en-US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Alibaba</a:t>
            </a:r>
            <a:r>
              <a:rPr lang="en-US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</a:t>
            </a:r>
            <a:r>
              <a:rPr lang="ru-RU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самый крупный </a:t>
            </a:r>
            <a:r>
              <a:rPr lang="ru-RU" sz="1100" dirty="0" err="1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ритейлер</a:t>
            </a:r>
            <a:r>
              <a:rPr lang="ru-RU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не имеет складов.</a:t>
            </a:r>
            <a:r>
              <a:rPr lang="en-US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 </a:t>
            </a:r>
            <a:r>
              <a:rPr lang="en-US" sz="1100" dirty="0" err="1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Airbnb</a:t>
            </a:r>
            <a:r>
              <a:rPr lang="en-US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ru-RU" sz="11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крупнейший оператор жилья в аренду, </a:t>
            </a:r>
            <a:r>
              <a:rPr lang="ru-RU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вообще </a:t>
            </a:r>
            <a:endParaRPr lang="en-US" sz="1100" b="1" i="1" dirty="0">
              <a:solidFill>
                <a:prstClr val="black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ru-RU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не  владеет недвижимостью. Происходит </a:t>
            </a:r>
            <a:endParaRPr lang="en-US" sz="1100" b="1" i="1" dirty="0">
              <a:solidFill>
                <a:prstClr val="black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ru-RU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что-то</a:t>
            </a:r>
            <a:r>
              <a:rPr lang="en-US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sz="1100" b="1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интересное.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1720" y="3883228"/>
            <a:ext cx="16834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err="1">
                <a:solidFill>
                  <a:prstClr val="black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Колумнист</a:t>
            </a:r>
            <a:r>
              <a:rPr lang="ru-RU" sz="1100" dirty="0">
                <a:solidFill>
                  <a:prstClr val="black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TechCrunch</a:t>
            </a:r>
            <a:endParaRPr lang="ru-RU" sz="1100" dirty="0">
              <a:solidFill>
                <a:prstClr val="black"/>
              </a:solidFill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1408534"/>
            <a:ext cx="7056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F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«</a:t>
            </a:r>
            <a:endParaRPr lang="ru-RU" sz="6600" b="1" dirty="0">
              <a:solidFill>
                <a:srgbClr val="00B0F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0800000">
            <a:off x="4053507" y="2676802"/>
            <a:ext cx="7056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F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«</a:t>
            </a:r>
            <a:endParaRPr lang="ru-RU" sz="6600" b="1" dirty="0">
              <a:solidFill>
                <a:srgbClr val="00B0F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2050" name="Picture 2" descr="http://out-of-home.ua/sites/default/files/icon/200124035/tom-goodwin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chemeClr val="tx1">
                <a:lumMod val="50000"/>
                <a:lumOff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15616" y="3424758"/>
            <a:ext cx="803176" cy="80317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5550763" y="817096"/>
            <a:ext cx="3378229" cy="4130918"/>
            <a:chOff x="5550763" y="817096"/>
            <a:chExt cx="3378229" cy="4130918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580112" y="1285473"/>
              <a:ext cx="1403648" cy="36625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Exxon Mobil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406,272.1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Apple Inc.</a:t>
              </a:r>
              <a:r>
                <a:rPr lang="en-US" sz="800" u="sng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u="sng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376,410.6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 err="1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PetroChina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276,844.9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Royal Dutch Shell</a:t>
              </a:r>
              <a:b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236,677.0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ICBC</a:t>
              </a:r>
              <a:b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228,168.1</a:t>
              </a:r>
            </a:p>
            <a:p>
              <a:endParaRPr lang="en-US" sz="800" b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Microsoft</a:t>
              </a:r>
              <a:r>
                <a:rPr lang="en-US" sz="800" dirty="0">
                  <a:solidFill>
                    <a:srgbClr val="0070C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srgbClr val="0070C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218,380.1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IBM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216,724.4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Chevron Corporation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211,893.9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Wal-Mart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204,659.8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China Mobile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196,148.4</a:t>
              </a:r>
              <a:endParaRPr lang="ru-RU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344816" y="1285473"/>
              <a:ext cx="1403648" cy="36625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00" b="1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Apple </a:t>
              </a:r>
              <a:r>
                <a:rPr lang="en-US" sz="800" b="1" dirty="0" err="1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Inc</a:t>
              </a:r>
              <a:r>
                <a:rPr lang="en-US" sz="800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617,588.49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pPr>
                <a:defRPr/>
              </a:pPr>
              <a:r>
                <a:rPr lang="en-US" sz="800" b="1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Alphabet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531,968.13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Microsoft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483,160.28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Berkshire Hathaway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401,644.42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Amazon.com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356,313.12</a:t>
              </a:r>
            </a:p>
            <a:p>
              <a:endParaRPr lang="en-US" sz="800" b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Exxon Mobil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347,280.54</a:t>
              </a:r>
            </a:p>
            <a:p>
              <a:endParaRPr lang="en-US" sz="800" dirty="0">
                <a:solidFill>
                  <a:srgbClr val="0071BC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srgbClr val="0071B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Facebook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331,593.39</a:t>
              </a:r>
            </a:p>
            <a:p>
              <a:endParaRPr lang="en-US" sz="800" b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Johnson &amp; Johnson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313,432.46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JPMorgan Chase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308,768.42</a:t>
              </a:r>
            </a:p>
            <a:p>
              <a:endParaRPr lang="en-US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  <a:p>
              <a:r>
                <a:rPr lang="en-US" sz="800" b="1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General Electric</a:t>
              </a: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/>
              </a:r>
              <a:b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</a:br>
              <a:r>
                <a:rPr lang="en-US" sz="800" dirty="0">
                  <a:solidFill>
                    <a:prstClr val="black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279,545.92</a:t>
              </a:r>
              <a:endParaRPr lang="ru-RU" sz="8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44816" y="825681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DINRoundPro-Medium" pitchFamily="34" charset="-52"/>
                  <a:ea typeface="Open Sans" pitchFamily="34" charset="0"/>
                  <a:cs typeface="DINRoundPro-Medium" pitchFamily="34" charset="-52"/>
                </a:rPr>
                <a:t>2016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50763" y="817096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DINRoundPro-Medium" pitchFamily="34" charset="-52"/>
                  <a:ea typeface="Open Sans" pitchFamily="34" charset="0"/>
                  <a:cs typeface="DINRoundPro-Medium" pitchFamily="34" charset="-52"/>
                </a:rPr>
                <a:t>2011</a:t>
              </a:r>
            </a:p>
          </p:txBody>
        </p:sp>
      </p:grpSp>
      <p:pic>
        <p:nvPicPr>
          <p:cNvPr id="15" name="Picture 2" descr="C:\Users\March\Desktop\IBS\Новая презентация\source\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0432" y="253709"/>
            <a:ext cx="359263" cy="36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13136" y="4803998"/>
            <a:ext cx="797528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i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Источник данных о капитализации : </a:t>
            </a:r>
            <a:r>
              <a:rPr lang="en-US" sz="800" i="1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Financial Times Global 500 rankings (4 </a:t>
            </a:r>
            <a:r>
              <a:rPr lang="ru-RU" sz="800" i="1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квартал каждого года)</a:t>
            </a:r>
          </a:p>
        </p:txBody>
      </p:sp>
    </p:spTree>
    <p:extLst>
      <p:ext uri="{BB962C8B-B14F-4D97-AF65-F5344CB8AC3E}">
        <p14:creationId xmlns:p14="http://schemas.microsoft.com/office/powerpoint/2010/main" val="5091509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442420"/>
            <a:ext cx="504056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13137" y="1729697"/>
            <a:ext cx="2912509" cy="2497274"/>
            <a:chOff x="413137" y="2017531"/>
            <a:chExt cx="2912509" cy="2497274"/>
          </a:xfrm>
        </p:grpSpPr>
        <p:sp>
          <p:nvSpPr>
            <p:cNvPr id="6" name="TextBox 5"/>
            <p:cNvSpPr txBox="1"/>
            <p:nvPr/>
          </p:nvSpPr>
          <p:spPr>
            <a:xfrm>
              <a:off x="2000057" y="2017531"/>
              <a:ext cx="77136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100" dirty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rPr>
                <a:t>РАНЬШЕ</a:t>
              </a:r>
              <a:endParaRPr lang="en-US" sz="11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3137" y="2603390"/>
              <a:ext cx="83708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100" dirty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rPr>
                <a:t>много</a:t>
              </a:r>
            </a:p>
            <a:p>
              <a:r>
                <a:rPr lang="ru-RU" sz="1100" dirty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rPr>
                <a:t>«железа»</a:t>
              </a:r>
              <a:endParaRPr lang="en-US" sz="11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3137" y="4083918"/>
              <a:ext cx="56778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100" dirty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rPr>
                <a:t>мало</a:t>
              </a:r>
            </a:p>
            <a:p>
              <a:r>
                <a:rPr lang="ru-RU" sz="1100" dirty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rPr>
                <a:t>софта</a:t>
              </a:r>
              <a:endParaRPr lang="en-US" sz="11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475656" y="2506788"/>
              <a:ext cx="527489" cy="52748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2121996" y="2506786"/>
              <a:ext cx="527489" cy="52748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798157" y="2506788"/>
              <a:ext cx="527489" cy="52748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1475655" y="3181058"/>
              <a:ext cx="527489" cy="52748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2121995" y="3181056"/>
              <a:ext cx="527489" cy="52748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2798156" y="3181058"/>
              <a:ext cx="527489" cy="52748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1475654" y="3987316"/>
              <a:ext cx="527489" cy="527489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2121994" y="3987314"/>
              <a:ext cx="527489" cy="527489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2798155" y="3987316"/>
              <a:ext cx="527489" cy="527489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1027" name="Picture 3" descr="C:\Users\Братуха\Desktop\IBS\cpu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8136" y="2600192"/>
              <a:ext cx="335203" cy="3352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Братуха\Desktop\IBS\hard-disc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3175" y="2603390"/>
              <a:ext cx="337448" cy="3374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Братуха\Desktop\IBS\ram-memory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7378" y="2603390"/>
              <a:ext cx="364044" cy="364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:\Users\Братуха\Desktop\IBS\video-card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2871" y="3267383"/>
              <a:ext cx="354833" cy="3548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7" descr="C:\Users\Братуха\Desktop\IBS\drive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8135" y="3267382"/>
              <a:ext cx="335203" cy="3352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:\Users\Братуха\Desktop\IBS\database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4903" y="3265516"/>
              <a:ext cx="335720" cy="335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9" descr="C:\Users\Братуха\Desktop\IBS\code-fork-symbol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7378" y="4072440"/>
              <a:ext cx="385490" cy="385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Братуха\Desktop\IBS\icon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5981" y="4068258"/>
              <a:ext cx="374012" cy="374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C:\Users\Братуха\Desktop\IBS\text-width-adjustment-option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903396" y="4092923"/>
              <a:ext cx="317006" cy="3170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3" name="Picture 2" descr="C:\Users\March\Desktop\IBS\Новая презентация\source\logo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0432" y="253709"/>
            <a:ext cx="359263" cy="36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Прямоугольник 54"/>
          <p:cNvSpPr/>
          <p:nvPr/>
        </p:nvSpPr>
        <p:spPr>
          <a:xfrm>
            <a:off x="413137" y="658444"/>
            <a:ext cx="5422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rPr>
              <a:t>ИТ-решения меняются еще быстрее</a:t>
            </a:r>
            <a:endParaRPr lang="ru-RU" sz="2400" dirty="0">
              <a:solidFill>
                <a:prstClr val="black"/>
              </a:solidFill>
              <a:latin typeface="DINRoundPro-Medium" pitchFamily="34" charset="-52"/>
              <a:ea typeface="Open Sans" pitchFamily="34" charset="0"/>
              <a:cs typeface="DINRoundPro-Medium" pitchFamily="34" charset="-52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5364088" y="1707654"/>
            <a:ext cx="2897346" cy="2508523"/>
            <a:chOff x="5364088" y="1995488"/>
            <a:chExt cx="2897346" cy="2508523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5364088" y="2493257"/>
              <a:ext cx="2897346" cy="2010754"/>
              <a:chOff x="971600" y="2001156"/>
              <a:chExt cx="2897346" cy="2010754"/>
            </a:xfrm>
          </p:grpSpPr>
          <p:sp>
            <p:nvSpPr>
              <p:cNvPr id="57" name="Скругленный прямоугольник 56"/>
              <p:cNvSpPr/>
              <p:nvPr/>
            </p:nvSpPr>
            <p:spPr>
              <a:xfrm>
                <a:off x="1708706" y="2643758"/>
                <a:ext cx="2160240" cy="705098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Скругленный прямоугольник 57"/>
              <p:cNvSpPr/>
              <p:nvPr/>
            </p:nvSpPr>
            <p:spPr>
              <a:xfrm>
                <a:off x="1866085" y="2725445"/>
                <a:ext cx="527489" cy="52748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055348" y="3652352"/>
                <a:ext cx="42030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solidFill>
                      <a:prstClr val="black"/>
                    </a:solidFill>
                    <a:latin typeface="DINRoundPro-Medium" pitchFamily="34" charset="-52"/>
                    <a:ea typeface="Open Sans Light" pitchFamily="34" charset="0"/>
                    <a:cs typeface="DINRoundPro-Medium" pitchFamily="34" charset="-52"/>
                  </a:rPr>
                  <a:t>HW</a:t>
                </a:r>
                <a:endParaRPr lang="en-US" sz="1100" dirty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endParaRPr>
              </a:p>
            </p:txBody>
          </p:sp>
          <p:sp>
            <p:nvSpPr>
              <p:cNvPr id="61" name="Скругленный прямоугольник 60"/>
              <p:cNvSpPr/>
              <p:nvPr/>
            </p:nvSpPr>
            <p:spPr>
              <a:xfrm>
                <a:off x="1878742" y="3484421"/>
                <a:ext cx="527489" cy="527489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Скругленный прямоугольник 61"/>
              <p:cNvSpPr/>
              <p:nvPr/>
            </p:nvSpPr>
            <p:spPr>
              <a:xfrm>
                <a:off x="2525082" y="3484419"/>
                <a:ext cx="527489" cy="527489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Скругленный прямоугольник 62"/>
              <p:cNvSpPr/>
              <p:nvPr/>
            </p:nvSpPr>
            <p:spPr>
              <a:xfrm>
                <a:off x="3201243" y="3484421"/>
                <a:ext cx="527489" cy="527489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Скругленный прямоугольник 63"/>
              <p:cNvSpPr/>
              <p:nvPr/>
            </p:nvSpPr>
            <p:spPr>
              <a:xfrm>
                <a:off x="1866086" y="2001158"/>
                <a:ext cx="527489" cy="527489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Скругленный прямоугольник 64"/>
              <p:cNvSpPr/>
              <p:nvPr/>
            </p:nvSpPr>
            <p:spPr>
              <a:xfrm>
                <a:off x="2512426" y="2001156"/>
                <a:ext cx="527489" cy="527489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Скругленный прямоугольник 65"/>
              <p:cNvSpPr/>
              <p:nvPr/>
            </p:nvSpPr>
            <p:spPr>
              <a:xfrm>
                <a:off x="3188587" y="2001158"/>
                <a:ext cx="527489" cy="527489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Скругленный прямоугольник 66"/>
              <p:cNvSpPr/>
              <p:nvPr/>
            </p:nvSpPr>
            <p:spPr>
              <a:xfrm>
                <a:off x="2512425" y="2725443"/>
                <a:ext cx="527489" cy="52748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Скругленный прямоугольник 67"/>
              <p:cNvSpPr/>
              <p:nvPr/>
            </p:nvSpPr>
            <p:spPr>
              <a:xfrm>
                <a:off x="3188586" y="2725445"/>
                <a:ext cx="527489" cy="52748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pic>
            <p:nvPicPr>
              <p:cNvPr id="69" name="Picture 3" descr="C:\Users\Братуха\Desktop\server (1).png"/>
              <p:cNvPicPr>
                <a:picLocks noChangeAspect="1" noChangeArrowheads="1"/>
              </p:cNvPicPr>
              <p:nvPr/>
            </p:nvPicPr>
            <p:blipFill>
              <a:blip r:embed="rId13" cstate="print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brightnessContrast brigh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3866" y="3569545"/>
                <a:ext cx="357240" cy="3572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0" name="Picture 3" descr="C:\Users\Братуха\Desktop\server (1).png"/>
              <p:cNvPicPr>
                <a:picLocks noChangeAspect="1" noChangeArrowheads="1"/>
              </p:cNvPicPr>
              <p:nvPr/>
            </p:nvPicPr>
            <p:blipFill>
              <a:blip r:embed="rId13" cstate="print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brightnessContrast brigh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10206" y="3581023"/>
                <a:ext cx="357240" cy="3572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" name="Picture 3" descr="C:\Users\Братуха\Desktop\server (1).png"/>
              <p:cNvPicPr>
                <a:picLocks noChangeAspect="1" noChangeArrowheads="1"/>
              </p:cNvPicPr>
              <p:nvPr/>
            </p:nvPicPr>
            <p:blipFill>
              <a:blip r:embed="rId13" cstate="print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brightnessContrast brigh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6367" y="3573749"/>
                <a:ext cx="357240" cy="3572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2" name="Picture 11" descr="C:\Users\Братуха\Desktop\IBS\windows-symbol.png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36470" y="2072580"/>
                <a:ext cx="384636" cy="38463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3" name="Picture 13" descr="C:\Users\Братуха\Desktop\IBS\social-rss.png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03790" y="2116358"/>
                <a:ext cx="297080" cy="2970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4" name="Picture 17" descr="C:\Users\Братуха\Desktop\IBS\mail.png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2074" y="2060003"/>
                <a:ext cx="404536" cy="40453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5" name="Picture 3"/>
              <p:cNvPicPr>
                <a:picLocks noChangeAspect="1" noChangeArrowheads="1"/>
              </p:cNvPicPr>
              <p:nvPr/>
            </p:nvPicPr>
            <p:blipFill rotWithShape="1"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2407" t="26777" r="15067" b="45494"/>
              <a:stretch/>
            </p:blipFill>
            <p:spPr bwMode="auto">
              <a:xfrm>
                <a:off x="2581176" y="2806598"/>
                <a:ext cx="401136" cy="3808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6" name="Picture 3"/>
              <p:cNvPicPr>
                <a:picLocks noChangeAspect="1" noChangeArrowheads="1"/>
              </p:cNvPicPr>
              <p:nvPr/>
            </p:nvPicPr>
            <p:blipFill rotWithShape="1"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8236" t="75633" r="29835" b="10651"/>
              <a:stretch/>
            </p:blipFill>
            <p:spPr bwMode="auto">
              <a:xfrm>
                <a:off x="1866086" y="2877421"/>
                <a:ext cx="527488" cy="2545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7" name="Picture 6" descr="Картинки по запросу MS SQL"/>
              <p:cNvPicPr>
                <a:picLocks noChangeAspect="1" noChangeArrowheads="1"/>
              </p:cNvPicPr>
              <p:nvPr/>
            </p:nvPicPr>
            <p:blipFill rotWithShape="1"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116" r="13955" b="31447"/>
              <a:stretch/>
            </p:blipFill>
            <p:spPr bwMode="auto">
              <a:xfrm>
                <a:off x="3275856" y="2775462"/>
                <a:ext cx="379035" cy="4223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8" name="TextBox 77"/>
              <p:cNvSpPr txBox="1"/>
              <p:nvPr/>
            </p:nvSpPr>
            <p:spPr>
              <a:xfrm>
                <a:off x="1093820" y="2857966"/>
                <a:ext cx="38183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solidFill>
                      <a:prstClr val="black"/>
                    </a:solidFill>
                    <a:latin typeface="DINRoundPro-Medium" pitchFamily="34" charset="-52"/>
                    <a:ea typeface="Open Sans Light" pitchFamily="34" charset="0"/>
                    <a:cs typeface="DINRoundPro-Medium" pitchFamily="34" charset="-52"/>
                  </a:rPr>
                  <a:t>DB</a:t>
                </a:r>
                <a:endParaRPr lang="en-US" sz="1100" dirty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971600" y="2145343"/>
                <a:ext cx="5068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solidFill>
                      <a:prstClr val="black"/>
                    </a:solidFill>
                    <a:latin typeface="DINRoundPro-Medium" pitchFamily="34" charset="-52"/>
                    <a:ea typeface="Open Sans Light" pitchFamily="34" charset="0"/>
                    <a:cs typeface="DINRoundPro-Medium" pitchFamily="34" charset="-52"/>
                  </a:rPr>
                  <a:t>Apps</a:t>
                </a:r>
                <a:endParaRPr lang="en-US" sz="1100" dirty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endParaRPr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6749757" y="1995488"/>
              <a:ext cx="77457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100" dirty="0" smtClean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rPr>
                <a:t>СЕЙЧАС</a:t>
              </a:r>
              <a:endParaRPr lang="en-US" sz="11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68062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442420"/>
            <a:ext cx="504056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3" name="Picture 2" descr="C:\Users\March\Desktop\IBS\Новая презентация\source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0432" y="253709"/>
            <a:ext cx="359263" cy="36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Прямоугольник 54"/>
          <p:cNvSpPr/>
          <p:nvPr/>
        </p:nvSpPr>
        <p:spPr>
          <a:xfrm>
            <a:off x="413137" y="658444"/>
            <a:ext cx="8757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rPr>
              <a:t>Требования к </a:t>
            </a:r>
            <a:r>
              <a:rPr lang="ru-RU" sz="24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rPr>
              <a:t>ИТ-решениям </a:t>
            </a:r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rPr>
              <a:t>уровня </a:t>
            </a:r>
            <a:r>
              <a:rPr lang="en-US" sz="24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rPr>
              <a:t>Enterprise </a:t>
            </a:r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rPr>
              <a:t>усиливаются</a:t>
            </a:r>
            <a:endParaRPr lang="ru-RU" sz="2400" dirty="0">
              <a:solidFill>
                <a:prstClr val="black"/>
              </a:solidFill>
              <a:latin typeface="DINRoundPro-Medium" pitchFamily="34" charset="-52"/>
              <a:ea typeface="Open Sans" pitchFamily="34" charset="0"/>
              <a:cs typeface="DINRoundPro-Medium" pitchFamily="34" charset="-52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67544" y="1851670"/>
            <a:ext cx="3510607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/>
                </a:solidFill>
                <a:latin typeface="DINRoundPro" pitchFamily="34" charset="-52"/>
                <a:ea typeface="Open Sans Light" pitchFamily="34" charset="0"/>
                <a:cs typeface="DINRoundPro" pitchFamily="34" charset="-52"/>
              </a:rPr>
              <a:t>Доступность</a:t>
            </a:r>
          </a:p>
          <a:p>
            <a:pPr marL="266700" indent="-26670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/>
                </a:solidFill>
                <a:latin typeface="DINRoundPro" pitchFamily="34" charset="-52"/>
                <a:ea typeface="Open Sans Light" pitchFamily="34" charset="0"/>
                <a:cs typeface="DINRoundPro" pitchFamily="34" charset="-52"/>
              </a:rPr>
              <a:t>Совместимость</a:t>
            </a:r>
          </a:p>
          <a:p>
            <a:pPr marL="266700" indent="-26670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/>
                </a:solidFill>
                <a:latin typeface="DINRoundPro" pitchFamily="34" charset="-52"/>
                <a:ea typeface="Open Sans Light" pitchFamily="34" charset="0"/>
                <a:cs typeface="DINRoundPro" pitchFamily="34" charset="-52"/>
              </a:rPr>
              <a:t>Надежность</a:t>
            </a:r>
          </a:p>
          <a:p>
            <a:pPr marL="266700" indent="-26670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/>
                </a:solidFill>
                <a:latin typeface="DINRoundPro" pitchFamily="34" charset="-52"/>
                <a:ea typeface="Open Sans Light" pitchFamily="34" charset="0"/>
                <a:cs typeface="DINRoundPro" pitchFamily="34" charset="-52"/>
              </a:rPr>
              <a:t>Масштабируемость</a:t>
            </a:r>
          </a:p>
          <a:p>
            <a:pPr marL="266700" indent="-26670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/>
                </a:solidFill>
                <a:latin typeface="DINRoundPro" pitchFamily="34" charset="-52"/>
                <a:ea typeface="Open Sans Light" pitchFamily="34" charset="0"/>
                <a:cs typeface="DINRoundPro" pitchFamily="34" charset="-52"/>
              </a:rPr>
              <a:t>Производительность</a:t>
            </a:r>
          </a:p>
          <a:p>
            <a:pPr marL="266700" indent="-26670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/>
                </a:solidFill>
                <a:latin typeface="DINRoundPro" pitchFamily="34" charset="-52"/>
                <a:ea typeface="Open Sans Light" pitchFamily="34" charset="0"/>
                <a:cs typeface="DINRoundPro" pitchFamily="34" charset="-52"/>
              </a:rPr>
              <a:t>Безопасность</a:t>
            </a:r>
          </a:p>
          <a:p>
            <a:pPr marL="266700" indent="-26670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/>
                </a:solidFill>
                <a:latin typeface="DINRoundPro" pitchFamily="34" charset="-52"/>
                <a:ea typeface="Open Sans Light" pitchFamily="34" charset="0"/>
                <a:cs typeface="DINRoundPro" pitchFamily="34" charset="-52"/>
              </a:rPr>
              <a:t>Гарантия и техническая поддержка </a:t>
            </a:r>
          </a:p>
        </p:txBody>
      </p:sp>
      <p:grpSp>
        <p:nvGrpSpPr>
          <p:cNvPr id="34" name="Группа 33"/>
          <p:cNvGrpSpPr/>
          <p:nvPr/>
        </p:nvGrpSpPr>
        <p:grpSpPr>
          <a:xfrm>
            <a:off x="5364088" y="2205225"/>
            <a:ext cx="2897346" cy="2010754"/>
            <a:chOff x="971600" y="2001156"/>
            <a:chExt cx="2897346" cy="2010754"/>
          </a:xfrm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1708706" y="2643758"/>
              <a:ext cx="2160240" cy="705098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1866085" y="2725445"/>
              <a:ext cx="527489" cy="5274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55348" y="3652352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rPr>
                <a:t>HW</a:t>
              </a:r>
              <a:endParaRPr lang="en-US" sz="11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endParaRPr>
            </a:p>
          </p:txBody>
        </p:sp>
        <p:sp>
          <p:nvSpPr>
            <p:cNvPr id="38" name="Скругленный прямоугольник 37"/>
            <p:cNvSpPr/>
            <p:nvPr/>
          </p:nvSpPr>
          <p:spPr>
            <a:xfrm>
              <a:off x="1878742" y="3484421"/>
              <a:ext cx="527489" cy="52748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2525082" y="3484419"/>
              <a:ext cx="527489" cy="52748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3201243" y="3484421"/>
              <a:ext cx="527489" cy="52748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1866086" y="2001158"/>
              <a:ext cx="527489" cy="527489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2512426" y="2001156"/>
              <a:ext cx="527489" cy="527489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3188587" y="2001158"/>
              <a:ext cx="527489" cy="527489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7" name="Скругленный прямоугольник 46"/>
            <p:cNvSpPr/>
            <p:nvPr/>
          </p:nvSpPr>
          <p:spPr>
            <a:xfrm>
              <a:off x="2512425" y="2725443"/>
              <a:ext cx="527489" cy="5274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3188586" y="2725445"/>
              <a:ext cx="527489" cy="5274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49" name="Picture 3" descr="C:\Users\Братуха\Desktop\server (1).png"/>
            <p:cNvPicPr>
              <a:picLocks noChangeAspect="1" noChangeArrowheads="1"/>
            </p:cNvPicPr>
            <p:nvPr/>
          </p:nvPicPr>
          <p:blipFill>
            <a:blip r:embed="rId4" cstate="print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3866" y="3569545"/>
              <a:ext cx="357240" cy="357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3" descr="C:\Users\Братуха\Desktop\server (1).png"/>
            <p:cNvPicPr>
              <a:picLocks noChangeAspect="1" noChangeArrowheads="1"/>
            </p:cNvPicPr>
            <p:nvPr/>
          </p:nvPicPr>
          <p:blipFill>
            <a:blip r:embed="rId4" cstate="print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0206" y="3581023"/>
              <a:ext cx="357240" cy="357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3" descr="C:\Users\Братуха\Desktop\server (1).png"/>
            <p:cNvPicPr>
              <a:picLocks noChangeAspect="1" noChangeArrowheads="1"/>
            </p:cNvPicPr>
            <p:nvPr/>
          </p:nvPicPr>
          <p:blipFill>
            <a:blip r:embed="rId4" cstate="print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367" y="3573749"/>
              <a:ext cx="357240" cy="357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11" descr="C:\Users\Братуха\Desktop\IBS\windows-symbol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6470" y="2072580"/>
              <a:ext cx="384636" cy="384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13" descr="C:\Users\Братуха\Desktop\IBS\social-rss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3790" y="2116358"/>
              <a:ext cx="297080" cy="297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17" descr="C:\Users\Братуха\Desktop\IBS\mail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2074" y="2066488"/>
              <a:ext cx="404536" cy="40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3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407" t="26777" r="15067" b="45494"/>
            <a:stretch/>
          </p:blipFill>
          <p:spPr bwMode="auto">
            <a:xfrm>
              <a:off x="2581176" y="2806598"/>
              <a:ext cx="401136" cy="380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3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36" t="75633" r="29835" b="10651"/>
            <a:stretch/>
          </p:blipFill>
          <p:spPr bwMode="auto">
            <a:xfrm>
              <a:off x="1866086" y="2877421"/>
              <a:ext cx="527488" cy="254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6" descr="Картинки по запросу MS SQL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6" r="13955" b="31447"/>
            <a:stretch/>
          </p:blipFill>
          <p:spPr bwMode="auto">
            <a:xfrm>
              <a:off x="3275856" y="2775462"/>
              <a:ext cx="379035" cy="422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1093820" y="2857966"/>
              <a:ext cx="3818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rPr>
                <a:t>DB</a:t>
              </a:r>
              <a:endParaRPr lang="en-US" sz="11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971600" y="2145343"/>
              <a:ext cx="50687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prstClr val="black"/>
                  </a:solidFill>
                  <a:latin typeface="DINRoundPro-Medium" pitchFamily="34" charset="-52"/>
                  <a:ea typeface="Open Sans Light" pitchFamily="34" charset="0"/>
                  <a:cs typeface="DINRoundPro-Medium" pitchFamily="34" charset="-52"/>
                </a:rPr>
                <a:t>Apps</a:t>
              </a:r>
              <a:endParaRPr lang="en-US" sz="1100" dirty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564267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39552" y="442420"/>
            <a:ext cx="504056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Picture 2" descr="C:\Users\March\Desktop\IBS\Новая презентация\source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0432" y="253709"/>
            <a:ext cx="359263" cy="36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413137" y="658444"/>
            <a:ext cx="782207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Машины баз </a:t>
            </a:r>
            <a:r>
              <a:rPr lang="ru-RU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данных – основа </a:t>
            </a:r>
            <a:r>
              <a:rPr lang="en-US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Enterprise</a:t>
            </a:r>
            <a:r>
              <a:rPr lang="ru-RU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ИТ-решений</a:t>
            </a:r>
            <a:endParaRPr lang="ru-RU" sz="2400" dirty="0">
              <a:solidFill>
                <a:prstClr val="black"/>
              </a:solidFill>
              <a:latin typeface="DINRoundPro-Medium" pitchFamily="34" charset="-52"/>
              <a:ea typeface="Open Sans" pitchFamily="34" charset="0"/>
              <a:cs typeface="DINRoundPro-Medium" pitchFamily="34" charset="-52"/>
            </a:endParaRPr>
          </a:p>
          <a:p>
            <a:r>
              <a:rPr lang="en-US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Best Practice</a:t>
            </a:r>
            <a:endParaRPr lang="ru-RU" sz="2400" dirty="0">
              <a:solidFill>
                <a:prstClr val="black"/>
              </a:solidFill>
              <a:latin typeface="DINRoundPro-Medium" pitchFamily="34" charset="-52"/>
              <a:ea typeface="Open Sans" pitchFamily="34" charset="0"/>
              <a:cs typeface="DINRoundPro-Medium" pitchFamily="34" charset="-52"/>
            </a:endParaRPr>
          </a:p>
          <a:p>
            <a:endParaRPr lang="ru-RU" sz="2400" dirty="0">
              <a:solidFill>
                <a:prstClr val="black"/>
              </a:solidFill>
              <a:latin typeface="DINRoundPro-Medium" pitchFamily="34" charset="-52"/>
              <a:ea typeface="Open Sans" pitchFamily="34" charset="0"/>
              <a:cs typeface="DINRoundPro-Medium" pitchFamily="34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763050"/>
            <a:ext cx="4464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Netezza</a:t>
            </a:r>
            <a:r>
              <a:rPr lang="en-US" sz="16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was part of the inspiration </a:t>
            </a:r>
            <a:endParaRPr lang="en-US" sz="1600" dirty="0" smtClean="0">
              <a:solidFill>
                <a:prstClr val="black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for </a:t>
            </a:r>
            <a:r>
              <a:rPr lang="en-US" sz="1600" dirty="0" err="1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Exadata</a:t>
            </a:r>
            <a:r>
              <a:rPr lang="en-US" sz="16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1600" b="1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Teradata</a:t>
            </a:r>
            <a:r>
              <a:rPr lang="en-US" sz="16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was part </a:t>
            </a:r>
            <a:endParaRPr lang="en-US" sz="1600" dirty="0" smtClean="0">
              <a:solidFill>
                <a:prstClr val="black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of </a:t>
            </a:r>
            <a:r>
              <a:rPr lang="en-US" sz="16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the inspiration for </a:t>
            </a:r>
            <a:r>
              <a:rPr lang="en-US" sz="1600" b="1" dirty="0" err="1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Exadata</a:t>
            </a:r>
            <a:r>
              <a:rPr lang="en-US" sz="16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 We’d like </a:t>
            </a:r>
            <a:endParaRPr lang="en-US" sz="1600" dirty="0" smtClean="0">
              <a:solidFill>
                <a:prstClr val="black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to </a:t>
            </a:r>
            <a:r>
              <a:rPr lang="en-US" sz="16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thank them for forcing our hand </a:t>
            </a:r>
            <a:endParaRPr lang="en-US" sz="1600" dirty="0" smtClean="0">
              <a:solidFill>
                <a:prstClr val="black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and </a:t>
            </a:r>
            <a:r>
              <a:rPr lang="en-US" sz="16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forcing us go </a:t>
            </a:r>
            <a:r>
              <a:rPr lang="en-US" sz="1600" dirty="0" smtClean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into 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the </a:t>
            </a:r>
            <a:r>
              <a:rPr lang="en-US" sz="1600" dirty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hardware </a:t>
            </a:r>
            <a:r>
              <a:rPr lang="en-US" sz="1600" dirty="0" smtClean="0">
                <a:solidFill>
                  <a:prstClr val="black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business.</a:t>
            </a:r>
            <a:endParaRPr lang="ru-RU" sz="1600" dirty="0">
              <a:solidFill>
                <a:prstClr val="black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1303126"/>
            <a:ext cx="7056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F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«</a:t>
            </a:r>
            <a:endParaRPr lang="ru-RU" sz="6600" b="1" dirty="0">
              <a:solidFill>
                <a:srgbClr val="00B0F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0800000">
            <a:off x="3131841" y="2704148"/>
            <a:ext cx="7056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«</a:t>
            </a:r>
            <a:endParaRPr lang="ru-RU" sz="6600" b="1" dirty="0">
              <a:solidFill>
                <a:srgbClr val="00B0F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3076" name="Picture 4" descr="http://www.crn.com/ckfinder/userfiles/images/crn/executives/ellison_larry_2_oracle400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162" y="3514078"/>
            <a:ext cx="935633" cy="93563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123728" y="3838567"/>
            <a:ext cx="12009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rPr>
              <a:t>Ларри </a:t>
            </a:r>
            <a:r>
              <a:rPr lang="ru-RU" sz="1100" dirty="0" err="1" smtClean="0">
                <a:solidFill>
                  <a:prstClr val="black"/>
                </a:solidFill>
                <a:latin typeface="DINRoundPro-Medium" pitchFamily="34" charset="-52"/>
                <a:ea typeface="Open Sans Light" pitchFamily="34" charset="0"/>
                <a:cs typeface="DINRoundPro-Medium" pitchFamily="34" charset="-52"/>
              </a:rPr>
              <a:t>Эллисон</a:t>
            </a:r>
            <a:endParaRPr lang="en-US" sz="1100" dirty="0">
              <a:solidFill>
                <a:prstClr val="black"/>
              </a:solidFill>
              <a:latin typeface="DINRoundPro-Medium" pitchFamily="34" charset="-52"/>
              <a:ea typeface="Open Sans Light" pitchFamily="34" charset="0"/>
              <a:cs typeface="DINRoundPro-Medium" pitchFamily="34" charset="-52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5796136" y="3632125"/>
            <a:ext cx="2816543" cy="1243881"/>
            <a:chOff x="5823519" y="1039837"/>
            <a:chExt cx="2816543" cy="1243881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5868143" y="1039837"/>
              <a:ext cx="2771919" cy="1243881"/>
              <a:chOff x="5868143" y="1039837"/>
              <a:chExt cx="2771919" cy="1243881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5868143" y="1347614"/>
                <a:ext cx="2771919" cy="936104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6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Сбалансированное </a:t>
                </a:r>
                <a:r>
                  <a:rPr lang="ru-RU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решение</a:t>
                </a:r>
              </a:p>
              <a:p>
                <a:pPr>
                  <a:spcAft>
                    <a:spcPts val="6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Тонкая настройка программной</a:t>
                </a:r>
                <a:r>
                  <a:rPr lang="en-US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 </a:t>
                </a: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и </a:t>
                </a:r>
                <a:r>
                  <a:rPr lang="ru-RU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аппаратной частей </a:t>
                </a:r>
              </a:p>
              <a:p>
                <a:pPr>
                  <a:spcAft>
                    <a:spcPts val="6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Горизонтальная масштабируемость</a:t>
                </a:r>
                <a:endParaRPr lang="ru-RU" sz="1100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4" name="Прямоугольник 3"/>
              <p:cNvSpPr/>
              <p:nvPr/>
            </p:nvSpPr>
            <p:spPr>
              <a:xfrm>
                <a:off x="5868144" y="1039837"/>
                <a:ext cx="12041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dirty="0">
                    <a:latin typeface="DINRoundPro-Medium" pitchFamily="34" charset="-52"/>
                    <a:cs typeface="DINRoundPro-Medium" pitchFamily="34" charset="-52"/>
                  </a:rPr>
                  <a:t>Архитектура</a:t>
                </a:r>
              </a:p>
            </p:txBody>
          </p:sp>
        </p:grpSp>
        <p:sp>
          <p:nvSpPr>
            <p:cNvPr id="7" name="Овал 6"/>
            <p:cNvSpPr/>
            <p:nvPr/>
          </p:nvSpPr>
          <p:spPr>
            <a:xfrm>
              <a:off x="5823519" y="1467160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5823519" y="1710128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5823519" y="2113035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823724" y="2621364"/>
            <a:ext cx="2473642" cy="850486"/>
            <a:chOff x="5823724" y="2461089"/>
            <a:chExt cx="2473642" cy="850486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5849094" y="2461089"/>
              <a:ext cx="2448272" cy="850486"/>
              <a:chOff x="5849094" y="2461089"/>
              <a:chExt cx="2448272" cy="850486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5849094" y="2776391"/>
                <a:ext cx="2448272" cy="535184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6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Оптимально настроенное ПО</a:t>
                </a:r>
              </a:p>
              <a:p>
                <a:pPr>
                  <a:spcAft>
                    <a:spcPts val="6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Сквозной единый мониторинг</a:t>
                </a:r>
                <a:endParaRPr lang="ru-RU" sz="1100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" name="Прямоугольник 4"/>
              <p:cNvSpPr/>
              <p:nvPr/>
            </p:nvSpPr>
            <p:spPr>
              <a:xfrm>
                <a:off x="5868144" y="2461089"/>
                <a:ext cx="60144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dirty="0">
                    <a:latin typeface="DINRoundPro-Medium" pitchFamily="34" charset="-52"/>
                    <a:ea typeface="Open Sans" panose="020B0606030504020204" pitchFamily="34" charset="0"/>
                    <a:cs typeface="DINRoundPro-Medium" pitchFamily="34" charset="-52"/>
                  </a:rPr>
                  <a:t>Софт</a:t>
                </a:r>
              </a:p>
            </p:txBody>
          </p:sp>
        </p:grpSp>
        <p:sp>
          <p:nvSpPr>
            <p:cNvPr id="20" name="Овал 19"/>
            <p:cNvSpPr/>
            <p:nvPr/>
          </p:nvSpPr>
          <p:spPr>
            <a:xfrm>
              <a:off x="5823724" y="2886071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5823724" y="3131555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796136" y="1436141"/>
            <a:ext cx="2499222" cy="1295884"/>
            <a:chOff x="5817194" y="3698403"/>
            <a:chExt cx="2499222" cy="1295884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5868144" y="3698403"/>
              <a:ext cx="2448272" cy="1295884"/>
              <a:chOff x="5868144" y="3698403"/>
              <a:chExt cx="2448272" cy="1295884"/>
            </a:xfrm>
          </p:grpSpPr>
          <p:sp>
            <p:nvSpPr>
              <p:cNvPr id="2" name="Прямоугольник 1"/>
              <p:cNvSpPr/>
              <p:nvPr/>
            </p:nvSpPr>
            <p:spPr>
              <a:xfrm>
                <a:off x="5868144" y="4011910"/>
                <a:ext cx="2448272" cy="982377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6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X86</a:t>
                </a:r>
              </a:p>
              <a:p>
                <a:pPr>
                  <a:spcAft>
                    <a:spcPts val="600"/>
                  </a:spcAft>
                </a:pPr>
                <a:r>
                  <a:rPr lang="ru-RU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Высокопроизводительные компоненты (</a:t>
                </a:r>
                <a:r>
                  <a:rPr lang="en-US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InfiniBand, </a:t>
                </a:r>
                <a:r>
                  <a:rPr lang="en-US" sz="1100" dirty="0" err="1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NVMe</a:t>
                </a:r>
                <a:r>
                  <a:rPr lang="en-US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…)</a:t>
                </a:r>
              </a:p>
              <a:p>
                <a:pPr>
                  <a:spcAft>
                    <a:spcPts val="400"/>
                  </a:spcAft>
                </a:pPr>
                <a:endParaRPr lang="ru-RU" sz="1100" dirty="0">
                  <a:solidFill>
                    <a:schemeClr val="tx1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  <a:p>
                <a:pPr>
                  <a:spcAft>
                    <a:spcPts val="400"/>
                  </a:spcAft>
                </a:pPr>
                <a:endParaRPr lang="ru-RU" sz="1100" dirty="0">
                  <a:solidFill>
                    <a:schemeClr val="tx1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  <a:p>
                <a:pPr>
                  <a:spcAft>
                    <a:spcPts val="400"/>
                  </a:spcAft>
                </a:pPr>
                <a:endParaRPr lang="ru-RU" sz="1100" dirty="0">
                  <a:solidFill>
                    <a:schemeClr val="tx1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5868144" y="3698403"/>
                <a:ext cx="82907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ru-RU" sz="1400" dirty="0">
                    <a:latin typeface="DINRoundPro-Medium" pitchFamily="34" charset="-52"/>
                    <a:cs typeface="DINRoundPro-Medium" pitchFamily="34" charset="-52"/>
                  </a:rPr>
                  <a:t>Железо</a:t>
                </a:r>
              </a:p>
            </p:txBody>
          </p:sp>
        </p:grpSp>
        <p:sp>
          <p:nvSpPr>
            <p:cNvPr id="22" name="Овал 21"/>
            <p:cNvSpPr/>
            <p:nvPr/>
          </p:nvSpPr>
          <p:spPr>
            <a:xfrm>
              <a:off x="5817194" y="4132094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5817194" y="4372905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882766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39552" y="442420"/>
            <a:ext cx="504056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" name="Picture 2" descr="C:\Users\March\Desktop\IBS\Новая презентация\source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0432" y="253709"/>
            <a:ext cx="359263" cy="36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413137" y="658444"/>
            <a:ext cx="54034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Машины баз данных</a:t>
            </a:r>
            <a:r>
              <a:rPr lang="en-US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для </a:t>
            </a:r>
            <a:r>
              <a:rPr lang="en-US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Enterprise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Скала-СР </a:t>
            </a:r>
            <a:r>
              <a:rPr lang="ru-RU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/ </a:t>
            </a:r>
            <a:r>
              <a:rPr lang="en-US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Postgres </a:t>
            </a:r>
            <a:r>
              <a:rPr lang="en-US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Pro</a:t>
            </a:r>
            <a:endParaRPr lang="en-US" sz="2400" dirty="0">
              <a:solidFill>
                <a:prstClr val="black"/>
              </a:solidFill>
              <a:latin typeface="DINRoundPro-Medium" pitchFamily="34" charset="-52"/>
              <a:ea typeface="Open Sans" pitchFamily="34" charset="0"/>
              <a:cs typeface="DINRoundPro-Medium" pitchFamily="34" charset="-52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533202" y="3939902"/>
            <a:ext cx="4635896" cy="936104"/>
            <a:chOff x="5823519" y="1109350"/>
            <a:chExt cx="4635896" cy="936104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5879483" y="1109350"/>
              <a:ext cx="4579932" cy="936104"/>
              <a:chOff x="5879483" y="1109350"/>
              <a:chExt cx="4579932" cy="936104"/>
            </a:xfrm>
          </p:grpSpPr>
          <p:sp>
            <p:nvSpPr>
              <p:cNvPr id="49" name="Прямоугольник 48"/>
              <p:cNvSpPr/>
              <p:nvPr/>
            </p:nvSpPr>
            <p:spPr>
              <a:xfrm>
                <a:off x="5895527" y="1361378"/>
                <a:ext cx="4563888" cy="68407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3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Сбалансированное и протестированное решение</a:t>
                </a:r>
                <a:endParaRPr lang="ru-RU" sz="1100" dirty="0">
                  <a:solidFill>
                    <a:schemeClr val="tx1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Тонкая настройка СУБД </a:t>
                </a:r>
                <a:r>
                  <a:rPr lang="en-US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Postgres Pro EE </a:t>
                </a: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и аппаратной платформы</a:t>
                </a:r>
                <a:endParaRPr lang="ru-RU" sz="1100" dirty="0">
                  <a:solidFill>
                    <a:schemeClr val="tx1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Горизонтально масштабируемый комплекс</a:t>
                </a:r>
                <a:endParaRPr lang="ru-RU" sz="1100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0" name="Прямоугольник 49"/>
              <p:cNvSpPr/>
              <p:nvPr/>
            </p:nvSpPr>
            <p:spPr>
              <a:xfrm>
                <a:off x="5879483" y="1109350"/>
                <a:ext cx="13065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latin typeface="DINRoundPro-Medium" pitchFamily="34" charset="-52"/>
                    <a:cs typeface="DINRoundPro-Medium" pitchFamily="34" charset="-52"/>
                  </a:rPr>
                  <a:t>Архитектура</a:t>
                </a:r>
              </a:p>
            </p:txBody>
          </p:sp>
        </p:grpSp>
        <p:sp>
          <p:nvSpPr>
            <p:cNvPr id="31" name="Овал 30"/>
            <p:cNvSpPr/>
            <p:nvPr/>
          </p:nvSpPr>
          <p:spPr>
            <a:xfrm>
              <a:off x="5823519" y="1467160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5823519" y="1675699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5823519" y="1865434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531136" y="2652492"/>
            <a:ext cx="4760944" cy="1035382"/>
            <a:chOff x="5823724" y="2533097"/>
            <a:chExt cx="4760944" cy="1035382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5861794" y="2533097"/>
              <a:ext cx="4722874" cy="1035382"/>
              <a:chOff x="5861794" y="2533097"/>
              <a:chExt cx="4722874" cy="1035382"/>
            </a:xfrm>
          </p:grpSpPr>
          <p:sp>
            <p:nvSpPr>
              <p:cNvPr id="55" name="Прямоугольник 54"/>
              <p:cNvSpPr/>
              <p:nvPr/>
            </p:nvSpPr>
            <p:spPr>
              <a:xfrm>
                <a:off x="5868144" y="2776391"/>
                <a:ext cx="4716524" cy="792088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300"/>
                  </a:spcAft>
                </a:pPr>
                <a:r>
                  <a:rPr lang="en-US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Postgres Pro Enterprise Edition (</a:t>
                </a: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специально для Скалы</a:t>
                </a:r>
                <a:r>
                  <a:rPr lang="en-US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)</a:t>
                </a:r>
                <a:endParaRPr lang="ru-RU" sz="1100" dirty="0" smtClean="0">
                  <a:solidFill>
                    <a:schemeClr val="tx1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      </a:t>
                </a:r>
                <a:r>
                  <a:rPr lang="ru-RU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- доставка WAL по </a:t>
                </a: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RDMA</a:t>
                </a:r>
              </a:p>
              <a:p>
                <a:pPr>
                  <a:spcAft>
                    <a:spcPts val="3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      - координация </a:t>
                </a:r>
                <a:r>
                  <a:rPr lang="ru-RU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транзакций в </a:t>
                </a:r>
                <a:r>
                  <a:rPr lang="ru-RU" sz="1100" dirty="0" err="1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multimaster</a:t>
                </a:r>
                <a:r>
                  <a:rPr lang="ru-RU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 с применением </a:t>
                </a: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RDMA</a:t>
                </a:r>
              </a:p>
              <a:p>
                <a:pPr>
                  <a:spcAft>
                    <a:spcPts val="3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Сквозной единый мониторинг</a:t>
                </a:r>
                <a:endParaRPr lang="ru-RU" sz="1100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5861794" y="2533097"/>
                <a:ext cx="66640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latin typeface="DINRoundPro-Medium" pitchFamily="34" charset="-52"/>
                    <a:ea typeface="Open Sans" panose="020B0606030504020204" pitchFamily="34" charset="0"/>
                    <a:cs typeface="DINRoundPro-Medium" pitchFamily="34" charset="-52"/>
                  </a:rPr>
                  <a:t>Софт</a:t>
                </a:r>
              </a:p>
            </p:txBody>
          </p:sp>
        </p:grpSp>
        <p:sp>
          <p:nvSpPr>
            <p:cNvPr id="53" name="Овал 52"/>
            <p:cNvSpPr/>
            <p:nvPr/>
          </p:nvSpPr>
          <p:spPr>
            <a:xfrm>
              <a:off x="5826105" y="2886071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5823724" y="3505205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529837" y="1599642"/>
            <a:ext cx="4654232" cy="972109"/>
            <a:chOff x="421825" y="1599642"/>
            <a:chExt cx="4654232" cy="972109"/>
          </a:xfrm>
        </p:grpSpPr>
        <p:grpSp>
          <p:nvGrpSpPr>
            <p:cNvPr id="58" name="Группа 57"/>
            <p:cNvGrpSpPr/>
            <p:nvPr/>
          </p:nvGrpSpPr>
          <p:grpSpPr>
            <a:xfrm>
              <a:off x="529266" y="1599642"/>
              <a:ext cx="4546791" cy="972109"/>
              <a:chOff x="5889202" y="3767656"/>
              <a:chExt cx="2448272" cy="972109"/>
            </a:xfrm>
          </p:grpSpPr>
          <p:sp>
            <p:nvSpPr>
              <p:cNvPr id="61" name="Прямоугольник 60"/>
              <p:cNvSpPr/>
              <p:nvPr/>
            </p:nvSpPr>
            <p:spPr>
              <a:xfrm>
                <a:off x="5889202" y="4011911"/>
                <a:ext cx="2448272" cy="727854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spcAft>
                    <a:spcPts val="3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X86</a:t>
                </a:r>
              </a:p>
              <a:p>
                <a:pPr>
                  <a:spcAft>
                    <a:spcPts val="300"/>
                  </a:spcAft>
                </a:pP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Высокоскоростной </a:t>
                </a:r>
                <a:r>
                  <a:rPr lang="ru-RU" sz="1100" dirty="0" err="1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интерконнект</a:t>
                </a: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 56 </a:t>
                </a:r>
                <a:r>
                  <a:rPr lang="en-US" sz="1100" dirty="0" err="1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Gbps</a:t>
                </a:r>
                <a:r>
                  <a:rPr lang="en-US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 </a:t>
                </a: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с поддержкой </a:t>
                </a:r>
                <a:r>
                  <a:rPr lang="en-US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RDMA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SSD </a:t>
                </a:r>
                <a:r>
                  <a:rPr lang="ru-RU" sz="1100" dirty="0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и </a:t>
                </a:r>
                <a:r>
                  <a:rPr lang="en-US" sz="1100" dirty="0" err="1" smtClean="0">
                    <a:solidFill>
                      <a:schemeClr val="tx1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NVMe</a:t>
                </a:r>
                <a:endParaRPr lang="en-US" sz="1100" dirty="0" smtClean="0">
                  <a:solidFill>
                    <a:schemeClr val="tx1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  <a:p>
                <a:pPr>
                  <a:spcAft>
                    <a:spcPts val="400"/>
                  </a:spcAft>
                </a:pPr>
                <a:endParaRPr lang="ru-RU" sz="1100" dirty="0" smtClean="0">
                  <a:solidFill>
                    <a:schemeClr val="tx1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5894741" y="3767656"/>
                <a:ext cx="45826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ru-RU" sz="1400" b="1" dirty="0">
                    <a:latin typeface="DINRoundPro-Medium" pitchFamily="34" charset="-52"/>
                    <a:cs typeface="DINRoundPro-Medium" pitchFamily="34" charset="-52"/>
                  </a:rPr>
                  <a:t>Железо</a:t>
                </a:r>
              </a:p>
            </p:txBody>
          </p:sp>
        </p:grpSp>
        <p:sp>
          <p:nvSpPr>
            <p:cNvPr id="33" name="Овал 32"/>
            <p:cNvSpPr/>
            <p:nvPr/>
          </p:nvSpPr>
          <p:spPr>
            <a:xfrm>
              <a:off x="421825" y="1964253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421825" y="2165991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421825" y="2382015"/>
              <a:ext cx="45719" cy="4571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941870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39552" y="442420"/>
            <a:ext cx="504056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" name="Picture 2" descr="C:\Users\March\Desktop\IBS\Новая презентация\source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0432" y="253709"/>
            <a:ext cx="359263" cy="36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413137" y="658444"/>
            <a:ext cx="54034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Машины баз данных</a:t>
            </a:r>
            <a:r>
              <a:rPr lang="en-US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для </a:t>
            </a:r>
            <a:r>
              <a:rPr lang="en-US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Enterprise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Скала-СР </a:t>
            </a:r>
            <a:r>
              <a:rPr lang="ru-RU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/ </a:t>
            </a:r>
            <a:r>
              <a:rPr lang="en-US" sz="2400" dirty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Postgres </a:t>
            </a:r>
            <a:r>
              <a:rPr lang="en-US" sz="2400" dirty="0" smtClean="0">
                <a:solidFill>
                  <a:prstClr val="black"/>
                </a:solidFill>
                <a:latin typeface="DINRoundPro-Medium" pitchFamily="34" charset="-52"/>
                <a:ea typeface="Open Sans" pitchFamily="34" charset="0"/>
                <a:cs typeface="DINRoundPro-Medium" pitchFamily="34" charset="-52"/>
              </a:rPr>
              <a:t>Pro</a:t>
            </a:r>
            <a:endParaRPr lang="en-US" sz="2400" dirty="0">
              <a:solidFill>
                <a:prstClr val="black"/>
              </a:solidFill>
              <a:latin typeface="DINRoundPro-Medium" pitchFamily="34" charset="-52"/>
              <a:ea typeface="Open Sans" pitchFamily="34" charset="0"/>
              <a:cs typeface="DINRoundPro-Medium" pitchFamily="34" charset="-52"/>
            </a:endParaRPr>
          </a:p>
        </p:txBody>
      </p:sp>
      <p:grpSp>
        <p:nvGrpSpPr>
          <p:cNvPr id="57" name="Группа 56"/>
          <p:cNvGrpSpPr/>
          <p:nvPr/>
        </p:nvGrpSpPr>
        <p:grpSpPr>
          <a:xfrm>
            <a:off x="210750" y="1489264"/>
            <a:ext cx="8531990" cy="3429492"/>
            <a:chOff x="210750" y="1489264"/>
            <a:chExt cx="8531990" cy="3429492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750" y="1489264"/>
              <a:ext cx="1722468" cy="3427126"/>
            </a:xfrm>
            <a:prstGeom prst="rect">
              <a:avLst/>
            </a:prstGeom>
          </p:spPr>
        </p:pic>
        <p:sp>
          <p:nvSpPr>
            <p:cNvPr id="2" name="Прямоугольник 1"/>
            <p:cNvSpPr/>
            <p:nvPr/>
          </p:nvSpPr>
          <p:spPr>
            <a:xfrm>
              <a:off x="2012907" y="1851670"/>
              <a:ext cx="259228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ru-RU" sz="1400" dirty="0">
                  <a:latin typeface="DINRoundPro-Medium" pitchFamily="34" charset="-52"/>
                  <a:cs typeface="DINRoundPro-Medium" pitchFamily="34" charset="-52"/>
                </a:rPr>
                <a:t>Серия </a:t>
              </a:r>
              <a:r>
                <a:rPr lang="ru-RU" sz="1400" dirty="0" smtClean="0">
                  <a:latin typeface="DINRoundPro-Medium" pitchFamily="34" charset="-52"/>
                  <a:cs typeface="DINRoundPro-Medium" pitchFamily="34" charset="-52"/>
                </a:rPr>
                <a:t>300</a:t>
              </a:r>
              <a:endParaRPr lang="en-US" sz="1400" dirty="0" smtClean="0">
                <a:latin typeface="DINRoundPro-Medium" pitchFamily="34" charset="-52"/>
                <a:cs typeface="DINRoundPro-Medium" pitchFamily="34" charset="-52"/>
              </a:endParaRPr>
            </a:p>
            <a:p>
              <a:r>
                <a:rPr lang="ru-RU" sz="1100" b="1" dirty="0" smtClean="0">
                  <a:latin typeface="DINRoundPro" pitchFamily="34" charset="-52"/>
                  <a:cs typeface="DINRoundPro" pitchFamily="34" charset="-52"/>
                </a:rPr>
                <a:t>общего назначения </a:t>
              </a:r>
              <a:endParaRPr lang="ru-RU" sz="1100" b="1" dirty="0">
                <a:latin typeface="DINRoundPro" pitchFamily="34" charset="-52"/>
                <a:cs typeface="DINRoundPro" pitchFamily="34" charset="-52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868144" y="1863150"/>
              <a:ext cx="122413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ru-RU" sz="1400" dirty="0" smtClean="0">
                  <a:latin typeface="DINRoundPro-Medium" pitchFamily="34" charset="-52"/>
                  <a:cs typeface="DINRoundPro-Medium" pitchFamily="34" charset="-52"/>
                </a:rPr>
                <a:t>Серия 500</a:t>
              </a:r>
              <a:endParaRPr lang="en-US" sz="1400" dirty="0" smtClean="0">
                <a:latin typeface="DINRoundPro-Medium" pitchFamily="34" charset="-52"/>
                <a:cs typeface="DINRoundPro-Medium" pitchFamily="34" charset="-52"/>
              </a:endParaRPr>
            </a:p>
            <a:p>
              <a:r>
                <a:rPr lang="ru-RU" sz="1100" b="1" dirty="0" err="1" smtClean="0"/>
                <a:t>мультимастер</a:t>
              </a:r>
              <a:endParaRPr lang="ru-RU" sz="1100" b="1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2050257" y="3135183"/>
              <a:ext cx="2376264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i="1" dirty="0" smtClean="0">
                  <a:latin typeface="DINRoundPro" pitchFamily="34" charset="-52"/>
                  <a:cs typeface="DINRoundPro" pitchFamily="34" charset="-52"/>
                </a:rPr>
                <a:t>классические </a:t>
              </a:r>
              <a:r>
                <a:rPr lang="ru-RU" sz="1100" i="1" dirty="0">
                  <a:latin typeface="DINRoundPro" pitchFamily="34" charset="-52"/>
                  <a:cs typeface="DINRoundPro" pitchFamily="34" charset="-52"/>
                </a:rPr>
                <a:t>операционные приложения: чтение / запись </a:t>
              </a:r>
              <a:endParaRPr lang="en-US" sz="1100" i="1" dirty="0" smtClean="0">
                <a:latin typeface="DINRoundPro" pitchFamily="34" charset="-52"/>
                <a:cs typeface="DINRoundPro" pitchFamily="34" charset="-52"/>
              </a:endParaRPr>
            </a:p>
            <a:p>
              <a:r>
                <a:rPr lang="ru-RU" sz="1100" i="1" dirty="0" smtClean="0">
                  <a:latin typeface="DINRoundPro" pitchFamily="34" charset="-52"/>
                  <a:cs typeface="DINRoundPro" pitchFamily="34" charset="-52"/>
                </a:rPr>
                <a:t>в </a:t>
              </a:r>
              <a:r>
                <a:rPr lang="ru-RU" sz="1100" i="1" dirty="0">
                  <a:latin typeface="DINRoundPro" pitchFamily="34" charset="-52"/>
                  <a:cs typeface="DINRoundPro" pitchFamily="34" charset="-52"/>
                </a:rPr>
                <a:t>соотношении ~ </a:t>
              </a:r>
              <a:r>
                <a:rPr lang="ru-RU" sz="1100" i="1" dirty="0" smtClean="0">
                  <a:latin typeface="DINRoundPro" pitchFamily="34" charset="-52"/>
                  <a:cs typeface="DINRoundPro" pitchFamily="34" charset="-52"/>
                </a:rPr>
                <a:t>8</a:t>
              </a:r>
              <a:r>
                <a:rPr lang="ru-RU" sz="1100" i="1" dirty="0" smtClean="0">
                  <a:latin typeface="DINRoundPro" pitchFamily="34" charset="-52"/>
                  <a:cs typeface="DINRoundPro" pitchFamily="34" charset="-52"/>
                </a:rPr>
                <a:t>0/20</a:t>
              </a:r>
              <a:endParaRPr lang="ru-RU" sz="1100" i="1" dirty="0">
                <a:latin typeface="DINRoundPro" pitchFamily="34" charset="-52"/>
                <a:cs typeface="DINRoundPro" pitchFamily="34" charset="-52"/>
              </a:endParaRPr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1491630"/>
              <a:ext cx="1722468" cy="3427126"/>
            </a:xfrm>
            <a:prstGeom prst="rect">
              <a:avLst/>
            </a:prstGeom>
          </p:spPr>
        </p:pic>
        <p:sp>
          <p:nvSpPr>
            <p:cNvPr id="13" name="Прямоугольник 12"/>
            <p:cNvSpPr/>
            <p:nvPr/>
          </p:nvSpPr>
          <p:spPr>
            <a:xfrm>
              <a:off x="2123728" y="2790993"/>
              <a:ext cx="50405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299969" y="2787774"/>
              <a:ext cx="50405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932040" y="3135183"/>
              <a:ext cx="2808312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i="1" dirty="0" smtClean="0">
                  <a:latin typeface="DINRoundPro" pitchFamily="34" charset="-52"/>
                  <a:cs typeface="DINRoundPro" pitchFamily="34" charset="-52"/>
                </a:rPr>
                <a:t>масштабируемые </a:t>
              </a:r>
              <a:r>
                <a:rPr lang="ru-RU" sz="1100" i="1" dirty="0">
                  <a:latin typeface="DINRoundPro" pitchFamily="34" charset="-52"/>
                  <a:cs typeface="DINRoundPro" pitchFamily="34" charset="-52"/>
                </a:rPr>
                <a:t>нагрузки, </a:t>
              </a:r>
              <a:r>
                <a:rPr lang="ru-RU" sz="1100" i="1" dirty="0" smtClean="0">
                  <a:latin typeface="DINRoundPro" pitchFamily="34" charset="-52"/>
                  <a:cs typeface="DINRoundPro" pitchFamily="34" charset="-52"/>
                </a:rPr>
                <a:t>высокоинтенсивные приложения </a:t>
              </a:r>
              <a:r>
                <a:rPr lang="ru-RU" sz="1100" i="1" dirty="0">
                  <a:latin typeface="DINRoundPro" pitchFamily="34" charset="-52"/>
                  <a:cs typeface="DINRoundPro" pitchFamily="34" charset="-52"/>
                </a:rPr>
                <a:t>федеральных </a:t>
              </a:r>
              <a:r>
                <a:rPr lang="ru-RU" sz="1100" i="1" dirty="0" smtClean="0">
                  <a:latin typeface="DINRoundPro" pitchFamily="34" charset="-52"/>
                  <a:cs typeface="DINRoundPro" pitchFamily="34" charset="-52"/>
                </a:rPr>
                <a:t>масштабов</a:t>
              </a:r>
              <a:endParaRPr lang="ru-RU" sz="1100" i="1" dirty="0">
                <a:latin typeface="DINRoundPro" pitchFamily="34" charset="-52"/>
                <a:cs typeface="DINRoundPro" pitchFamily="34" charset="-52"/>
              </a:endParaRPr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3095836" y="4119922"/>
              <a:ext cx="3024336" cy="651460"/>
              <a:chOff x="2303748" y="4011910"/>
              <a:chExt cx="3024336" cy="651460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2303748" y="4011910"/>
                <a:ext cx="3024336" cy="651460"/>
              </a:xfrm>
              <a:prstGeom prst="rect">
                <a:avLst/>
              </a:prstGeom>
              <a:ln>
                <a:solidFill>
                  <a:srgbClr val="00B0F0"/>
                </a:solidFill>
              </a:ln>
            </p:spPr>
            <p:txBody>
              <a:bodyPr wrap="square">
                <a:spAutoFit/>
              </a:bodyPr>
              <a:lstStyle/>
              <a:p>
                <a:pPr lvl="0" indent="88900">
                  <a:spcAft>
                    <a:spcPts val="400"/>
                  </a:spcAft>
                </a:pPr>
                <a:r>
                  <a:rPr lang="ru-RU" sz="1100" dirty="0" smtClean="0">
                    <a:solidFill>
                      <a:prstClr val="black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Доставка WAL </a:t>
                </a:r>
                <a:r>
                  <a:rPr lang="ru-RU" sz="1100" dirty="0">
                    <a:solidFill>
                      <a:prstClr val="black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по RDMA</a:t>
                </a:r>
              </a:p>
              <a:p>
                <a:pPr lvl="0" indent="88900"/>
                <a:r>
                  <a:rPr lang="ru-RU" sz="1100" dirty="0" smtClean="0">
                    <a:solidFill>
                      <a:prstClr val="black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Координация транзакций в </a:t>
                </a:r>
                <a:r>
                  <a:rPr lang="ru-RU" sz="1100" dirty="0" err="1">
                    <a:solidFill>
                      <a:prstClr val="black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multimaster</a:t>
                </a:r>
                <a:r>
                  <a:rPr lang="ru-RU" sz="1100" dirty="0">
                    <a:solidFill>
                      <a:prstClr val="black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 </a:t>
                </a:r>
                <a:endParaRPr lang="en-US" sz="1100" dirty="0">
                  <a:solidFill>
                    <a:prstClr val="black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  <a:p>
                <a:pPr lvl="0" indent="88900"/>
                <a:r>
                  <a:rPr lang="ru-RU" sz="1100" dirty="0" smtClean="0">
                    <a:solidFill>
                      <a:prstClr val="black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с </a:t>
                </a:r>
                <a:r>
                  <a:rPr lang="ru-RU" sz="1100" dirty="0">
                    <a:solidFill>
                      <a:prstClr val="black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применением </a:t>
                </a:r>
                <a:r>
                  <a:rPr lang="ru-RU" sz="1100" dirty="0" smtClean="0">
                    <a:solidFill>
                      <a:prstClr val="black"/>
                    </a:solidFill>
                    <a:latin typeface="DINRoundPro" pitchFamily="34" charset="-52"/>
                    <a:ea typeface="Open Sans" panose="020B0606030504020204" pitchFamily="34" charset="0"/>
                    <a:cs typeface="DINRoundPro" pitchFamily="34" charset="-52"/>
                  </a:rPr>
                  <a:t>RDMA</a:t>
                </a:r>
                <a:endParaRPr lang="ru-RU" sz="1100" dirty="0">
                  <a:solidFill>
                    <a:prstClr val="black"/>
                  </a:solidFill>
                  <a:latin typeface="DINRoundPro" pitchFamily="34" charset="-52"/>
                  <a:ea typeface="Open Sans" panose="020B0606030504020204" pitchFamily="34" charset="0"/>
                  <a:cs typeface="DINRoundPro" pitchFamily="34" charset="-52"/>
                </a:endParaRPr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2339752" y="4126874"/>
                <a:ext cx="45719" cy="4571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Овал 31"/>
              <p:cNvSpPr/>
              <p:nvPr/>
            </p:nvSpPr>
            <p:spPr>
              <a:xfrm>
                <a:off x="2339752" y="4343375"/>
                <a:ext cx="45719" cy="4571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58" name="Группа 57"/>
          <p:cNvGrpSpPr/>
          <p:nvPr/>
        </p:nvGrpSpPr>
        <p:grpSpPr>
          <a:xfrm>
            <a:off x="636248" y="1851670"/>
            <a:ext cx="1088760" cy="928534"/>
            <a:chOff x="636248" y="1851670"/>
            <a:chExt cx="1088760" cy="928534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636248" y="2533983"/>
              <a:ext cx="108876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00B050"/>
                </a:buClr>
              </a:pPr>
              <a:r>
                <a:rPr lang="ru-RU" sz="1000" b="1" dirty="0" smtClean="0">
                  <a:latin typeface="DINRoundPro-Medium" pitchFamily="34" charset="-52"/>
                  <a:ea typeface="Open Sans" panose="020B0606030504020204" pitchFamily="34" charset="0"/>
                  <a:cs typeface="DINRoundPro-Medium" pitchFamily="34" charset="-52"/>
                </a:rPr>
                <a:t>ДОСТУПНОСТЬ</a:t>
              </a:r>
              <a:endParaRPr lang="ru-RU" sz="1000" b="1" dirty="0">
                <a:latin typeface="DINRoundPro-Medium" pitchFamily="34" charset="-52"/>
                <a:ea typeface="Open Sans" panose="020B0606030504020204" pitchFamily="34" charset="0"/>
                <a:cs typeface="DINRoundPro-Medium" pitchFamily="34" charset="-52"/>
              </a:endParaRPr>
            </a:p>
          </p:txBody>
        </p:sp>
        <p:pic>
          <p:nvPicPr>
            <p:cNvPr id="60" name="Picture 2" descr="C:\Users\Братуха\Desktop\IBS\money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797" y="1851670"/>
              <a:ext cx="463937" cy="463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1" name="Группа 60"/>
          <p:cNvGrpSpPr/>
          <p:nvPr/>
        </p:nvGrpSpPr>
        <p:grpSpPr>
          <a:xfrm>
            <a:off x="2573075" y="1851670"/>
            <a:ext cx="1300356" cy="928534"/>
            <a:chOff x="2573075" y="1851670"/>
            <a:chExt cx="1300356" cy="928534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2573075" y="2533983"/>
              <a:ext cx="1300356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00B050"/>
                </a:buClr>
              </a:pPr>
              <a:r>
                <a:rPr lang="ru-RU" sz="1000" b="1" dirty="0" smtClean="0">
                  <a:latin typeface="DINRoundPro-Medium" pitchFamily="34" charset="-52"/>
                  <a:ea typeface="Open Sans" panose="020B0606030504020204" pitchFamily="34" charset="0"/>
                  <a:cs typeface="DINRoundPro-Medium" pitchFamily="34" charset="-52"/>
                </a:rPr>
                <a:t>СОВМЕСТИМОСТЬ</a:t>
              </a:r>
              <a:endParaRPr lang="ru-RU" sz="1000" b="1" dirty="0">
                <a:latin typeface="DINRoundPro-Medium" pitchFamily="34" charset="-52"/>
                <a:ea typeface="Open Sans" panose="020B0606030504020204" pitchFamily="34" charset="0"/>
                <a:cs typeface="DINRoundPro-Medium" pitchFamily="34" charset="-52"/>
              </a:endParaRPr>
            </a:p>
          </p:txBody>
        </p:sp>
        <p:pic>
          <p:nvPicPr>
            <p:cNvPr id="63" name="Picture 3" descr="C:\Users\Братуха\Desktop\IBS\settings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1285" y="1851670"/>
              <a:ext cx="463937" cy="463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4" name="Группа 63"/>
          <p:cNvGrpSpPr/>
          <p:nvPr/>
        </p:nvGrpSpPr>
        <p:grpSpPr>
          <a:xfrm>
            <a:off x="4795271" y="1857815"/>
            <a:ext cx="1103186" cy="936229"/>
            <a:chOff x="4795271" y="1857815"/>
            <a:chExt cx="1103186" cy="936229"/>
          </a:xfrm>
        </p:grpSpPr>
        <p:sp>
          <p:nvSpPr>
            <p:cNvPr id="65" name="Прямоугольник 64"/>
            <p:cNvSpPr/>
            <p:nvPr/>
          </p:nvSpPr>
          <p:spPr>
            <a:xfrm>
              <a:off x="4795271" y="2540128"/>
              <a:ext cx="1103186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00B050"/>
                </a:buClr>
              </a:pPr>
              <a:r>
                <a:rPr lang="ru-RU" sz="1000" b="1" dirty="0" smtClean="0">
                  <a:latin typeface="DINRoundPro-Medium" pitchFamily="34" charset="-52"/>
                  <a:ea typeface="Open Sans" panose="020B0606030504020204" pitchFamily="34" charset="0"/>
                  <a:cs typeface="DINRoundPro-Medium" pitchFamily="34" charset="-52"/>
                </a:rPr>
                <a:t>НАДЕЖНОСТЬ</a:t>
              </a:r>
              <a:endParaRPr lang="ru-RU" sz="1000" b="1" dirty="0">
                <a:latin typeface="DINRoundPro-Medium" pitchFamily="34" charset="-52"/>
                <a:ea typeface="Open Sans" panose="020B0606030504020204" pitchFamily="34" charset="0"/>
                <a:cs typeface="DINRoundPro-Medium" pitchFamily="34" charset="-52"/>
              </a:endParaRPr>
            </a:p>
          </p:txBody>
        </p:sp>
        <p:pic>
          <p:nvPicPr>
            <p:cNvPr id="66" name="Picture 4" descr="C:\Users\Братуха\Desktop\IBS\like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1041" y="1857815"/>
              <a:ext cx="451646" cy="4516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7" name="Группа 66"/>
          <p:cNvGrpSpPr/>
          <p:nvPr/>
        </p:nvGrpSpPr>
        <p:grpSpPr>
          <a:xfrm>
            <a:off x="6887566" y="1861286"/>
            <a:ext cx="1572866" cy="925063"/>
            <a:chOff x="6887566" y="1861286"/>
            <a:chExt cx="1572866" cy="925063"/>
          </a:xfrm>
        </p:grpSpPr>
        <p:sp>
          <p:nvSpPr>
            <p:cNvPr id="68" name="Прямоугольник 67"/>
            <p:cNvSpPr/>
            <p:nvPr/>
          </p:nvSpPr>
          <p:spPr>
            <a:xfrm>
              <a:off x="6887566" y="2540128"/>
              <a:ext cx="1572866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00B050"/>
                </a:buClr>
              </a:pPr>
              <a:r>
                <a:rPr lang="ru-RU" sz="1000" b="1" dirty="0" smtClean="0">
                  <a:latin typeface="DINRoundPro-Medium" pitchFamily="34" charset="-52"/>
                  <a:ea typeface="Open Sans" panose="020B0606030504020204" pitchFamily="34" charset="0"/>
                  <a:cs typeface="DINRoundPro-Medium" pitchFamily="34" charset="-52"/>
                </a:rPr>
                <a:t>МАСШТАБИРУЕМОСТ</a:t>
              </a:r>
              <a:r>
                <a:rPr lang="ru-RU" sz="1000" b="1" dirty="0">
                  <a:latin typeface="DINRoundPro-Medium" pitchFamily="34" charset="-52"/>
                  <a:ea typeface="Open Sans" panose="020B0606030504020204" pitchFamily="34" charset="0"/>
                  <a:cs typeface="DINRoundPro-Medium" pitchFamily="34" charset="-52"/>
                </a:rPr>
                <a:t>Ь</a:t>
              </a:r>
            </a:p>
          </p:txBody>
        </p:sp>
        <p:pic>
          <p:nvPicPr>
            <p:cNvPr id="69" name="Picture 6" descr="C:\Users\Братуха\Desktop\IBS\maximize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5503" y="1861286"/>
              <a:ext cx="456994" cy="4569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0" name="Группа 69"/>
          <p:cNvGrpSpPr/>
          <p:nvPr/>
        </p:nvGrpSpPr>
        <p:grpSpPr>
          <a:xfrm>
            <a:off x="1374077" y="3400854"/>
            <a:ext cx="1715534" cy="936810"/>
            <a:chOff x="1374077" y="3400854"/>
            <a:chExt cx="1715534" cy="936810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1374077" y="4091443"/>
              <a:ext cx="171553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00B050"/>
                </a:buClr>
              </a:pPr>
              <a:r>
                <a:rPr lang="ru-RU" sz="1000" b="1" dirty="0" smtClean="0">
                  <a:latin typeface="DINRoundPro-Medium" pitchFamily="34" charset="-52"/>
                  <a:ea typeface="Open Sans" panose="020B0606030504020204" pitchFamily="34" charset="0"/>
                  <a:cs typeface="DINRoundPro-Medium" pitchFamily="34" charset="-52"/>
                </a:rPr>
                <a:t>ПРОИЗВОДИТЕЛЬНОСТЬ</a:t>
              </a:r>
              <a:endParaRPr lang="ru-RU" sz="1000" b="1" dirty="0">
                <a:latin typeface="DINRoundPro-Medium" pitchFamily="34" charset="-52"/>
                <a:ea typeface="Open Sans" panose="020B0606030504020204" pitchFamily="34" charset="0"/>
                <a:cs typeface="DINRoundPro-Medium" pitchFamily="34" charset="-52"/>
              </a:endParaRPr>
            </a:p>
          </p:txBody>
        </p:sp>
        <p:pic>
          <p:nvPicPr>
            <p:cNvPr id="72" name="Picture 7" descr="C:\Users\Братуха\Desktop\IBS\stats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8561" y="3400854"/>
              <a:ext cx="506566" cy="5065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3" name="Группа 72"/>
          <p:cNvGrpSpPr/>
          <p:nvPr/>
        </p:nvGrpSpPr>
        <p:grpSpPr>
          <a:xfrm>
            <a:off x="3746788" y="3400854"/>
            <a:ext cx="1226618" cy="943250"/>
            <a:chOff x="3746788" y="3400854"/>
            <a:chExt cx="1226618" cy="943250"/>
          </a:xfrm>
        </p:grpSpPr>
        <p:sp>
          <p:nvSpPr>
            <p:cNvPr id="74" name="Прямоугольник 73"/>
            <p:cNvSpPr/>
            <p:nvPr/>
          </p:nvSpPr>
          <p:spPr>
            <a:xfrm>
              <a:off x="3746788" y="4090188"/>
              <a:ext cx="1226618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00B050"/>
                </a:buClr>
              </a:pPr>
              <a:r>
                <a:rPr lang="ru-RU" sz="1000" b="1" dirty="0" smtClean="0">
                  <a:latin typeface="DINRoundPro-Medium" pitchFamily="34" charset="-52"/>
                  <a:ea typeface="Open Sans" panose="020B0606030504020204" pitchFamily="34" charset="0"/>
                  <a:cs typeface="DINRoundPro-Medium" pitchFamily="34" charset="-52"/>
                </a:rPr>
                <a:t>БЕЗОПАСНОСТЬ</a:t>
              </a:r>
              <a:endParaRPr lang="ru-RU" sz="1000" b="1" dirty="0">
                <a:latin typeface="DINRoundPro-Medium" pitchFamily="34" charset="-52"/>
                <a:ea typeface="Open Sans" panose="020B0606030504020204" pitchFamily="34" charset="0"/>
                <a:cs typeface="DINRoundPro-Medium" pitchFamily="34" charset="-52"/>
              </a:endParaRPr>
            </a:p>
          </p:txBody>
        </p:sp>
        <p:pic>
          <p:nvPicPr>
            <p:cNvPr id="75" name="Picture 8" descr="C:\Users\Братуха\Desktop\IBS\shield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7200" y="3400854"/>
              <a:ext cx="485795" cy="485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6" name="Группа 75"/>
          <p:cNvGrpSpPr/>
          <p:nvPr/>
        </p:nvGrpSpPr>
        <p:grpSpPr>
          <a:xfrm>
            <a:off x="5477227" y="3438914"/>
            <a:ext cx="1903085" cy="1051384"/>
            <a:chOff x="5477227" y="3438914"/>
            <a:chExt cx="1903085" cy="1051384"/>
          </a:xfrm>
        </p:grpSpPr>
        <p:sp>
          <p:nvSpPr>
            <p:cNvPr id="77" name="Прямоугольник 76"/>
            <p:cNvSpPr/>
            <p:nvPr/>
          </p:nvSpPr>
          <p:spPr>
            <a:xfrm>
              <a:off x="5477227" y="4090188"/>
              <a:ext cx="190308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rgbClr val="00B050"/>
                </a:buClr>
              </a:pPr>
              <a:r>
                <a:rPr lang="ru-RU" sz="1000" b="1" dirty="0" smtClean="0">
                  <a:latin typeface="DINRoundPro-Medium" pitchFamily="34" charset="-52"/>
                  <a:ea typeface="Open Sans" panose="020B0606030504020204" pitchFamily="34" charset="0"/>
                  <a:cs typeface="DINRoundPro-Medium" pitchFamily="34" charset="-52"/>
                </a:rPr>
                <a:t>ГАРАНТИЯ И ТЕХНИЧЕСКАЯ</a:t>
              </a:r>
            </a:p>
            <a:p>
              <a:pPr algn="ctr">
                <a:buClr>
                  <a:srgbClr val="00B050"/>
                </a:buClr>
              </a:pPr>
              <a:r>
                <a:rPr lang="ru-RU" sz="1000" b="1" dirty="0" smtClean="0">
                  <a:latin typeface="DINRoundPro-Medium" pitchFamily="34" charset="-52"/>
                  <a:ea typeface="Open Sans" panose="020B0606030504020204" pitchFamily="34" charset="0"/>
                  <a:cs typeface="DINRoundPro-Medium" pitchFamily="34" charset="-52"/>
                </a:rPr>
                <a:t>ПОДДЕРЖКА </a:t>
              </a:r>
              <a:endParaRPr lang="ru-RU" sz="1000" b="1" dirty="0">
                <a:latin typeface="DINRoundPro-Medium" pitchFamily="34" charset="-52"/>
                <a:ea typeface="Open Sans" panose="020B0606030504020204" pitchFamily="34" charset="0"/>
                <a:cs typeface="DINRoundPro-Medium" pitchFamily="34" charset="-52"/>
              </a:endParaRPr>
            </a:p>
          </p:txBody>
        </p:sp>
        <p:pic>
          <p:nvPicPr>
            <p:cNvPr id="78" name="Picture 9" descr="C:\Users\Братуха\Desktop\IBS\telemarketer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712" y="3438914"/>
              <a:ext cx="465244" cy="465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408695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3554</TotalTime>
  <Words>329</Words>
  <Application>Microsoft Office PowerPoint</Application>
  <PresentationFormat>Экран (16:9)</PresentationFormat>
  <Paragraphs>136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Машины баз данных PostgreSQL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HQ-IB-SCCM-01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Гниломедов Павел Павлович</dc:creator>
  <cp:lastModifiedBy>Ведёхин Игорь Анатольевич</cp:lastModifiedBy>
  <cp:revision>94</cp:revision>
  <cp:lastPrinted>2017-03-14T07:28:37Z</cp:lastPrinted>
  <dcterms:created xsi:type="dcterms:W3CDTF">2017-03-02T13:40:33Z</dcterms:created>
  <dcterms:modified xsi:type="dcterms:W3CDTF">2017-03-15T15:55:07Z</dcterms:modified>
</cp:coreProperties>
</file>