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60" r:id="rId6"/>
    <p:sldId id="262" r:id="rId7"/>
    <p:sldId id="263" r:id="rId8"/>
    <p:sldId id="264" r:id="rId9"/>
    <p:sldId id="265" r:id="rId10"/>
    <p:sldId id="268" r:id="rId11"/>
    <p:sldId id="266" r:id="rId12"/>
    <p:sldId id="267" r:id="rId13"/>
    <p:sldId id="269" r:id="rId14"/>
    <p:sldId id="270" r:id="rId15"/>
    <p:sldId id="273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3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6CCB-2584-4653-938D-70B79473336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EC380-9728-4B89-B080-150BC60B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03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6CCB-2584-4653-938D-70B79473336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EC380-9728-4B89-B080-150BC60B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70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6CCB-2584-4653-938D-70B79473336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EC380-9728-4B89-B080-150BC60B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888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6CCB-2584-4653-938D-70B79473336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EC380-9728-4B89-B080-150BC60B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67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6CCB-2584-4653-938D-70B79473336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EC380-9728-4B89-B080-150BC60B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24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6CCB-2584-4653-938D-70B79473336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EC380-9728-4B89-B080-150BC60B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96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6CCB-2584-4653-938D-70B79473336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EC380-9728-4B89-B080-150BC60B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913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6CCB-2584-4653-938D-70B79473336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EC380-9728-4B89-B080-150BC60B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018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6CCB-2584-4653-938D-70B79473336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EC380-9728-4B89-B080-150BC60B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98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6CCB-2584-4653-938D-70B79473336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EC380-9728-4B89-B080-150BC60B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603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6CCB-2584-4653-938D-70B79473336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EC380-9728-4B89-B080-150BC60B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016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A6CCB-2584-4653-938D-70B79473336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EC380-9728-4B89-B080-150BC60B5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46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microsoft.com/en-us/projects/cipherbase/" TargetMode="External"/><Relationship Id="rId2" Type="http://schemas.openxmlformats.org/officeDocument/2006/relationships/hyperlink" Target="https://css.csail.mit.edu/cryptdb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outsourcedbits.org/2015/09/07/attacking-encrypted-database-systems/" TargetMode="External"/><Relationship Id="rId4" Type="http://schemas.openxmlformats.org/officeDocument/2006/relationships/hyperlink" Target="http://bristolcrypto.blogspot.co.at/2015/10/inference-attacks-on-property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microsoft.com/apps/pubs/default.aspx?id=258435" TargetMode="External"/><Relationship Id="rId2" Type="http://schemas.openxmlformats.org/officeDocument/2006/relationships/hyperlink" Target="http://research.microsoft.com/apps/pubs/default.aspx?id=14882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esearch.microsoft.com/pubs/258435/ManualHEv2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box.com/shared/static/tvc6cgfyswdocghv3cnffu32w3jndiu9.pdf" TargetMode="External"/><Relationship Id="rId2" Type="http://schemas.openxmlformats.org/officeDocument/2006/relationships/hyperlink" Target="http://nvlpubs.nist.gov/nistpubs/SpecialPublications/NIST.SP.800-38G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postgresql.org/images/2/24/Achieving_PCI_Compliace_PgConfNYC2014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beldmit@tcinet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log.filippo.io/the-ecb-penguin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ybertec.at/2016/06/postgresql-instance-level-encryption/" TargetMode="External"/><Relationship Id="rId2" Type="http://schemas.openxmlformats.org/officeDocument/2006/relationships/hyperlink" Target="http://archives.postgresql.org/pgsql-hackers/2011-10/msg01213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ybertec.at/announcing-availability-of-postgresql-instance-level-encryption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stgresql.org/docs/current/static/pgcrypto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Криптография в СУБД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n-US" sz="2400" dirty="0" smtClean="0"/>
              <a:t>PgConf.ru – 2017</a:t>
            </a:r>
          </a:p>
          <a:p>
            <a:pPr algn="l"/>
            <a:r>
              <a:rPr lang="ru-RU" sz="2400" dirty="0" smtClean="0"/>
              <a:t>Москва</a:t>
            </a:r>
            <a:endParaRPr lang="en-US" sz="2400" dirty="0" smtClean="0"/>
          </a:p>
          <a:p>
            <a:pPr algn="l"/>
            <a:r>
              <a:rPr lang="ru-RU" sz="2400" dirty="0" smtClean="0"/>
              <a:t>17 Марта</a:t>
            </a:r>
            <a:r>
              <a:rPr lang="en-US" sz="2400" dirty="0" smtClean="0"/>
              <a:t> 201</a:t>
            </a:r>
            <a:r>
              <a:rPr lang="ru-RU" sz="2400" dirty="0" smtClean="0"/>
              <a:t>7</a:t>
            </a:r>
            <a:endParaRPr lang="en-US" sz="2400" dirty="0" smtClean="0"/>
          </a:p>
          <a:p>
            <a:pPr algn="l"/>
            <a:r>
              <a:rPr lang="ru-RU" sz="2400" dirty="0" smtClean="0"/>
              <a:t>Дмитрий Белявский, Технический центр Интернет</a:t>
            </a:r>
            <a:endParaRPr lang="en-US" sz="2400" dirty="0" smtClean="0"/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80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Помечтаем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Property-preserving </a:t>
            </a:r>
            <a:r>
              <a:rPr lang="en-US" dirty="0" smtClean="0"/>
              <a:t>encryption</a:t>
            </a:r>
          </a:p>
          <a:p>
            <a:r>
              <a:rPr lang="en-US" dirty="0" smtClean="0"/>
              <a:t>Homomorphic encryption</a:t>
            </a:r>
          </a:p>
          <a:p>
            <a:r>
              <a:rPr lang="en-US" dirty="0"/>
              <a:t>Format-preserving encryption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7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Property-preserving </a:t>
            </a:r>
            <a:r>
              <a:rPr lang="en-US" dirty="0" smtClean="0"/>
              <a:t>encryption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smtClean="0">
                <a:sym typeface="Wingdings" panose="05000000000000000000" pitchFamily="2" charset="2"/>
              </a:rPr>
              <a:t>B =&gt; Encrypt(A)  Encrypt(B)</a:t>
            </a:r>
            <a:endParaRPr lang="en-US" dirty="0" smtClean="0"/>
          </a:p>
          <a:p>
            <a:r>
              <a:rPr lang="ru-RU" dirty="0" smtClean="0"/>
              <a:t>Описание</a:t>
            </a:r>
            <a:r>
              <a:rPr lang="en-US" dirty="0" smtClean="0"/>
              <a:t>:</a:t>
            </a:r>
          </a:p>
          <a:p>
            <a:pPr lvl="1"/>
            <a:r>
              <a:rPr lang="en-US" sz="2200" u="sng" dirty="0" smtClean="0">
                <a:hlinkClick r:id="rId2"/>
              </a:rPr>
              <a:t>https</a:t>
            </a:r>
            <a:r>
              <a:rPr lang="en-US" sz="2200" u="sng" dirty="0">
                <a:hlinkClick r:id="rId2"/>
              </a:rPr>
              <a:t>://css.csail.mit.edu/cryptdb/</a:t>
            </a:r>
            <a:r>
              <a:rPr lang="en-US" sz="2200" dirty="0"/>
              <a:t> </a:t>
            </a:r>
            <a:endParaRPr lang="en-US" sz="2200" dirty="0" smtClean="0"/>
          </a:p>
          <a:p>
            <a:pPr lvl="1"/>
            <a:r>
              <a:rPr lang="en-US" sz="2200" u="sng" dirty="0" smtClean="0">
                <a:hlinkClick r:id="rId3"/>
              </a:rPr>
              <a:t>http</a:t>
            </a:r>
            <a:r>
              <a:rPr lang="en-US" sz="2200" u="sng" dirty="0">
                <a:hlinkClick r:id="rId3"/>
              </a:rPr>
              <a:t>://research.microsoft.com/en-us/projects/cipherbase</a:t>
            </a:r>
            <a:r>
              <a:rPr lang="en-US" sz="2200" u="sng" dirty="0" smtClean="0">
                <a:hlinkClick r:id="rId3"/>
              </a:rPr>
              <a:t>/</a:t>
            </a:r>
            <a:endParaRPr lang="en-US" sz="2200" u="sng" dirty="0" smtClean="0"/>
          </a:p>
          <a:p>
            <a:r>
              <a:rPr lang="ru-RU" dirty="0" err="1" smtClean="0"/>
              <a:t>Криптоанализ</a:t>
            </a:r>
            <a:r>
              <a:rPr lang="en-US" dirty="0" smtClean="0"/>
              <a:t>:</a:t>
            </a:r>
            <a:endParaRPr lang="en-US" b="0" dirty="0" smtClean="0">
              <a:effectLst/>
            </a:endParaRPr>
          </a:p>
          <a:p>
            <a:pPr lvl="1" fontAlgn="base"/>
            <a:r>
              <a:rPr lang="en-US" sz="2000" u="sng" dirty="0">
                <a:hlinkClick r:id="rId4"/>
              </a:rPr>
              <a:t>http://</a:t>
            </a:r>
            <a:r>
              <a:rPr lang="en-US" sz="2000" u="sng" dirty="0" smtClean="0">
                <a:hlinkClick r:id="rId4"/>
              </a:rPr>
              <a:t>bristolcrypto.blogspot.co.at/2015/10/inference-attacks-on-property.html</a:t>
            </a:r>
          </a:p>
          <a:p>
            <a:pPr lvl="1" fontAlgn="base"/>
            <a:r>
              <a:rPr lang="en-US" sz="2000" u="sng" dirty="0" smtClean="0">
                <a:hlinkClick r:id="rId5"/>
              </a:rPr>
              <a:t>http</a:t>
            </a:r>
            <a:r>
              <a:rPr lang="en-US" sz="2000" u="sng" dirty="0">
                <a:hlinkClick r:id="rId5"/>
              </a:rPr>
              <a:t>://outsourcedbits.org/2015/09/07/attacking-encrypted-database-systems</a:t>
            </a:r>
            <a:r>
              <a:rPr lang="en-US" sz="2000" u="sng" dirty="0" smtClean="0">
                <a:hlinkClick r:id="rId5"/>
              </a:rPr>
              <a:t>/</a:t>
            </a:r>
            <a:endParaRPr lang="en-US" dirty="0" smtClean="0"/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37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Homomorphic encryption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Encrypt (AVG(A, B, C…)) = AVG(Encrypt(A), Encrypt(B), Encrypt(C)…)</a:t>
            </a:r>
          </a:p>
          <a:p>
            <a:r>
              <a:rPr lang="ru-RU" dirty="0" smtClean="0"/>
              <a:t>Для работы с сенситивными данными</a:t>
            </a:r>
            <a:endParaRPr lang="en-US" dirty="0" smtClean="0"/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research.microsoft.com/apps/pubs/default.aspx?id=148825</a:t>
            </a:r>
            <a:endParaRPr lang="en-US" dirty="0"/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research.microsoft.com/apps/pubs/default.aspx?id=258435</a:t>
            </a:r>
            <a:endParaRPr lang="en-US" dirty="0"/>
          </a:p>
          <a:p>
            <a:pPr lvl="1"/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research.microsoft.com/pubs/258435/ManualHEv2.pdf</a:t>
            </a:r>
            <a:endParaRPr lang="en-US" dirty="0" smtClean="0"/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17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Format-preserving encryption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Зашифрован ли номер телефона, кредитной карты, </a:t>
            </a:r>
            <a:r>
              <a:rPr lang="en-US" dirty="0" smtClean="0"/>
              <a:t>email-</a:t>
            </a:r>
            <a:r>
              <a:rPr lang="ru-RU" dirty="0" smtClean="0"/>
              <a:t>адрес?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Не меняем схему базы</a:t>
            </a:r>
            <a:r>
              <a:rPr lang="en-US" dirty="0" smtClean="0"/>
              <a:t>!</a:t>
            </a:r>
          </a:p>
          <a:p>
            <a:endParaRPr lang="en-US" dirty="0" smtClean="0"/>
          </a:p>
          <a:p>
            <a:r>
              <a:rPr lang="en-US" dirty="0" smtClean="0"/>
              <a:t>NIST:</a:t>
            </a:r>
            <a:br>
              <a:rPr lang="en-US" dirty="0" smtClean="0"/>
            </a:br>
            <a:r>
              <a:rPr lang="en-US" dirty="0" smtClean="0"/>
              <a:t>Recommendation </a:t>
            </a:r>
            <a:r>
              <a:rPr lang="en-US" dirty="0"/>
              <a:t>for Block Cipher Modes of Operation: Methods for Format-Preserving Encryption</a:t>
            </a:r>
            <a:br>
              <a:rPr lang="en-US" dirty="0"/>
            </a:b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nvlpubs.nist.gov/nistpubs/SpecialPublications/NIST.SP.800-38G.pdf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app.box.com/shared/static/tvc6cgfyswdocghv3cnffu32w3jndiu9.pdf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236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Напоследок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PCI-DSS Compliance</a:t>
            </a:r>
          </a:p>
          <a:p>
            <a:r>
              <a:rPr lang="en-US" dirty="0"/>
              <a:t>The Payment Card Industry Data Security Standard (PCI DSS) </a:t>
            </a:r>
            <a:r>
              <a:rPr lang="ru-RU" dirty="0" smtClean="0"/>
              <a:t>– стандарт защиты информации для организаций, которые работают с кредитными картами</a:t>
            </a:r>
            <a:endParaRPr lang="en-US" dirty="0" smtClean="0"/>
          </a:p>
          <a:p>
            <a:pPr marL="457200" lvl="1" indent="0">
              <a:buNone/>
            </a:pPr>
            <a:r>
              <a:rPr lang="en-US" u="sng" dirty="0">
                <a:hlinkClick r:id="rId2"/>
              </a:rPr>
              <a:t>https://wiki.postgresql.org/images/2/24/Achieving_PCI_Compliace_PgConfNYC2014.pdf</a:t>
            </a:r>
            <a:endParaRPr lang="en-US" dirty="0"/>
          </a:p>
          <a:p>
            <a:pPr lvl="1"/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209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ГОСТы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Полный спектр алгоритмов</a:t>
            </a:r>
          </a:p>
          <a:p>
            <a:r>
              <a:rPr lang="ru-RU" dirty="0" smtClean="0"/>
              <a:t>Технически нет проблем</a:t>
            </a:r>
          </a:p>
          <a:p>
            <a:pPr lvl="1"/>
            <a:r>
              <a:rPr lang="en-US" dirty="0" err="1" smtClean="0"/>
              <a:t>Pgcrypto</a:t>
            </a:r>
            <a:r>
              <a:rPr lang="en-US" dirty="0" smtClean="0"/>
              <a:t> </a:t>
            </a:r>
            <a:r>
              <a:rPr lang="ru-RU" dirty="0" smtClean="0"/>
              <a:t>с </a:t>
            </a:r>
            <a:r>
              <a:rPr lang="en-US" dirty="0" smtClean="0"/>
              <a:t>OpenSSL </a:t>
            </a:r>
            <a:r>
              <a:rPr lang="ru-RU" dirty="0" smtClean="0"/>
              <a:t>как </a:t>
            </a:r>
            <a:r>
              <a:rPr lang="ru-RU" dirty="0" err="1" smtClean="0"/>
              <a:t>криптобекендом</a:t>
            </a:r>
            <a:endParaRPr lang="ru-RU" dirty="0" smtClean="0"/>
          </a:p>
          <a:p>
            <a:r>
              <a:rPr lang="ru-RU" dirty="0" smtClean="0"/>
              <a:t>Есть требования регуляторов</a:t>
            </a:r>
          </a:p>
          <a:p>
            <a:pPr lvl="1"/>
            <a:r>
              <a:rPr lang="ru-RU" dirty="0" smtClean="0"/>
              <a:t>Сертифицированные решения</a:t>
            </a:r>
          </a:p>
          <a:p>
            <a:pPr lvl="1"/>
            <a:r>
              <a:rPr lang="ru-RU" dirty="0" smtClean="0"/>
              <a:t>Контроль встраивания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1463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beldmit@tcinet.ru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198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 вас есть данные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Что может злоумышленник?</a:t>
            </a:r>
            <a:endParaRPr lang="en-US" dirty="0" smtClean="0"/>
          </a:p>
          <a:p>
            <a:r>
              <a:rPr lang="ru-RU" dirty="0" smtClean="0"/>
              <a:t>Утащить данные</a:t>
            </a:r>
            <a:endParaRPr lang="en-US" dirty="0" smtClean="0"/>
          </a:p>
          <a:p>
            <a:r>
              <a:rPr lang="ru-RU" dirty="0" smtClean="0"/>
              <a:t>Изменить данные 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Если вы хотите защиты, то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Правило №</a:t>
            </a:r>
            <a:r>
              <a:rPr lang="en-US" dirty="0" smtClean="0"/>
              <a:t>1: </a:t>
            </a:r>
            <a:r>
              <a:rPr lang="ru-RU" dirty="0" smtClean="0">
                <a:solidFill>
                  <a:srgbClr val="FF0000"/>
                </a:solidFill>
              </a:rPr>
              <a:t>Не изобретайте велосипед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5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Криптопримитивы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Основные классы алгоритмов</a:t>
            </a:r>
            <a:endParaRPr lang="en-US" dirty="0" smtClean="0"/>
          </a:p>
          <a:p>
            <a:r>
              <a:rPr lang="en-US" dirty="0" smtClean="0"/>
              <a:t>Hash (message digest)</a:t>
            </a:r>
          </a:p>
          <a:p>
            <a:r>
              <a:rPr lang="en-US" dirty="0" smtClean="0"/>
              <a:t>Cipher</a:t>
            </a:r>
          </a:p>
          <a:p>
            <a:r>
              <a:rPr lang="en-US" dirty="0" smtClean="0"/>
              <a:t>Digital signature</a:t>
            </a:r>
          </a:p>
          <a:p>
            <a:r>
              <a:rPr lang="en-US" dirty="0" smtClean="0"/>
              <a:t>MAC</a:t>
            </a:r>
          </a:p>
          <a:p>
            <a:endParaRPr lang="en-US" dirty="0" smtClean="0"/>
          </a:p>
          <a:p>
            <a:r>
              <a:rPr lang="ru-RU" dirty="0" smtClean="0"/>
              <a:t>Вспомогательные алгоритмы</a:t>
            </a:r>
            <a:r>
              <a:rPr lang="en-US" dirty="0" smtClean="0"/>
              <a:t>: KDF, PRF…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4714337" y="2420888"/>
            <a:ext cx="155448" cy="914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4714337" y="3639403"/>
            <a:ext cx="155448" cy="914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005468" y="2585700"/>
            <a:ext cx="3187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Доступ к данным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024481" y="3804214"/>
            <a:ext cx="26887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Модификация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348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Преобразование произвольных данных в данные фиксированной длины</a:t>
            </a:r>
            <a:endParaRPr lang="en-US" dirty="0" smtClean="0"/>
          </a:p>
          <a:p>
            <a:pPr lvl="1"/>
            <a:r>
              <a:rPr lang="ru-RU" dirty="0" smtClean="0"/>
              <a:t>Необратимое</a:t>
            </a:r>
            <a:endParaRPr lang="en-US" dirty="0" smtClean="0"/>
          </a:p>
          <a:p>
            <a:pPr lvl="1"/>
            <a:r>
              <a:rPr lang="ru-RU" dirty="0" smtClean="0"/>
              <a:t>Трудно найти исходное значение</a:t>
            </a:r>
            <a:endParaRPr lang="en-US" dirty="0" smtClean="0"/>
          </a:p>
          <a:p>
            <a:pPr lvl="1"/>
            <a:r>
              <a:rPr lang="ru-RU" dirty="0" smtClean="0"/>
              <a:t>Трудно найти пару сообщений с </a:t>
            </a:r>
            <a:r>
              <a:rPr lang="ru-RU" dirty="0" err="1" smtClean="0"/>
              <a:t>ожинаковым</a:t>
            </a:r>
            <a:r>
              <a:rPr lang="ru-RU" dirty="0" smtClean="0"/>
              <a:t> </a:t>
            </a:r>
            <a:r>
              <a:rPr lang="ru-RU" dirty="0" err="1" smtClean="0"/>
              <a:t>хешом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ru-RU" dirty="0" smtClean="0"/>
              <a:t>Алгоритмы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MD5, SHA1</a:t>
            </a:r>
            <a:r>
              <a:rPr lang="en-US" dirty="0" smtClean="0"/>
              <a:t>, SHA2, SHA3…</a:t>
            </a:r>
          </a:p>
          <a:p>
            <a:pPr lvl="1"/>
            <a:r>
              <a:rPr lang="en-US" dirty="0"/>
              <a:t>Length: 128-512 bits</a:t>
            </a:r>
          </a:p>
          <a:p>
            <a:pPr lvl="1"/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94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Ciphers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r>
              <a:rPr lang="ru-RU" dirty="0" smtClean="0"/>
              <a:t>Обратимое преобразование</a:t>
            </a:r>
            <a:endParaRPr lang="en-US" dirty="0" smtClean="0"/>
          </a:p>
          <a:p>
            <a:r>
              <a:rPr lang="ru-RU" dirty="0" smtClean="0"/>
              <a:t>Алгоритмы</a:t>
            </a:r>
            <a:r>
              <a:rPr lang="en-US" dirty="0" smtClean="0"/>
              <a:t>: AES, Camellia, 3DES, </a:t>
            </a:r>
            <a:r>
              <a:rPr lang="en-US" dirty="0" err="1" smtClean="0"/>
              <a:t>ChaCha</a:t>
            </a:r>
            <a:r>
              <a:rPr lang="en-US" dirty="0" smtClean="0"/>
              <a:t>…</a:t>
            </a:r>
          </a:p>
          <a:p>
            <a:r>
              <a:rPr lang="ru-RU" dirty="0" smtClean="0"/>
              <a:t>Много режимов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ECB: </a:t>
            </a:r>
            <a:r>
              <a:rPr lang="ru-RU" dirty="0" smtClean="0"/>
              <a:t>одинаковый вход</a:t>
            </a:r>
            <a:r>
              <a:rPr lang="en-US" dirty="0" smtClean="0"/>
              <a:t> =&gt; </a:t>
            </a:r>
            <a:r>
              <a:rPr lang="ru-RU" dirty="0" smtClean="0"/>
              <a:t>одинаковый выход</a:t>
            </a:r>
            <a:endParaRPr lang="en-US" dirty="0" smtClean="0"/>
          </a:p>
          <a:p>
            <a:pPr lvl="1"/>
            <a:r>
              <a:rPr lang="en-US" dirty="0" smtClean="0"/>
              <a:t>IV </a:t>
            </a:r>
            <a:r>
              <a:rPr lang="ru-RU" dirty="0" smtClean="0"/>
              <a:t>– способ избежать этого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047" y="4509120"/>
            <a:ext cx="1581684" cy="164592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126" y="4509120"/>
            <a:ext cx="1424186" cy="15841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1600" y="6155040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Источник</a:t>
            </a:r>
            <a:r>
              <a:rPr lang="en-US" dirty="0" smtClean="0"/>
              <a:t>: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://blog.filippo.io/the-ecb-penguin</a:t>
            </a:r>
            <a:r>
              <a:rPr lang="en-US" dirty="0" smtClean="0">
                <a:hlinkClick r:id="rId4"/>
              </a:rPr>
              <a:t>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124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Пароли</a:t>
            </a:r>
            <a:r>
              <a:rPr lang="en-US" dirty="0" smtClean="0"/>
              <a:t>: Hash vs Cipher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Hash</a:t>
            </a:r>
          </a:p>
          <a:p>
            <a:r>
              <a:rPr lang="ru-RU" dirty="0" smtClean="0"/>
              <a:t>Один вход </a:t>
            </a:r>
            <a:r>
              <a:rPr lang="en-US" dirty="0" smtClean="0"/>
              <a:t>=&gt; </a:t>
            </a:r>
            <a:r>
              <a:rPr lang="ru-RU" dirty="0" smtClean="0"/>
              <a:t>один выход</a:t>
            </a:r>
            <a:endParaRPr lang="en-US" dirty="0" smtClean="0"/>
          </a:p>
          <a:p>
            <a:r>
              <a:rPr lang="en-US" dirty="0" smtClean="0"/>
              <a:t>Rainbow tables</a:t>
            </a:r>
          </a:p>
          <a:p>
            <a:r>
              <a:rPr lang="ru-RU" dirty="0" smtClean="0"/>
              <a:t>Рандомизация для различия</a:t>
            </a:r>
            <a:endParaRPr lang="en-US" dirty="0" smtClean="0"/>
          </a:p>
          <a:p>
            <a:r>
              <a:rPr lang="en-US" dirty="0" smtClean="0"/>
              <a:t>HMAC = HASH (salt, data). </a:t>
            </a:r>
          </a:p>
          <a:p>
            <a:pPr lvl="1"/>
            <a:r>
              <a:rPr lang="en-US" dirty="0" smtClean="0"/>
              <a:t>Salt </a:t>
            </a:r>
            <a:r>
              <a:rPr lang="ru-RU" dirty="0" smtClean="0"/>
              <a:t>сохранить в базе</a:t>
            </a:r>
            <a:endParaRPr lang="en-US" dirty="0" smtClean="0"/>
          </a:p>
          <a:p>
            <a:r>
              <a:rPr lang="en-US" dirty="0" err="1" smtClean="0"/>
              <a:t>Bcrypt</a:t>
            </a:r>
            <a:r>
              <a:rPr lang="en-US" dirty="0" smtClean="0"/>
              <a:t>/</a:t>
            </a:r>
            <a:r>
              <a:rPr lang="en-US" dirty="0" err="1" smtClean="0"/>
              <a:t>scrypt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Cipher</a:t>
            </a:r>
          </a:p>
          <a:p>
            <a:r>
              <a:rPr lang="ru-RU" dirty="0" smtClean="0"/>
              <a:t>Где держать ключ</a:t>
            </a:r>
            <a:r>
              <a:rPr lang="en-US" dirty="0" smtClean="0"/>
              <a:t>?</a:t>
            </a:r>
          </a:p>
          <a:p>
            <a:r>
              <a:rPr lang="ru-RU" dirty="0" smtClean="0"/>
              <a:t>Известна длина пароля</a:t>
            </a:r>
            <a:r>
              <a:rPr lang="en-US" dirty="0" smtClean="0"/>
              <a:t> =&gt; </a:t>
            </a:r>
            <a:r>
              <a:rPr lang="ru-RU" dirty="0" smtClean="0"/>
              <a:t>Словарная атака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686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Цифровая подпись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Данные </a:t>
            </a:r>
            <a:r>
              <a:rPr lang="en-US" dirty="0" smtClean="0"/>
              <a:t>=&gt; (hash) =&gt; (private key) =&gt; </a:t>
            </a:r>
            <a:r>
              <a:rPr lang="ru-RU" dirty="0" smtClean="0"/>
              <a:t>подпись</a:t>
            </a:r>
            <a:endParaRPr lang="en-US" dirty="0" smtClean="0"/>
          </a:p>
          <a:p>
            <a:r>
              <a:rPr lang="ru-RU" dirty="0" smtClean="0"/>
              <a:t>Алгоритмы</a:t>
            </a:r>
            <a:r>
              <a:rPr lang="en-US" dirty="0" smtClean="0"/>
              <a:t>: ECDSA, RSA, Ed25519…</a:t>
            </a:r>
          </a:p>
          <a:p>
            <a:r>
              <a:rPr lang="ru-RU" dirty="0" smtClean="0"/>
              <a:t>Данные не меняются</a:t>
            </a:r>
            <a:endParaRPr lang="en-US" dirty="0" smtClean="0"/>
          </a:p>
          <a:p>
            <a:r>
              <a:rPr lang="ru-RU" dirty="0" smtClean="0"/>
              <a:t>Подпись  можно сохранить в стороне</a:t>
            </a:r>
            <a:endParaRPr lang="en-US" dirty="0" smtClean="0"/>
          </a:p>
          <a:p>
            <a:r>
              <a:rPr lang="ru-RU" dirty="0" smtClean="0"/>
              <a:t>Ключи время от времени устаревают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152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мы защищаем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6855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Модель угроз</a:t>
            </a:r>
            <a:endParaRPr lang="en-US" dirty="0" smtClean="0"/>
          </a:p>
          <a:p>
            <a:pPr lvl="1"/>
            <a:r>
              <a:rPr lang="ru-RU" dirty="0" smtClean="0"/>
              <a:t>Трафик к базе</a:t>
            </a:r>
            <a:r>
              <a:rPr lang="en-US" dirty="0" smtClean="0"/>
              <a:t>? </a:t>
            </a:r>
            <a:r>
              <a:rPr lang="ru-RU" dirty="0" smtClean="0"/>
              <a:t>Включите</a:t>
            </a:r>
            <a:r>
              <a:rPr lang="en-US" dirty="0" smtClean="0"/>
              <a:t> TLS!</a:t>
            </a:r>
          </a:p>
          <a:p>
            <a:pPr lvl="1"/>
            <a:r>
              <a:rPr lang="ru-RU" dirty="0" smtClean="0"/>
              <a:t>Данные в базе </a:t>
            </a:r>
            <a:r>
              <a:rPr lang="en-US" dirty="0" smtClean="0"/>
              <a:t>DB? Encrypted FS.</a:t>
            </a:r>
          </a:p>
          <a:p>
            <a:pPr lvl="1"/>
            <a:r>
              <a:rPr lang="en-US" dirty="0" smtClean="0"/>
              <a:t>PostgreSQL: </a:t>
            </a:r>
            <a:r>
              <a:rPr lang="ru-RU" dirty="0" err="1" smtClean="0"/>
              <a:t>патчи</a:t>
            </a:r>
            <a:r>
              <a:rPr lang="ru-RU" dirty="0" smtClean="0"/>
              <a:t> для шифрования базы</a:t>
            </a:r>
            <a:r>
              <a:rPr lang="en-US" dirty="0" smtClean="0"/>
              <a:t>.</a:t>
            </a:r>
          </a:p>
          <a:p>
            <a:pPr lvl="2"/>
            <a:r>
              <a:rPr lang="ru-RU" dirty="0" smtClean="0"/>
              <a:t>Давно</a:t>
            </a:r>
            <a:r>
              <a:rPr lang="en-US" dirty="0" smtClean="0"/>
              <a:t>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archives.postgresql.org/pgsql-hackers/2011-10/msg01213.php</a:t>
            </a:r>
            <a:endParaRPr lang="en-US" dirty="0" smtClean="0"/>
          </a:p>
          <a:p>
            <a:pPr lvl="2"/>
            <a:r>
              <a:rPr lang="ru-RU" dirty="0" smtClean="0"/>
              <a:t>Недавно</a:t>
            </a:r>
            <a:r>
              <a:rPr lang="en-US" dirty="0" smtClean="0"/>
              <a:t>: </a:t>
            </a:r>
            <a:endParaRPr lang="en-US" dirty="0" smtClean="0"/>
          </a:p>
          <a:p>
            <a:pPr lvl="3"/>
            <a:r>
              <a:rPr lang="ru-RU" dirty="0" smtClean="0">
                <a:hlinkClick r:id="rId3"/>
              </a:rPr>
              <a:t>http</a:t>
            </a:r>
            <a:r>
              <a:rPr lang="ru-RU" dirty="0">
                <a:hlinkClick r:id="rId3"/>
              </a:rPr>
              <a:t>://www.cybertec.at/2016/06/postgresql-instance-level-encryption</a:t>
            </a:r>
            <a:r>
              <a:rPr lang="ru-RU" dirty="0" smtClean="0">
                <a:hlinkClick r:id="rId3"/>
              </a:rPr>
              <a:t>/</a:t>
            </a:r>
            <a:endParaRPr lang="en-US" dirty="0" smtClean="0"/>
          </a:p>
          <a:p>
            <a:pPr lvl="3"/>
            <a:r>
              <a:rPr lang="en-US" dirty="0">
                <a:hlinkClick r:id="rId4"/>
              </a:rPr>
              <a:t>http://www.cybertec.at/announcing-availability-of-postgresql-instance-level-encryption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2"/>
            <a:endParaRPr lang="ru-RU" dirty="0" smtClean="0"/>
          </a:p>
          <a:p>
            <a:pPr lvl="2"/>
            <a:endParaRPr lang="en-US" dirty="0" smtClean="0"/>
          </a:p>
          <a:p>
            <a:pPr lvl="1"/>
            <a:r>
              <a:rPr lang="ru-RU" dirty="0" smtClean="0"/>
              <a:t>Часть данных</a:t>
            </a:r>
            <a:r>
              <a:rPr lang="en-US" dirty="0" smtClean="0"/>
              <a:t>? </a:t>
            </a:r>
          </a:p>
          <a:p>
            <a:pPr lvl="2"/>
            <a:r>
              <a:rPr lang="ru-RU" dirty="0" smtClean="0"/>
              <a:t>Где хранить ключ</a:t>
            </a:r>
            <a:r>
              <a:rPr lang="en-US" dirty="0" smtClean="0"/>
              <a:t>?</a:t>
            </a:r>
          </a:p>
          <a:p>
            <a:pPr lvl="2"/>
            <a:r>
              <a:rPr lang="ru-RU" dirty="0" smtClean="0"/>
              <a:t>Нельзя искать</a:t>
            </a:r>
            <a:r>
              <a:rPr lang="en-US" dirty="0" smtClean="0"/>
              <a:t>.</a:t>
            </a:r>
          </a:p>
          <a:p>
            <a:pPr lvl="2"/>
            <a:r>
              <a:rPr lang="ru-RU" dirty="0" smtClean="0"/>
              <a:t>Не работает </a:t>
            </a:r>
            <a:r>
              <a:rPr lang="en-US" dirty="0" smtClean="0"/>
              <a:t>ORDER BY. </a:t>
            </a:r>
          </a:p>
          <a:p>
            <a:pPr lvl="2"/>
            <a:r>
              <a:rPr lang="ru-RU" dirty="0" smtClean="0"/>
              <a:t>Шифрование для владельца базы</a:t>
            </a:r>
            <a:r>
              <a:rPr lang="en-US" dirty="0" smtClean="0"/>
              <a:t> – S/MIME, CMS…</a:t>
            </a:r>
          </a:p>
          <a:p>
            <a:pPr lvl="1"/>
            <a:r>
              <a:rPr lang="ru-RU" dirty="0" smtClean="0"/>
              <a:t>Не забываем про реплику и </a:t>
            </a:r>
            <a:r>
              <a:rPr lang="ru-RU" dirty="0" err="1" smtClean="0"/>
              <a:t>бекапы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/>
              <a:t>http://evol-monkey.blogspot.ru/2015/10/postgresql-94-streaming-replication.html</a:t>
            </a:r>
          </a:p>
          <a:p>
            <a:pPr lvl="1"/>
            <a:endParaRPr lang="en-US" dirty="0" smtClean="0"/>
          </a:p>
          <a:p>
            <a:pPr marL="914400" lvl="2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310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Crypto implementation in PostgreSQL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Pgcrypto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www.postgresql.org/docs/current/static/pgcrypto.html</a:t>
            </a:r>
            <a:endParaRPr lang="en-US" sz="2000" dirty="0" smtClean="0"/>
          </a:p>
          <a:p>
            <a:pPr lvl="1"/>
            <a:r>
              <a:rPr lang="ru-RU" dirty="0" smtClean="0"/>
              <a:t>Может использовать </a:t>
            </a:r>
            <a:r>
              <a:rPr lang="en-US" dirty="0" smtClean="0"/>
              <a:t>OpenSSL</a:t>
            </a:r>
          </a:p>
          <a:p>
            <a:pPr lvl="1"/>
            <a:r>
              <a:rPr lang="en-US" dirty="0" smtClean="0"/>
              <a:t>PGP</a:t>
            </a:r>
          </a:p>
          <a:p>
            <a:pPr lvl="1"/>
            <a:r>
              <a:rPr lang="en-US" dirty="0" smtClean="0"/>
              <a:t>crypt/</a:t>
            </a:r>
            <a:r>
              <a:rPr lang="en-US" dirty="0" err="1" smtClean="0"/>
              <a:t>gen_salt</a:t>
            </a:r>
            <a:r>
              <a:rPr lang="en-US" dirty="0" smtClean="0"/>
              <a:t> </a:t>
            </a:r>
            <a:r>
              <a:rPr lang="ru-RU" dirty="0" smtClean="0"/>
              <a:t>для хранения паролей</a:t>
            </a:r>
            <a:endParaRPr lang="en-US" dirty="0" smtClean="0"/>
          </a:p>
          <a:p>
            <a:pPr lvl="1"/>
            <a:r>
              <a:rPr lang="ru-RU" dirty="0" smtClean="0"/>
              <a:t>Низкоуровневые </a:t>
            </a:r>
            <a:r>
              <a:rPr lang="ru-RU" dirty="0" err="1" smtClean="0"/>
              <a:t>криптооперации</a:t>
            </a:r>
            <a:endParaRPr lang="en-US" dirty="0" smtClean="0"/>
          </a:p>
          <a:p>
            <a:r>
              <a:rPr lang="ru-RU" dirty="0" smtClean="0"/>
              <a:t>Часть алгоритмов</a:t>
            </a:r>
            <a:r>
              <a:rPr lang="en-US" dirty="0" smtClean="0"/>
              <a:t> (MD5, SHA1) </a:t>
            </a:r>
            <a:r>
              <a:rPr lang="ru-RU" dirty="0" smtClean="0"/>
              <a:t>встроенные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837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431</Words>
  <Application>Microsoft Office PowerPoint</Application>
  <PresentationFormat>Экран (4:3)</PresentationFormat>
  <Paragraphs>116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Криптография в СУБД</vt:lpstr>
      <vt:lpstr>У вас есть данные</vt:lpstr>
      <vt:lpstr>Криптопримитивы</vt:lpstr>
      <vt:lpstr>Hash</vt:lpstr>
      <vt:lpstr>Ciphers</vt:lpstr>
      <vt:lpstr>Пароли: Hash vs Cipher</vt:lpstr>
      <vt:lpstr>Цифровая подпись</vt:lpstr>
      <vt:lpstr>Что мы защищаем?</vt:lpstr>
      <vt:lpstr>Crypto implementation in PostgreSQL</vt:lpstr>
      <vt:lpstr>Помечтаем</vt:lpstr>
      <vt:lpstr>Property-preserving encryption</vt:lpstr>
      <vt:lpstr>Homomorphic encryption</vt:lpstr>
      <vt:lpstr>Format-preserving encryption</vt:lpstr>
      <vt:lpstr>Напоследок</vt:lpstr>
      <vt:lpstr>ГОСТы</vt:lpstr>
      <vt:lpstr>Вопросы?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Crypto in RDBMS</dc:title>
  <dc:creator>Beldmit</dc:creator>
  <cp:lastModifiedBy>Beldmit</cp:lastModifiedBy>
  <cp:revision>19</cp:revision>
  <dcterms:created xsi:type="dcterms:W3CDTF">2016-06-07T14:27:50Z</dcterms:created>
  <dcterms:modified xsi:type="dcterms:W3CDTF">2017-03-10T09:41:40Z</dcterms:modified>
</cp:coreProperties>
</file>