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9"/>
  </p:notesMasterIdLst>
  <p:sldIdLst>
    <p:sldId id="832" r:id="rId2"/>
    <p:sldId id="836" r:id="rId3"/>
    <p:sldId id="304" r:id="rId4"/>
    <p:sldId id="305" r:id="rId5"/>
    <p:sldId id="306" r:id="rId6"/>
    <p:sldId id="857" r:id="rId7"/>
    <p:sldId id="835" r:id="rId8"/>
    <p:sldId id="858" r:id="rId9"/>
    <p:sldId id="859" r:id="rId10"/>
    <p:sldId id="313" r:id="rId11"/>
    <p:sldId id="837" r:id="rId12"/>
    <p:sldId id="839" r:id="rId13"/>
    <p:sldId id="860" r:id="rId14"/>
    <p:sldId id="861" r:id="rId15"/>
    <p:sldId id="862" r:id="rId16"/>
    <p:sldId id="863" r:id="rId17"/>
    <p:sldId id="864" r:id="rId18"/>
    <p:sldId id="865" r:id="rId19"/>
    <p:sldId id="866" r:id="rId20"/>
    <p:sldId id="867" r:id="rId21"/>
    <p:sldId id="869" r:id="rId22"/>
    <p:sldId id="870" r:id="rId23"/>
    <p:sldId id="871" r:id="rId24"/>
    <p:sldId id="872" r:id="rId25"/>
    <p:sldId id="873" r:id="rId26"/>
    <p:sldId id="874" r:id="rId27"/>
    <p:sldId id="853" r:id="rId28"/>
  </p:sldIdLst>
  <p:sldSz cx="12192000" cy="6858000"/>
  <p:notesSz cx="6797675" cy="9872663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Gilroy" pitchFamily="2" charset="77"/>
      <p:regular r:id="rId36"/>
      <p:bold r:id="rId37"/>
      <p:italic r:id="rId38"/>
      <p:boldItalic r:id="rId39"/>
    </p:embeddedFont>
    <p:embeddedFont>
      <p:font typeface="GILROY-MEDIUM" pitchFamily="2" charset="77"/>
      <p:regular r:id="rId40"/>
    </p:embeddedFont>
    <p:embeddedFont>
      <p:font typeface="ROBOTO LIGHT2001047 LIGHT" pitchFamily="2" charset="0"/>
      <p:regular r:id="rId41"/>
    </p:embeddedFont>
    <p:embeddedFont>
      <p:font typeface="Source Sans Pro" panose="020B0503030403020204" pitchFamily="34" charset="0"/>
      <p:regular r:id="rId42"/>
      <p:bold r:id="rId43"/>
      <p:italic r:id="rId44"/>
      <p:boldItalic r:id="rId4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63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A10"/>
    <a:srgbClr val="7E7E7E"/>
    <a:srgbClr val="F0F0F0"/>
    <a:srgbClr val="F8A61C"/>
    <a:srgbClr val="F88418"/>
    <a:srgbClr val="8734A0"/>
    <a:srgbClr val="0B286F"/>
    <a:srgbClr val="973DB0"/>
    <a:srgbClr val="EA6A5C"/>
    <a:srgbClr val="0A43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32" autoAdjust="0"/>
    <p:restoredTop sz="95687" autoAdjust="0"/>
  </p:normalViewPr>
  <p:slideViewPr>
    <p:cSldViewPr snapToGrid="0" showGuides="1">
      <p:cViewPr>
        <p:scale>
          <a:sx n="96" d="100"/>
          <a:sy n="96" d="100"/>
        </p:scale>
        <p:origin x="-240" y="736"/>
      </p:cViewPr>
      <p:guideLst>
        <p:guide pos="3863"/>
        <p:guide orient="horz" pos="2160"/>
      </p:guideLst>
    </p:cSldViewPr>
  </p:slideViewPr>
  <p:notesTextViewPr>
    <p:cViewPr>
      <p:scale>
        <a:sx n="65" d="100"/>
        <a:sy n="65" d="100"/>
      </p:scale>
      <p:origin x="0" y="0"/>
    </p:cViewPr>
  </p:notesTextViewPr>
  <p:sorterViewPr>
    <p:cViewPr varScale="1">
      <p:scale>
        <a:sx n="100" d="100"/>
        <a:sy n="100" d="100"/>
      </p:scale>
      <p:origin x="0" y="-5496"/>
    </p:cViewPr>
  </p:sorterViewPr>
  <p:notesViewPr>
    <p:cSldViewPr snapToGrid="0" showGuides="1">
      <p:cViewPr varScale="1">
        <p:scale>
          <a:sx n="76" d="100"/>
          <a:sy n="76" d="100"/>
        </p:scale>
        <p:origin x="352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DFB2E-8D7A-4A8C-891A-18978D16FAF0}" type="datetimeFigureOut">
              <a:rPr lang="ru-RU" smtClean="0"/>
              <a:pPr/>
              <a:t>04.04.2023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E8CE-A423-405A-A43A-4221B919A0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112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09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C8D73B-9150-6E86-0F21-D40AB3263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b="9745"/>
          <a:stretch/>
        </p:blipFill>
        <p:spPr>
          <a:xfrm>
            <a:off x="-1" y="0"/>
            <a:ext cx="12191999" cy="6846746"/>
          </a:xfrm>
          <a:prstGeom prst="rect">
            <a:avLst/>
          </a:prstGeom>
        </p:spPr>
      </p:pic>
      <p:sp>
        <p:nvSpPr>
          <p:cNvPr id="85" name="Текст 12">
            <a:extLst>
              <a:ext uri="{FF2B5EF4-FFF2-40B4-BE49-F238E27FC236}">
                <a16:creationId xmlns:a16="http://schemas.microsoft.com/office/drawing/2014/main" id="{016148FE-D499-5DFE-4B4C-C36F31E0C4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529" y="1868968"/>
            <a:ext cx="9105007" cy="307641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66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Название презентации</a:t>
            </a:r>
          </a:p>
        </p:txBody>
      </p: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918E1C3A-9B1B-6CFA-1BD3-CAD1F48782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94618" y="719096"/>
            <a:ext cx="2385194" cy="710345"/>
          </a:xfrm>
          <a:prstGeom prst="rect">
            <a:avLst/>
          </a:prstGeom>
        </p:spPr>
      </p:pic>
      <p:sp>
        <p:nvSpPr>
          <p:cNvPr id="86" name="Текст 12">
            <a:extLst>
              <a:ext uri="{FF2B5EF4-FFF2-40B4-BE49-F238E27FC236}">
                <a16:creationId xmlns:a16="http://schemas.microsoft.com/office/drawing/2014/main" id="{DE198AB6-7456-2364-F07B-67D200455F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8529" y="5417047"/>
            <a:ext cx="6011585" cy="101683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tx1"/>
                </a:solidFill>
                <a:latin typeface="GILROY-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Дополнительное описание</a:t>
            </a:r>
          </a:p>
        </p:txBody>
      </p:sp>
      <p:sp>
        <p:nvSpPr>
          <p:cNvPr id="5" name="PGMeetup.NN">
            <a:extLst>
              <a:ext uri="{FF2B5EF4-FFF2-40B4-BE49-F238E27FC236}">
                <a16:creationId xmlns:a16="http://schemas.microsoft.com/office/drawing/2014/main" id="{B43DDF1B-BD93-A0F1-36E8-07A60BF925F2}"/>
              </a:ext>
            </a:extLst>
          </p:cNvPr>
          <p:cNvSpPr txBox="1"/>
          <p:nvPr userDrawn="1"/>
        </p:nvSpPr>
        <p:spPr>
          <a:xfrm>
            <a:off x="898529" y="852130"/>
            <a:ext cx="438100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36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36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36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36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609812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65971D8-E279-8D7E-3915-E38B40A96FFB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BC2A9EB8-BE39-310D-8E94-8431791081B8}"/>
              </a:ext>
            </a:extLst>
          </p:cNvPr>
          <p:cNvGrpSpPr/>
          <p:nvPr userDrawn="1"/>
        </p:nvGrpSpPr>
        <p:grpSpPr>
          <a:xfrm>
            <a:off x="8716889" y="0"/>
            <a:ext cx="3494566" cy="6858000"/>
            <a:chOff x="8741664" y="303486"/>
            <a:chExt cx="3450335" cy="680891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E01B228-33AD-C524-71FC-FDCD67572E0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alphaModFix amt="2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5000"/>
                      </a14:imgEffect>
                      <a14:imgEffect>
                        <a14:colorTemperature colorTemp="5877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40"/>
            <a:stretch/>
          </p:blipFill>
          <p:spPr>
            <a:xfrm>
              <a:off x="8741664" y="303486"/>
              <a:ext cx="3450335" cy="6808912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50E28908-AA88-5173-8652-D0F9A0F50FA4}"/>
                </a:ext>
              </a:extLst>
            </p:cNvPr>
            <p:cNvSpPr/>
            <p:nvPr userDrawn="1"/>
          </p:nvSpPr>
          <p:spPr>
            <a:xfrm>
              <a:off x="8748074" y="2865749"/>
              <a:ext cx="829559" cy="855482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80D32-5791-4EC0-975C-B38A6417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DA6F72-A303-AC54-5253-B1050DFD7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0B68D2-20EF-6DE7-F6FB-9E44BDFB2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r="26915" b="9745"/>
          <a:stretch/>
        </p:blipFill>
        <p:spPr>
          <a:xfrm>
            <a:off x="1" y="0"/>
            <a:ext cx="8910535" cy="6858000"/>
          </a:xfrm>
          <a:prstGeom prst="rect">
            <a:avLst/>
          </a:prstGeom>
        </p:spPr>
      </p:pic>
      <p:sp>
        <p:nvSpPr>
          <p:cNvPr id="20" name="Текст 12">
            <a:extLst>
              <a:ext uri="{FF2B5EF4-FFF2-40B4-BE49-F238E27FC236}">
                <a16:creationId xmlns:a16="http://schemas.microsoft.com/office/drawing/2014/main" id="{40343C07-12C3-A43A-C646-8A1B65E5B5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8529" y="1868968"/>
            <a:ext cx="7165321" cy="354807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66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Название дополнительного раздела</a:t>
            </a:r>
          </a:p>
        </p:txBody>
      </p:sp>
      <p:sp>
        <p:nvSpPr>
          <p:cNvPr id="23" name="Текст 12">
            <a:extLst>
              <a:ext uri="{FF2B5EF4-FFF2-40B4-BE49-F238E27FC236}">
                <a16:creationId xmlns:a16="http://schemas.microsoft.com/office/drawing/2014/main" id="{58B8E32C-4BF8-C5B5-D1E9-DCDD2B4A91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8529" y="5417047"/>
            <a:ext cx="6011585" cy="1016838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tx1"/>
                </a:solidFill>
                <a:latin typeface="GILROY-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Дополнительное описание</a:t>
            </a:r>
          </a:p>
        </p:txBody>
      </p:sp>
      <p:sp>
        <p:nvSpPr>
          <p:cNvPr id="3" name="PGMeetup.NN">
            <a:extLst>
              <a:ext uri="{FF2B5EF4-FFF2-40B4-BE49-F238E27FC236}">
                <a16:creationId xmlns:a16="http://schemas.microsoft.com/office/drawing/2014/main" id="{12FE40B2-172B-9F9C-F334-C4C71B997DD4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019404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8205AEC-A3C6-51CB-2B58-E6CFE1FB379F}"/>
              </a:ext>
            </a:extLst>
          </p:cNvPr>
          <p:cNvSpPr/>
          <p:nvPr userDrawn="1"/>
        </p:nvSpPr>
        <p:spPr>
          <a:xfrm>
            <a:off x="0" y="0"/>
            <a:ext cx="12191998" cy="6846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26980FB-005B-3BA4-AE5B-B62A6DDBA2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78000"/>
                    </a14:imgEffect>
                    <a14:imgEffect>
                      <a14:colorTemperature colorTemp="5663"/>
                    </a14:imgEffect>
                    <a14:imgEffect>
                      <a14:saturation sat="0"/>
                    </a14:imgEffect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" r="14718"/>
          <a:stretch/>
        </p:blipFill>
        <p:spPr>
          <a:xfrm>
            <a:off x="3190672" y="1"/>
            <a:ext cx="9016077" cy="6858000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80D32-5791-4EC0-975C-B38A6417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Текст 12">
            <a:extLst>
              <a:ext uri="{FF2B5EF4-FFF2-40B4-BE49-F238E27FC236}">
                <a16:creationId xmlns:a16="http://schemas.microsoft.com/office/drawing/2014/main" id="{40343C07-12C3-A43A-C646-8A1B65E5B5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3482" y="1868968"/>
            <a:ext cx="6744728" cy="351596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48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Дополнительный слайд</a:t>
            </a: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B514F404-149A-7702-54B9-4B5F6DF4FA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03482" y="5521460"/>
            <a:ext cx="6744728" cy="68289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GILROY-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Дополнительное описание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0FCA69-134A-D930-8EEA-B5A795E1C2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0B68D2-20EF-6DE7-F6FB-9E44BDFB2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r="73830" b="9745"/>
          <a:stretch/>
        </p:blipFill>
        <p:spPr>
          <a:xfrm>
            <a:off x="3" y="0"/>
            <a:ext cx="3190669" cy="6858000"/>
          </a:xfrm>
          <a:prstGeom prst="rect">
            <a:avLst/>
          </a:prstGeom>
        </p:spPr>
      </p:pic>
      <p:sp>
        <p:nvSpPr>
          <p:cNvPr id="9" name="PGMeetup.NN">
            <a:extLst>
              <a:ext uri="{FF2B5EF4-FFF2-40B4-BE49-F238E27FC236}">
                <a16:creationId xmlns:a16="http://schemas.microsoft.com/office/drawing/2014/main" id="{B41F1FCD-209C-7E40-CA1F-4822B45A04B8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233301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0B68D2-20EF-6DE7-F6FB-9E44BDFB29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r="73830" b="9745"/>
          <a:stretch/>
        </p:blipFill>
        <p:spPr>
          <a:xfrm>
            <a:off x="3" y="0"/>
            <a:ext cx="3190669" cy="6858000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80D32-5791-4EC0-975C-B38A6417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0" name="Текст 12">
            <a:extLst>
              <a:ext uri="{FF2B5EF4-FFF2-40B4-BE49-F238E27FC236}">
                <a16:creationId xmlns:a16="http://schemas.microsoft.com/office/drawing/2014/main" id="{40343C07-12C3-A43A-C646-8A1B65E5B5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3482" y="2915433"/>
            <a:ext cx="6744728" cy="68289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Дополнительный слайд</a:t>
            </a:r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id="{B514F404-149A-7702-54B9-4B5F6DF4FA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03482" y="5521460"/>
            <a:ext cx="6744728" cy="682892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GILROY-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Дополнительное описание</a:t>
            </a:r>
          </a:p>
        </p:txBody>
      </p:sp>
      <p:sp>
        <p:nvSpPr>
          <p:cNvPr id="9" name="Текст 12">
            <a:extLst>
              <a:ext uri="{FF2B5EF4-FFF2-40B4-BE49-F238E27FC236}">
                <a16:creationId xmlns:a16="http://schemas.microsoft.com/office/drawing/2014/main" id="{9CAC1FB4-8331-3333-6D6B-F05F7FBAF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3482" y="3615824"/>
            <a:ext cx="6744728" cy="190563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tx1"/>
                </a:solidFill>
                <a:latin typeface="GILROY-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Дополнительный слайд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C250AD-3C58-2864-5E56-290EB5399D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5" name="PGMeetup.NN">
            <a:extLst>
              <a:ext uri="{FF2B5EF4-FFF2-40B4-BE49-F238E27FC236}">
                <a16:creationId xmlns:a16="http://schemas.microsoft.com/office/drawing/2014/main" id="{F0C7FE1C-59FC-E494-09AF-1A8357701E1D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876562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D75E2DA8-3F35-3CE5-1F9B-74EB51E49927}"/>
              </a:ext>
            </a:extLst>
          </p:cNvPr>
          <p:cNvSpPr/>
          <p:nvPr userDrawn="1"/>
        </p:nvSpPr>
        <p:spPr>
          <a:xfrm>
            <a:off x="3618690" y="1336993"/>
            <a:ext cx="8046386" cy="4960522"/>
          </a:xfrm>
          <a:prstGeom prst="roundRect">
            <a:avLst>
              <a:gd name="adj" fmla="val 7087"/>
            </a:avLst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696359-DAA0-BBE4-2AD5-7EBB493C4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r="73830" b="9745"/>
          <a:stretch/>
        </p:blipFill>
        <p:spPr>
          <a:xfrm>
            <a:off x="3" y="0"/>
            <a:ext cx="3190669" cy="6858000"/>
          </a:xfrm>
          <a:prstGeom prst="rect">
            <a:avLst/>
          </a:prstGeom>
        </p:spPr>
      </p:pic>
      <p:sp>
        <p:nvSpPr>
          <p:cNvPr id="12" name="Текст 12">
            <a:extLst>
              <a:ext uri="{FF2B5EF4-FFF2-40B4-BE49-F238E27FC236}">
                <a16:creationId xmlns:a16="http://schemas.microsoft.com/office/drawing/2014/main" id="{32EA3CE6-45CE-4A57-917B-E642DFA863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3983" y="1685101"/>
            <a:ext cx="7003915" cy="4327046"/>
          </a:xfrm>
        </p:spPr>
        <p:txBody>
          <a:bodyPr lIns="0" tIns="0" rIns="0" bIns="0">
            <a:no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5D0BA32D-1DD6-6039-82B8-E86F07A34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CDAB05-44A9-07EE-0137-0C571CA460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5" name="PGMeetup.NN">
            <a:extLst>
              <a:ext uri="{FF2B5EF4-FFF2-40B4-BE49-F238E27FC236}">
                <a16:creationId xmlns:a16="http://schemas.microsoft.com/office/drawing/2014/main" id="{9CB9CF06-2E02-6ACD-25FD-C74E1C8EA0B0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536643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237BFAB-F358-8AC0-0780-69346DB79E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9024848" cy="548763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заголовка в одну строку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1C4209A9-9DC9-87EB-D244-4A41872E2B2F}"/>
              </a:ext>
            </a:extLst>
          </p:cNvPr>
          <p:cNvSpPr/>
          <p:nvPr userDrawn="1"/>
        </p:nvSpPr>
        <p:spPr>
          <a:xfrm>
            <a:off x="517358" y="1530776"/>
            <a:ext cx="11147717" cy="4674945"/>
          </a:xfrm>
          <a:prstGeom prst="roundRect">
            <a:avLst>
              <a:gd name="adj" fmla="val 6849"/>
            </a:avLst>
          </a:pr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86AE8697-7C71-8A19-F59D-16F01158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074183-A264-EDA3-763E-B91ED41F99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8FFB34-F65F-27B1-A73E-7588D911CE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6" name="PGMeetup.NN">
            <a:extLst>
              <a:ext uri="{FF2B5EF4-FFF2-40B4-BE49-F238E27FC236}">
                <a16:creationId xmlns:a16="http://schemas.microsoft.com/office/drawing/2014/main" id="{91CC59FD-84D0-2537-7D95-E3BB7B822F46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306290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11D3713-E273-C335-475F-F17B1E5E9A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58" y="1598326"/>
            <a:ext cx="10831032" cy="5259674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36599EEE-3F0A-CE2F-DCC1-8495632B2E86}"/>
              </a:ext>
            </a:extLst>
          </p:cNvPr>
          <p:cNvSpPr/>
          <p:nvPr userDrawn="1"/>
        </p:nvSpPr>
        <p:spPr>
          <a:xfrm>
            <a:off x="651197" y="1726695"/>
            <a:ext cx="5069213" cy="4802441"/>
          </a:xfrm>
          <a:prstGeom prst="roundRect">
            <a:avLst>
              <a:gd name="adj" fmla="val 5793"/>
            </a:avLst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Текст 20">
            <a:extLst>
              <a:ext uri="{FF2B5EF4-FFF2-40B4-BE49-F238E27FC236}">
                <a16:creationId xmlns:a16="http://schemas.microsoft.com/office/drawing/2014/main" id="{DF37559E-D7E6-CEA9-BB5D-07A9F3F0DA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024491"/>
            <a:ext cx="4876800" cy="3781289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800" b="1" i="0">
                <a:solidFill>
                  <a:schemeClr val="bg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Заголовок фото</a:t>
            </a: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519C612B-A366-A1C6-5EC2-480287F26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8DAABBFC-37C4-8A0C-5635-029449CA84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9024848" cy="548763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заголовка в одну строку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2E81BD-B643-4A15-8AE1-A05F368EC0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4" name="PGMeetup.NN">
            <a:extLst>
              <a:ext uri="{FF2B5EF4-FFF2-40B4-BE49-F238E27FC236}">
                <a16:creationId xmlns:a16="http://schemas.microsoft.com/office/drawing/2014/main" id="{25AE18B0-1F76-F608-2115-64CEAE36B66A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655443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44BE9E7-C41E-D3A3-4240-4B819FCDF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40"/>
          <a:stretch/>
        </p:blipFill>
        <p:spPr>
          <a:xfrm>
            <a:off x="4711105" y="1035290"/>
            <a:ext cx="7480895" cy="5822709"/>
          </a:xfrm>
          <a:prstGeom prst="rect">
            <a:avLst/>
          </a:prstGeom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A332E5FD-B771-F9E2-6E84-4AF3D340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Текст 12">
            <a:extLst>
              <a:ext uri="{FF2B5EF4-FFF2-40B4-BE49-F238E27FC236}">
                <a16:creationId xmlns:a16="http://schemas.microsoft.com/office/drawing/2014/main" id="{0C786DF4-A879-1153-6D38-1BF82EC9C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792" y="1688002"/>
            <a:ext cx="3244488" cy="4327046"/>
          </a:xfrm>
        </p:spPr>
        <p:txBody>
          <a:bodyPr lIns="0" tIns="0" rIns="0" bIns="0">
            <a:no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901DEE35-57B3-D856-4B3E-74AFE99B1C77}"/>
              </a:ext>
            </a:extLst>
          </p:cNvPr>
          <p:cNvSpPr/>
          <p:nvPr userDrawn="1"/>
        </p:nvSpPr>
        <p:spPr>
          <a:xfrm>
            <a:off x="4856479" y="1186989"/>
            <a:ext cx="6844110" cy="4903757"/>
          </a:xfrm>
          <a:prstGeom prst="roundRect">
            <a:avLst>
              <a:gd name="adj" fmla="val 5793"/>
            </a:avLst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chemeClr val="accent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43841A-FFDC-9425-4592-B2AB0AC426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4" name="PGMeetup.NN">
            <a:extLst>
              <a:ext uri="{FF2B5EF4-FFF2-40B4-BE49-F238E27FC236}">
                <a16:creationId xmlns:a16="http://schemas.microsoft.com/office/drawing/2014/main" id="{8BBCB3A6-DC2F-20E8-C6CD-D7C6BD7F6C4E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786544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887FD45E-8CB5-C9AF-3FBA-EE9CAA0F7022}"/>
              </a:ext>
            </a:extLst>
          </p:cNvPr>
          <p:cNvSpPr/>
          <p:nvPr userDrawn="1"/>
        </p:nvSpPr>
        <p:spPr>
          <a:xfrm flipH="1">
            <a:off x="5100429" y="3653803"/>
            <a:ext cx="6198096" cy="2432085"/>
          </a:xfrm>
          <a:custGeom>
            <a:avLst/>
            <a:gdLst>
              <a:gd name="connsiteX0" fmla="*/ 3896866 w 4156732"/>
              <a:gd name="connsiteY0" fmla="*/ 0 h 1631069"/>
              <a:gd name="connsiteX1" fmla="*/ 356324 w 4156732"/>
              <a:gd name="connsiteY1" fmla="*/ 0 h 1631069"/>
              <a:gd name="connsiteX2" fmla="*/ 97592 w 4156732"/>
              <a:gd name="connsiteY2" fmla="*/ 258792 h 1631069"/>
              <a:gd name="connsiteX3" fmla="*/ 97592 w 4156732"/>
              <a:gd name="connsiteY3" fmla="*/ 1203155 h 1631069"/>
              <a:gd name="connsiteX4" fmla="*/ 96457 w 4156732"/>
              <a:gd name="connsiteY4" fmla="*/ 1307580 h 1631069"/>
              <a:gd name="connsiteX5" fmla="*/ 0 w 4156732"/>
              <a:gd name="connsiteY5" fmla="*/ 1631070 h 1631069"/>
              <a:gd name="connsiteX6" fmla="*/ 204262 w 4156732"/>
              <a:gd name="connsiteY6" fmla="*/ 1508484 h 1631069"/>
              <a:gd name="connsiteX7" fmla="*/ 357459 w 4156732"/>
              <a:gd name="connsiteY7" fmla="*/ 1558426 h 1631069"/>
              <a:gd name="connsiteX8" fmla="*/ 3898001 w 4156732"/>
              <a:gd name="connsiteY8" fmla="*/ 1558426 h 1631069"/>
              <a:gd name="connsiteX9" fmla="*/ 4156732 w 4156732"/>
              <a:gd name="connsiteY9" fmla="*/ 1299635 h 1631069"/>
              <a:gd name="connsiteX10" fmla="*/ 4156732 w 4156732"/>
              <a:gd name="connsiteY10" fmla="*/ 258792 h 1631069"/>
              <a:gd name="connsiteX11" fmla="*/ 3896866 w 4156732"/>
              <a:gd name="connsiteY11" fmla="*/ 0 h 163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56732" h="1631069">
                <a:moveTo>
                  <a:pt x="3896866" y="0"/>
                </a:moveTo>
                <a:lnTo>
                  <a:pt x="356324" y="0"/>
                </a:lnTo>
                <a:cubicBezTo>
                  <a:pt x="213340" y="0"/>
                  <a:pt x="97592" y="115775"/>
                  <a:pt x="97592" y="258792"/>
                </a:cubicBezTo>
                <a:lnTo>
                  <a:pt x="97592" y="1203155"/>
                </a:lnTo>
                <a:lnTo>
                  <a:pt x="96457" y="1307580"/>
                </a:lnTo>
                <a:cubicBezTo>
                  <a:pt x="97592" y="1532320"/>
                  <a:pt x="0" y="1631070"/>
                  <a:pt x="0" y="1631070"/>
                </a:cubicBezTo>
                <a:cubicBezTo>
                  <a:pt x="0" y="1631070"/>
                  <a:pt x="123692" y="1616314"/>
                  <a:pt x="204262" y="1508484"/>
                </a:cubicBezTo>
                <a:cubicBezTo>
                  <a:pt x="247384" y="1540266"/>
                  <a:pt x="299584" y="1558426"/>
                  <a:pt x="357459" y="1558426"/>
                </a:cubicBezTo>
                <a:lnTo>
                  <a:pt x="3898001" y="1558426"/>
                </a:lnTo>
                <a:cubicBezTo>
                  <a:pt x="4040984" y="1558426"/>
                  <a:pt x="4156732" y="1442651"/>
                  <a:pt x="4156732" y="1299635"/>
                </a:cubicBezTo>
                <a:lnTo>
                  <a:pt x="4156732" y="258792"/>
                </a:lnTo>
                <a:cubicBezTo>
                  <a:pt x="4155598" y="115775"/>
                  <a:pt x="4039849" y="0"/>
                  <a:pt x="3896866" y="0"/>
                </a:cubicBezTo>
                <a:close/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1" name="Текст 20">
            <a:extLst>
              <a:ext uri="{FF2B5EF4-FFF2-40B4-BE49-F238E27FC236}">
                <a16:creationId xmlns:a16="http://schemas.microsoft.com/office/drawing/2014/main" id="{C6E20D5B-3996-5213-D69C-30BA8BF80F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07126" y="1172508"/>
            <a:ext cx="5098132" cy="2288002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Описание пункта </a:t>
            </a:r>
            <a:r>
              <a:rPr lang="en-US" dirty="0"/>
              <a:t>1</a:t>
            </a:r>
            <a:endParaRPr lang="ru-RU" dirty="0"/>
          </a:p>
        </p:txBody>
      </p: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id="{BA917B42-A19E-2A45-5653-E8198FAE7963}"/>
              </a:ext>
            </a:extLst>
          </p:cNvPr>
          <p:cNvSpPr/>
          <p:nvPr userDrawn="1"/>
        </p:nvSpPr>
        <p:spPr>
          <a:xfrm>
            <a:off x="867555" y="1163982"/>
            <a:ext cx="6198096" cy="2432085"/>
          </a:xfrm>
          <a:custGeom>
            <a:avLst/>
            <a:gdLst>
              <a:gd name="connsiteX0" fmla="*/ 3896866 w 4156732"/>
              <a:gd name="connsiteY0" fmla="*/ 0 h 1631069"/>
              <a:gd name="connsiteX1" fmla="*/ 356324 w 4156732"/>
              <a:gd name="connsiteY1" fmla="*/ 0 h 1631069"/>
              <a:gd name="connsiteX2" fmla="*/ 97592 w 4156732"/>
              <a:gd name="connsiteY2" fmla="*/ 258792 h 1631069"/>
              <a:gd name="connsiteX3" fmla="*/ 97592 w 4156732"/>
              <a:gd name="connsiteY3" fmla="*/ 1203155 h 1631069"/>
              <a:gd name="connsiteX4" fmla="*/ 96457 w 4156732"/>
              <a:gd name="connsiteY4" fmla="*/ 1307580 h 1631069"/>
              <a:gd name="connsiteX5" fmla="*/ 0 w 4156732"/>
              <a:gd name="connsiteY5" fmla="*/ 1631070 h 1631069"/>
              <a:gd name="connsiteX6" fmla="*/ 204262 w 4156732"/>
              <a:gd name="connsiteY6" fmla="*/ 1508484 h 1631069"/>
              <a:gd name="connsiteX7" fmla="*/ 357459 w 4156732"/>
              <a:gd name="connsiteY7" fmla="*/ 1558426 h 1631069"/>
              <a:gd name="connsiteX8" fmla="*/ 3898001 w 4156732"/>
              <a:gd name="connsiteY8" fmla="*/ 1558426 h 1631069"/>
              <a:gd name="connsiteX9" fmla="*/ 4156732 w 4156732"/>
              <a:gd name="connsiteY9" fmla="*/ 1299635 h 1631069"/>
              <a:gd name="connsiteX10" fmla="*/ 4156732 w 4156732"/>
              <a:gd name="connsiteY10" fmla="*/ 258792 h 1631069"/>
              <a:gd name="connsiteX11" fmla="*/ 3896866 w 4156732"/>
              <a:gd name="connsiteY11" fmla="*/ 0 h 163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56732" h="1631069">
                <a:moveTo>
                  <a:pt x="3896866" y="0"/>
                </a:moveTo>
                <a:lnTo>
                  <a:pt x="356324" y="0"/>
                </a:lnTo>
                <a:cubicBezTo>
                  <a:pt x="213340" y="0"/>
                  <a:pt x="97592" y="115775"/>
                  <a:pt x="97592" y="258792"/>
                </a:cubicBezTo>
                <a:lnTo>
                  <a:pt x="97592" y="1203155"/>
                </a:lnTo>
                <a:lnTo>
                  <a:pt x="96457" y="1307580"/>
                </a:lnTo>
                <a:cubicBezTo>
                  <a:pt x="97592" y="1532320"/>
                  <a:pt x="0" y="1631070"/>
                  <a:pt x="0" y="1631070"/>
                </a:cubicBezTo>
                <a:cubicBezTo>
                  <a:pt x="0" y="1631070"/>
                  <a:pt x="123692" y="1616314"/>
                  <a:pt x="204262" y="1508484"/>
                </a:cubicBezTo>
                <a:cubicBezTo>
                  <a:pt x="247384" y="1540266"/>
                  <a:pt x="299584" y="1558426"/>
                  <a:pt x="357459" y="1558426"/>
                </a:cubicBezTo>
                <a:lnTo>
                  <a:pt x="3898001" y="1558426"/>
                </a:lnTo>
                <a:cubicBezTo>
                  <a:pt x="4040984" y="1558426"/>
                  <a:pt x="4156732" y="1442651"/>
                  <a:pt x="4156732" y="1299635"/>
                </a:cubicBezTo>
                <a:lnTo>
                  <a:pt x="4156732" y="258792"/>
                </a:lnTo>
                <a:cubicBezTo>
                  <a:pt x="4155598" y="115775"/>
                  <a:pt x="4039849" y="0"/>
                  <a:pt x="3896866" y="0"/>
                </a:cubicBezTo>
                <a:close/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3" name="Текст 20">
            <a:extLst>
              <a:ext uri="{FF2B5EF4-FFF2-40B4-BE49-F238E27FC236}">
                <a16:creationId xmlns:a16="http://schemas.microsoft.com/office/drawing/2014/main" id="{B64ADDF1-85EA-E5D1-BB67-0498AD9E2B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88739" y="3676524"/>
            <a:ext cx="5098132" cy="2288002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Описание пункта </a:t>
            </a:r>
            <a:r>
              <a:rPr lang="en-US" dirty="0"/>
              <a:t>2</a:t>
            </a:r>
            <a:endParaRPr lang="ru-RU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F3FF127C-696C-76BA-6E19-0BAE06F9D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FAF4FF-BF22-AF17-B2A7-F0C4670A86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4" name="PGMeetup.NN">
            <a:extLst>
              <a:ext uri="{FF2B5EF4-FFF2-40B4-BE49-F238E27FC236}">
                <a16:creationId xmlns:a16="http://schemas.microsoft.com/office/drawing/2014/main" id="{BD232AC1-0E7E-A8DE-E3DF-2166F50BD340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706514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33" userDrawn="1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685F56-5C77-639D-38CF-0052213527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b="9745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0" name="Полилиния 9">
            <a:extLst>
              <a:ext uri="{FF2B5EF4-FFF2-40B4-BE49-F238E27FC236}">
                <a16:creationId xmlns:a16="http://schemas.microsoft.com/office/drawing/2014/main" id="{8D7297B8-5D89-7C2C-8E35-79593EACC25C}"/>
              </a:ext>
            </a:extLst>
          </p:cNvPr>
          <p:cNvSpPr/>
          <p:nvPr userDrawn="1"/>
        </p:nvSpPr>
        <p:spPr>
          <a:xfrm>
            <a:off x="867555" y="1163982"/>
            <a:ext cx="6198096" cy="2432085"/>
          </a:xfrm>
          <a:custGeom>
            <a:avLst/>
            <a:gdLst>
              <a:gd name="connsiteX0" fmla="*/ 3896866 w 4156732"/>
              <a:gd name="connsiteY0" fmla="*/ 0 h 1631069"/>
              <a:gd name="connsiteX1" fmla="*/ 356324 w 4156732"/>
              <a:gd name="connsiteY1" fmla="*/ 0 h 1631069"/>
              <a:gd name="connsiteX2" fmla="*/ 97592 w 4156732"/>
              <a:gd name="connsiteY2" fmla="*/ 258792 h 1631069"/>
              <a:gd name="connsiteX3" fmla="*/ 97592 w 4156732"/>
              <a:gd name="connsiteY3" fmla="*/ 1203155 h 1631069"/>
              <a:gd name="connsiteX4" fmla="*/ 96457 w 4156732"/>
              <a:gd name="connsiteY4" fmla="*/ 1307580 h 1631069"/>
              <a:gd name="connsiteX5" fmla="*/ 0 w 4156732"/>
              <a:gd name="connsiteY5" fmla="*/ 1631070 h 1631069"/>
              <a:gd name="connsiteX6" fmla="*/ 204262 w 4156732"/>
              <a:gd name="connsiteY6" fmla="*/ 1508484 h 1631069"/>
              <a:gd name="connsiteX7" fmla="*/ 357459 w 4156732"/>
              <a:gd name="connsiteY7" fmla="*/ 1558426 h 1631069"/>
              <a:gd name="connsiteX8" fmla="*/ 3898001 w 4156732"/>
              <a:gd name="connsiteY8" fmla="*/ 1558426 h 1631069"/>
              <a:gd name="connsiteX9" fmla="*/ 4156732 w 4156732"/>
              <a:gd name="connsiteY9" fmla="*/ 1299635 h 1631069"/>
              <a:gd name="connsiteX10" fmla="*/ 4156732 w 4156732"/>
              <a:gd name="connsiteY10" fmla="*/ 258792 h 1631069"/>
              <a:gd name="connsiteX11" fmla="*/ 3896866 w 4156732"/>
              <a:gd name="connsiteY11" fmla="*/ 0 h 163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56732" h="1631069">
                <a:moveTo>
                  <a:pt x="3896866" y="0"/>
                </a:moveTo>
                <a:lnTo>
                  <a:pt x="356324" y="0"/>
                </a:lnTo>
                <a:cubicBezTo>
                  <a:pt x="213340" y="0"/>
                  <a:pt x="97592" y="115775"/>
                  <a:pt x="97592" y="258792"/>
                </a:cubicBezTo>
                <a:lnTo>
                  <a:pt x="97592" y="1203155"/>
                </a:lnTo>
                <a:lnTo>
                  <a:pt x="96457" y="1307580"/>
                </a:lnTo>
                <a:cubicBezTo>
                  <a:pt x="97592" y="1532320"/>
                  <a:pt x="0" y="1631070"/>
                  <a:pt x="0" y="1631070"/>
                </a:cubicBezTo>
                <a:cubicBezTo>
                  <a:pt x="0" y="1631070"/>
                  <a:pt x="123692" y="1616314"/>
                  <a:pt x="204262" y="1508484"/>
                </a:cubicBezTo>
                <a:cubicBezTo>
                  <a:pt x="247384" y="1540266"/>
                  <a:pt x="299584" y="1558426"/>
                  <a:pt x="357459" y="1558426"/>
                </a:cubicBezTo>
                <a:lnTo>
                  <a:pt x="3898001" y="1558426"/>
                </a:lnTo>
                <a:cubicBezTo>
                  <a:pt x="4040984" y="1558426"/>
                  <a:pt x="4156732" y="1442651"/>
                  <a:pt x="4156732" y="1299635"/>
                </a:cubicBezTo>
                <a:lnTo>
                  <a:pt x="4156732" y="258792"/>
                </a:lnTo>
                <a:cubicBezTo>
                  <a:pt x="4155598" y="115775"/>
                  <a:pt x="4039849" y="0"/>
                  <a:pt x="3896866" y="0"/>
                </a:cubicBezTo>
                <a:close/>
              </a:path>
            </a:pathLst>
          </a:custGeom>
          <a:solidFill>
            <a:srgbClr val="FFFFFF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B16FF615-4E13-A196-9D71-C89D198D9A73}"/>
              </a:ext>
            </a:extLst>
          </p:cNvPr>
          <p:cNvSpPr/>
          <p:nvPr userDrawn="1"/>
        </p:nvSpPr>
        <p:spPr>
          <a:xfrm flipH="1">
            <a:off x="5100429" y="3653803"/>
            <a:ext cx="6198096" cy="2432085"/>
          </a:xfrm>
          <a:custGeom>
            <a:avLst/>
            <a:gdLst>
              <a:gd name="connsiteX0" fmla="*/ 3896866 w 4156732"/>
              <a:gd name="connsiteY0" fmla="*/ 0 h 1631069"/>
              <a:gd name="connsiteX1" fmla="*/ 356324 w 4156732"/>
              <a:gd name="connsiteY1" fmla="*/ 0 h 1631069"/>
              <a:gd name="connsiteX2" fmla="*/ 97592 w 4156732"/>
              <a:gd name="connsiteY2" fmla="*/ 258792 h 1631069"/>
              <a:gd name="connsiteX3" fmla="*/ 97592 w 4156732"/>
              <a:gd name="connsiteY3" fmla="*/ 1203155 h 1631069"/>
              <a:gd name="connsiteX4" fmla="*/ 96457 w 4156732"/>
              <a:gd name="connsiteY4" fmla="*/ 1307580 h 1631069"/>
              <a:gd name="connsiteX5" fmla="*/ 0 w 4156732"/>
              <a:gd name="connsiteY5" fmla="*/ 1631070 h 1631069"/>
              <a:gd name="connsiteX6" fmla="*/ 204262 w 4156732"/>
              <a:gd name="connsiteY6" fmla="*/ 1508484 h 1631069"/>
              <a:gd name="connsiteX7" fmla="*/ 357459 w 4156732"/>
              <a:gd name="connsiteY7" fmla="*/ 1558426 h 1631069"/>
              <a:gd name="connsiteX8" fmla="*/ 3898001 w 4156732"/>
              <a:gd name="connsiteY8" fmla="*/ 1558426 h 1631069"/>
              <a:gd name="connsiteX9" fmla="*/ 4156732 w 4156732"/>
              <a:gd name="connsiteY9" fmla="*/ 1299635 h 1631069"/>
              <a:gd name="connsiteX10" fmla="*/ 4156732 w 4156732"/>
              <a:gd name="connsiteY10" fmla="*/ 258792 h 1631069"/>
              <a:gd name="connsiteX11" fmla="*/ 3896866 w 4156732"/>
              <a:gd name="connsiteY11" fmla="*/ 0 h 1631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56732" h="1631069">
                <a:moveTo>
                  <a:pt x="3896866" y="0"/>
                </a:moveTo>
                <a:lnTo>
                  <a:pt x="356324" y="0"/>
                </a:lnTo>
                <a:cubicBezTo>
                  <a:pt x="213340" y="0"/>
                  <a:pt x="97592" y="115775"/>
                  <a:pt x="97592" y="258792"/>
                </a:cubicBezTo>
                <a:lnTo>
                  <a:pt x="97592" y="1203155"/>
                </a:lnTo>
                <a:lnTo>
                  <a:pt x="96457" y="1307580"/>
                </a:lnTo>
                <a:cubicBezTo>
                  <a:pt x="97592" y="1532320"/>
                  <a:pt x="0" y="1631070"/>
                  <a:pt x="0" y="1631070"/>
                </a:cubicBezTo>
                <a:cubicBezTo>
                  <a:pt x="0" y="1631070"/>
                  <a:pt x="123692" y="1616314"/>
                  <a:pt x="204262" y="1508484"/>
                </a:cubicBezTo>
                <a:cubicBezTo>
                  <a:pt x="247384" y="1540266"/>
                  <a:pt x="299584" y="1558426"/>
                  <a:pt x="357459" y="1558426"/>
                </a:cubicBezTo>
                <a:lnTo>
                  <a:pt x="3898001" y="1558426"/>
                </a:lnTo>
                <a:cubicBezTo>
                  <a:pt x="4040984" y="1558426"/>
                  <a:pt x="4156732" y="1442651"/>
                  <a:pt x="4156732" y="1299635"/>
                </a:cubicBezTo>
                <a:lnTo>
                  <a:pt x="4156732" y="258792"/>
                </a:lnTo>
                <a:cubicBezTo>
                  <a:pt x="4155598" y="115775"/>
                  <a:pt x="4039849" y="0"/>
                  <a:pt x="3896866" y="0"/>
                </a:cubicBezTo>
                <a:close/>
              </a:path>
            </a:pathLst>
          </a:custGeom>
          <a:solidFill>
            <a:srgbClr val="FFFFFF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9" name="Текст 20">
            <a:extLst>
              <a:ext uri="{FF2B5EF4-FFF2-40B4-BE49-F238E27FC236}">
                <a16:creationId xmlns:a16="http://schemas.microsoft.com/office/drawing/2014/main" id="{3580672B-061E-57EE-4AFC-1D268A1844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07126" y="1172508"/>
            <a:ext cx="5098132" cy="2288002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Описание пункта </a:t>
            </a:r>
            <a:r>
              <a:rPr lang="en-US" dirty="0"/>
              <a:t>1</a:t>
            </a:r>
            <a:endParaRPr lang="ru-RU" dirty="0"/>
          </a:p>
        </p:txBody>
      </p:sp>
      <p:sp>
        <p:nvSpPr>
          <p:cNvPr id="11" name="Текст 20">
            <a:extLst>
              <a:ext uri="{FF2B5EF4-FFF2-40B4-BE49-F238E27FC236}">
                <a16:creationId xmlns:a16="http://schemas.microsoft.com/office/drawing/2014/main" id="{79C8D354-01BC-9BD3-C7E8-0DBE913059D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88739" y="3676524"/>
            <a:ext cx="5098132" cy="2288002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Описание пункта </a:t>
            </a:r>
            <a:r>
              <a:rPr lang="en-US" dirty="0"/>
              <a:t>2</a:t>
            </a:r>
            <a:endParaRPr lang="ru-RU" dirty="0"/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D81AFA9-68DC-2EC4-949F-5F029A120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7ECAA8B-ECC4-FC5B-1ACA-D4FC942369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AFD283-55F1-7630-AEA7-4BA88DDFF7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4" name="PGMeetup.NN">
            <a:extLst>
              <a:ext uri="{FF2B5EF4-FFF2-40B4-BE49-F238E27FC236}">
                <a16:creationId xmlns:a16="http://schemas.microsoft.com/office/drawing/2014/main" id="{9F8698C4-3F65-1ED5-F771-ABA716065807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170352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7AC0292F-722E-42A0-EDFE-8DCC13F94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33FDC1-E77F-F4F0-4395-B6C2DA42C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51" y="1801189"/>
            <a:ext cx="9209505" cy="3604540"/>
          </a:xfrm>
          <a:prstGeom prst="rect">
            <a:avLst/>
          </a:prstGeom>
        </p:spPr>
      </p:pic>
      <p:sp>
        <p:nvSpPr>
          <p:cNvPr id="13" name="Текст 20">
            <a:extLst>
              <a:ext uri="{FF2B5EF4-FFF2-40B4-BE49-F238E27FC236}">
                <a16:creationId xmlns:a16="http://schemas.microsoft.com/office/drawing/2014/main" id="{C11DA586-94F0-1F6D-2AEA-316D6E4882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01557" y="2403341"/>
            <a:ext cx="7815209" cy="2288002"/>
          </a:xfrm>
        </p:spPr>
        <p:txBody>
          <a:bodyPr lIns="0" tIns="0" rIns="0" bIns="0" anchor="ctr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48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Описание пункта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D00998-D9F6-AE0F-8524-EED67022B8B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6" name="PGMeetup.NN">
            <a:extLst>
              <a:ext uri="{FF2B5EF4-FFF2-40B4-BE49-F238E27FC236}">
                <a16:creationId xmlns:a16="http://schemas.microsoft.com/office/drawing/2014/main" id="{58977D24-0006-6A3C-DA2E-9604342A960D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931102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051D7F34-AC7F-C54E-4447-9716C5869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28CAAEB-3A6D-2E7E-3288-11C0DEAA7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7977713" cy="940860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длинного заголовка в две строки</a:t>
            </a:r>
          </a:p>
        </p:txBody>
      </p:sp>
      <p:sp>
        <p:nvSpPr>
          <p:cNvPr id="13" name="PGMeetup.NN">
            <a:extLst>
              <a:ext uri="{FF2B5EF4-FFF2-40B4-BE49-F238E27FC236}">
                <a16:creationId xmlns:a16="http://schemas.microsoft.com/office/drawing/2014/main" id="{D013D95A-1A85-91E7-01EC-DF95B8C90AA4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1ED2BB-ADCE-6994-08FC-C99E9F636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42B3BF-FB4C-B6DB-3585-3129BCF62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2" name="Текст 12">
            <a:extLst>
              <a:ext uri="{FF2B5EF4-FFF2-40B4-BE49-F238E27FC236}">
                <a16:creationId xmlns:a16="http://schemas.microsoft.com/office/drawing/2014/main" id="{312AD228-FECA-2AE4-1ECE-06964AA1F0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7526" y="1857691"/>
            <a:ext cx="10799762" cy="451938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сюда свой текст</a:t>
            </a:r>
          </a:p>
        </p:txBody>
      </p:sp>
    </p:spTree>
    <p:extLst>
      <p:ext uri="{BB962C8B-B14F-4D97-AF65-F5344CB8AC3E}">
        <p14:creationId xmlns:p14="http://schemas.microsoft.com/office/powerpoint/2010/main" val="3414918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475435F-B23A-D008-E391-9501BD957A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r="73830" b="9745"/>
          <a:stretch/>
        </p:blipFill>
        <p:spPr>
          <a:xfrm>
            <a:off x="3" y="0"/>
            <a:ext cx="3190669" cy="685800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A260BD27-758D-314A-2A75-07366708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8DADD0-1A45-E19F-67CB-82ABBF1287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4" name="PGMeetup.NN">
            <a:extLst>
              <a:ext uri="{FF2B5EF4-FFF2-40B4-BE49-F238E27FC236}">
                <a16:creationId xmlns:a16="http://schemas.microsoft.com/office/drawing/2014/main" id="{2F5DD78D-88B8-9E83-F172-56C323427AC8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  <p:sp>
        <p:nvSpPr>
          <p:cNvPr id="2" name="Текст 12">
            <a:extLst>
              <a:ext uri="{FF2B5EF4-FFF2-40B4-BE49-F238E27FC236}">
                <a16:creationId xmlns:a16="http://schemas.microsoft.com/office/drawing/2014/main" id="{1648FE27-224A-DEF1-6B92-8386585189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3482" y="1513490"/>
            <a:ext cx="6744728" cy="400796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800" b="0" i="0">
                <a:solidFill>
                  <a:schemeClr val="tx1"/>
                </a:solidFill>
                <a:latin typeface="GILROY-MEDIUM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Дополнительный слайд</a:t>
            </a:r>
          </a:p>
        </p:txBody>
      </p:sp>
    </p:spTree>
    <p:extLst>
      <p:ext uri="{BB962C8B-B14F-4D97-AF65-F5344CB8AC3E}">
        <p14:creationId xmlns:p14="http://schemas.microsoft.com/office/powerpoint/2010/main" val="980235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33" userDrawn="1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FC92B4-A19C-0E94-167C-54B92EB04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b="9745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F42899-B89E-6D5A-8BA5-3BF539E24E4D}"/>
              </a:ext>
            </a:extLst>
          </p:cNvPr>
          <p:cNvSpPr txBox="1"/>
          <p:nvPr userDrawn="1"/>
        </p:nvSpPr>
        <p:spPr>
          <a:xfrm>
            <a:off x="3027265" y="4023601"/>
            <a:ext cx="7190357" cy="1372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480"/>
              </a:lnSpc>
            </a:pPr>
            <a:r>
              <a:rPr lang="en-US" sz="23900" b="1" dirty="0">
                <a:solidFill>
                  <a:schemeClr val="tx1"/>
                </a:solidFill>
                <a:latin typeface="Gilroy" pitchFamily="2" charset="0"/>
                <a:ea typeface="Montserrat" charset="0"/>
                <a:cs typeface="Montserrat" charset="0"/>
              </a:rPr>
              <a:t>Q</a:t>
            </a:r>
            <a:r>
              <a:rPr lang="ru-RU" sz="11500" b="1" dirty="0">
                <a:solidFill>
                  <a:schemeClr val="tx1"/>
                </a:solidFill>
                <a:latin typeface="ROBOTO LIGHT2001047 LIGHT" pitchFamily="2" charset="0"/>
                <a:ea typeface="Montserrat" charset="0"/>
                <a:cs typeface="Montserrat" charset="0"/>
              </a:rPr>
              <a:t>    </a:t>
            </a:r>
            <a:r>
              <a:rPr lang="en-US" sz="23900" b="1" dirty="0">
                <a:solidFill>
                  <a:schemeClr val="tx1"/>
                </a:solidFill>
                <a:latin typeface="Gilroy" pitchFamily="2" charset="0"/>
                <a:ea typeface="Montserrat" charset="0"/>
                <a:cs typeface="Montserrat" charset="0"/>
              </a:rPr>
              <a:t>A</a:t>
            </a:r>
            <a:endParaRPr lang="en-US" sz="16600" b="1" dirty="0">
              <a:solidFill>
                <a:schemeClr val="tx1"/>
              </a:solidFill>
              <a:latin typeface="Gilroy" pitchFamily="2" charset="0"/>
              <a:ea typeface="Montserrat" charset="0"/>
              <a:cs typeface="Montserrat" charset="0"/>
            </a:endParaRPr>
          </a:p>
        </p:txBody>
      </p:sp>
      <p:sp>
        <p:nvSpPr>
          <p:cNvPr id="10" name="Рисунок 7">
            <a:extLst>
              <a:ext uri="{FF2B5EF4-FFF2-40B4-BE49-F238E27FC236}">
                <a16:creationId xmlns:a16="http://schemas.microsoft.com/office/drawing/2014/main" id="{3252A3FE-6323-9DCD-C8C0-384FBA80B48A}"/>
              </a:ext>
            </a:extLst>
          </p:cNvPr>
          <p:cNvSpPr/>
          <p:nvPr userDrawn="1"/>
        </p:nvSpPr>
        <p:spPr>
          <a:xfrm>
            <a:off x="5616045" y="3221198"/>
            <a:ext cx="1203815" cy="1401530"/>
          </a:xfrm>
          <a:custGeom>
            <a:avLst/>
            <a:gdLst>
              <a:gd name="connsiteX0" fmla="*/ 832625 w 1711404"/>
              <a:gd name="connsiteY0" fmla="*/ 884523 h 1992485"/>
              <a:gd name="connsiteX1" fmla="*/ 1178783 w 1711404"/>
              <a:gd name="connsiteY1" fmla="*/ 1303702 h 1992485"/>
              <a:gd name="connsiteX2" fmla="*/ 1189860 w 1711404"/>
              <a:gd name="connsiteY2" fmla="*/ 1291699 h 1992485"/>
              <a:gd name="connsiteX3" fmla="*/ 1296015 w 1711404"/>
              <a:gd name="connsiteY3" fmla="*/ 1171670 h 1992485"/>
              <a:gd name="connsiteX4" fmla="*/ 1392016 w 1711404"/>
              <a:gd name="connsiteY4" fmla="*/ 1053487 h 1992485"/>
              <a:gd name="connsiteX5" fmla="*/ 1581249 w 1711404"/>
              <a:gd name="connsiteY5" fmla="*/ 1248304 h 1992485"/>
              <a:gd name="connsiteX6" fmla="*/ 1489864 w 1711404"/>
              <a:gd name="connsiteY6" fmla="*/ 1364640 h 1992485"/>
              <a:gd name="connsiteX7" fmla="*/ 1355093 w 1711404"/>
              <a:gd name="connsiteY7" fmla="*/ 1516985 h 1992485"/>
              <a:gd name="connsiteX8" fmla="*/ 1711405 w 1711404"/>
              <a:gd name="connsiteY8" fmla="*/ 1957400 h 1992485"/>
              <a:gd name="connsiteX9" fmla="*/ 1349555 w 1711404"/>
              <a:gd name="connsiteY9" fmla="*/ 1957400 h 1992485"/>
              <a:gd name="connsiteX10" fmla="*/ 1157552 w 1711404"/>
              <a:gd name="connsiteY10" fmla="*/ 1721958 h 1992485"/>
              <a:gd name="connsiteX11" fmla="*/ 608315 w 1711404"/>
              <a:gd name="connsiteY11" fmla="*/ 1992485 h 1992485"/>
              <a:gd name="connsiteX12" fmla="*/ 174464 w 1711404"/>
              <a:gd name="connsiteY12" fmla="*/ 1829061 h 1992485"/>
              <a:gd name="connsiteX13" fmla="*/ 0 w 1711404"/>
              <a:gd name="connsiteY13" fmla="*/ 1422808 h 1992485"/>
              <a:gd name="connsiteX14" fmla="*/ 276926 w 1711404"/>
              <a:gd name="connsiteY14" fmla="*/ 944538 h 1992485"/>
              <a:gd name="connsiteX15" fmla="*/ 402466 w 1711404"/>
              <a:gd name="connsiteY15" fmla="*/ 858671 h 1992485"/>
              <a:gd name="connsiteX16" fmla="*/ 410774 w 1711404"/>
              <a:gd name="connsiteY16" fmla="*/ 852208 h 1992485"/>
              <a:gd name="connsiteX17" fmla="*/ 428313 w 1711404"/>
              <a:gd name="connsiteY17" fmla="*/ 838358 h 1992485"/>
              <a:gd name="connsiteX18" fmla="*/ 237234 w 1711404"/>
              <a:gd name="connsiteY18" fmla="*/ 438568 h 1992485"/>
              <a:gd name="connsiteX19" fmla="*/ 364620 w 1711404"/>
              <a:gd name="connsiteY19" fmla="*/ 121876 h 1992485"/>
              <a:gd name="connsiteX20" fmla="*/ 698778 w 1711404"/>
              <a:gd name="connsiteY20" fmla="*/ 0 h 1992485"/>
              <a:gd name="connsiteX21" fmla="*/ 1026474 w 1711404"/>
              <a:gd name="connsiteY21" fmla="*/ 118183 h 1992485"/>
              <a:gd name="connsiteX22" fmla="*/ 1155706 w 1711404"/>
              <a:gd name="connsiteY22" fmla="*/ 417332 h 1992485"/>
              <a:gd name="connsiteX23" fmla="*/ 1084628 w 1711404"/>
              <a:gd name="connsiteY23" fmla="*/ 642618 h 1992485"/>
              <a:gd name="connsiteX24" fmla="*/ 832625 w 1711404"/>
              <a:gd name="connsiteY24" fmla="*/ 884523 h 1992485"/>
              <a:gd name="connsiteX25" fmla="*/ 601853 w 1711404"/>
              <a:gd name="connsiteY25" fmla="*/ 1047947 h 1992485"/>
              <a:gd name="connsiteX26" fmla="*/ 585238 w 1711404"/>
              <a:gd name="connsiteY26" fmla="*/ 1059027 h 1992485"/>
              <a:gd name="connsiteX27" fmla="*/ 342466 w 1711404"/>
              <a:gd name="connsiteY27" fmla="*/ 1257537 h 1992485"/>
              <a:gd name="connsiteX28" fmla="*/ 278773 w 1711404"/>
              <a:gd name="connsiteY28" fmla="*/ 1415422 h 1992485"/>
              <a:gd name="connsiteX29" fmla="*/ 374774 w 1711404"/>
              <a:gd name="connsiteY29" fmla="*/ 1635167 h 1992485"/>
              <a:gd name="connsiteX30" fmla="*/ 594469 w 1711404"/>
              <a:gd name="connsiteY30" fmla="*/ 1731191 h 1992485"/>
              <a:gd name="connsiteX31" fmla="*/ 982165 w 1711404"/>
              <a:gd name="connsiteY31" fmla="*/ 1510522 h 1992485"/>
              <a:gd name="connsiteX32" fmla="*/ 601853 w 1711404"/>
              <a:gd name="connsiteY32" fmla="*/ 1047947 h 1992485"/>
              <a:gd name="connsiteX33" fmla="*/ 663700 w 1711404"/>
              <a:gd name="connsiteY33" fmla="*/ 679550 h 1992485"/>
              <a:gd name="connsiteX34" fmla="*/ 687701 w 1711404"/>
              <a:gd name="connsiteY34" fmla="*/ 662007 h 1992485"/>
              <a:gd name="connsiteX35" fmla="*/ 788317 w 1711404"/>
              <a:gd name="connsiteY35" fmla="*/ 581680 h 1992485"/>
              <a:gd name="connsiteX36" fmla="*/ 845549 w 1711404"/>
              <a:gd name="connsiteY36" fmla="*/ 523512 h 1992485"/>
              <a:gd name="connsiteX37" fmla="*/ 883395 w 1711404"/>
              <a:gd name="connsiteY37" fmla="*/ 409946 h 1992485"/>
              <a:gd name="connsiteX38" fmla="*/ 832625 w 1711404"/>
              <a:gd name="connsiteY38" fmla="*/ 286224 h 1992485"/>
              <a:gd name="connsiteX39" fmla="*/ 695085 w 1711404"/>
              <a:gd name="connsiteY39" fmla="*/ 239135 h 1992485"/>
              <a:gd name="connsiteX40" fmla="*/ 563084 w 1711404"/>
              <a:gd name="connsiteY40" fmla="*/ 288070 h 1992485"/>
              <a:gd name="connsiteX41" fmla="*/ 509545 w 1711404"/>
              <a:gd name="connsiteY41" fmla="*/ 406253 h 1992485"/>
              <a:gd name="connsiteX42" fmla="*/ 576930 w 1711404"/>
              <a:gd name="connsiteY42" fmla="*/ 573370 h 1992485"/>
              <a:gd name="connsiteX43" fmla="*/ 648931 w 1711404"/>
              <a:gd name="connsiteY43" fmla="*/ 661084 h 1992485"/>
              <a:gd name="connsiteX44" fmla="*/ 663700 w 1711404"/>
              <a:gd name="connsiteY44" fmla="*/ 679550 h 1992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711404" h="1992485">
                <a:moveTo>
                  <a:pt x="832625" y="884523"/>
                </a:moveTo>
                <a:lnTo>
                  <a:pt x="1178783" y="1303702"/>
                </a:lnTo>
                <a:lnTo>
                  <a:pt x="1189860" y="1291699"/>
                </a:lnTo>
                <a:cubicBezTo>
                  <a:pt x="1227707" y="1251074"/>
                  <a:pt x="1262784" y="1211372"/>
                  <a:pt x="1296015" y="1171670"/>
                </a:cubicBezTo>
                <a:cubicBezTo>
                  <a:pt x="1329247" y="1132891"/>
                  <a:pt x="1361555" y="1093189"/>
                  <a:pt x="1392016" y="1053487"/>
                </a:cubicBezTo>
                <a:lnTo>
                  <a:pt x="1581249" y="1248304"/>
                </a:lnTo>
                <a:cubicBezTo>
                  <a:pt x="1558172" y="1281543"/>
                  <a:pt x="1527711" y="1320322"/>
                  <a:pt x="1489864" y="1364640"/>
                </a:cubicBezTo>
                <a:cubicBezTo>
                  <a:pt x="1452017" y="1408958"/>
                  <a:pt x="1406786" y="1459740"/>
                  <a:pt x="1355093" y="1516985"/>
                </a:cubicBezTo>
                <a:lnTo>
                  <a:pt x="1711405" y="1957400"/>
                </a:lnTo>
                <a:lnTo>
                  <a:pt x="1349555" y="1957400"/>
                </a:lnTo>
                <a:lnTo>
                  <a:pt x="1157552" y="1721958"/>
                </a:lnTo>
                <a:cubicBezTo>
                  <a:pt x="981242" y="1901078"/>
                  <a:pt x="798471" y="1992485"/>
                  <a:pt x="608315" y="1992485"/>
                </a:cubicBezTo>
                <a:cubicBezTo>
                  <a:pt x="437544" y="1992485"/>
                  <a:pt x="293542" y="1938010"/>
                  <a:pt x="174464" y="1829061"/>
                </a:cubicBezTo>
                <a:cubicBezTo>
                  <a:pt x="58155" y="1719188"/>
                  <a:pt x="0" y="1583463"/>
                  <a:pt x="0" y="1422808"/>
                </a:cubicBezTo>
                <a:cubicBezTo>
                  <a:pt x="0" y="1230761"/>
                  <a:pt x="92309" y="1071030"/>
                  <a:pt x="276926" y="944538"/>
                </a:cubicBezTo>
                <a:lnTo>
                  <a:pt x="402466" y="858671"/>
                </a:lnTo>
                <a:cubicBezTo>
                  <a:pt x="404313" y="857747"/>
                  <a:pt x="407082" y="855901"/>
                  <a:pt x="410774" y="852208"/>
                </a:cubicBezTo>
                <a:cubicBezTo>
                  <a:pt x="414466" y="848514"/>
                  <a:pt x="420928" y="843898"/>
                  <a:pt x="428313" y="838358"/>
                </a:cubicBezTo>
                <a:cubicBezTo>
                  <a:pt x="300927" y="702633"/>
                  <a:pt x="237234" y="569677"/>
                  <a:pt x="237234" y="438568"/>
                </a:cubicBezTo>
                <a:cubicBezTo>
                  <a:pt x="237234" y="309306"/>
                  <a:pt x="279696" y="203126"/>
                  <a:pt x="364620" y="121876"/>
                </a:cubicBezTo>
                <a:cubicBezTo>
                  <a:pt x="451390" y="40625"/>
                  <a:pt x="562160" y="0"/>
                  <a:pt x="698778" y="0"/>
                </a:cubicBezTo>
                <a:cubicBezTo>
                  <a:pt x="830779" y="0"/>
                  <a:pt x="939703" y="39702"/>
                  <a:pt x="1026474" y="118183"/>
                </a:cubicBezTo>
                <a:cubicBezTo>
                  <a:pt x="1113244" y="197587"/>
                  <a:pt x="1155706" y="297303"/>
                  <a:pt x="1155706" y="417332"/>
                </a:cubicBezTo>
                <a:cubicBezTo>
                  <a:pt x="1155706" y="500429"/>
                  <a:pt x="1131706" y="575217"/>
                  <a:pt x="1084628" y="642618"/>
                </a:cubicBezTo>
                <a:cubicBezTo>
                  <a:pt x="1038474" y="710019"/>
                  <a:pt x="954473" y="790346"/>
                  <a:pt x="832625" y="884523"/>
                </a:cubicBezTo>
                <a:close/>
                <a:moveTo>
                  <a:pt x="601853" y="1047947"/>
                </a:moveTo>
                <a:lnTo>
                  <a:pt x="585238" y="1059027"/>
                </a:lnTo>
                <a:cubicBezTo>
                  <a:pt x="466159" y="1141201"/>
                  <a:pt x="385851" y="1207679"/>
                  <a:pt x="342466" y="1257537"/>
                </a:cubicBezTo>
                <a:cubicBezTo>
                  <a:pt x="300004" y="1307395"/>
                  <a:pt x="278773" y="1360023"/>
                  <a:pt x="278773" y="1415422"/>
                </a:cubicBezTo>
                <a:cubicBezTo>
                  <a:pt x="278773" y="1494826"/>
                  <a:pt x="311081" y="1568690"/>
                  <a:pt x="374774" y="1635167"/>
                </a:cubicBezTo>
                <a:cubicBezTo>
                  <a:pt x="441236" y="1698875"/>
                  <a:pt x="514160" y="1731191"/>
                  <a:pt x="594469" y="1731191"/>
                </a:cubicBezTo>
                <a:cubicBezTo>
                  <a:pt x="707085" y="1731191"/>
                  <a:pt x="835395" y="1657327"/>
                  <a:pt x="982165" y="1510522"/>
                </a:cubicBezTo>
                <a:lnTo>
                  <a:pt x="601853" y="1047947"/>
                </a:lnTo>
                <a:close/>
                <a:moveTo>
                  <a:pt x="663700" y="679550"/>
                </a:moveTo>
                <a:lnTo>
                  <a:pt x="687701" y="662007"/>
                </a:lnTo>
                <a:cubicBezTo>
                  <a:pt x="728316" y="631538"/>
                  <a:pt x="762471" y="604763"/>
                  <a:pt x="788317" y="581680"/>
                </a:cubicBezTo>
                <a:cubicBezTo>
                  <a:pt x="815087" y="558598"/>
                  <a:pt x="833548" y="539208"/>
                  <a:pt x="845549" y="523512"/>
                </a:cubicBezTo>
                <a:cubicBezTo>
                  <a:pt x="870472" y="493043"/>
                  <a:pt x="883395" y="455188"/>
                  <a:pt x="883395" y="409946"/>
                </a:cubicBezTo>
                <a:cubicBezTo>
                  <a:pt x="883395" y="359164"/>
                  <a:pt x="866779" y="318539"/>
                  <a:pt x="832625" y="286224"/>
                </a:cubicBezTo>
                <a:cubicBezTo>
                  <a:pt x="798471" y="254831"/>
                  <a:pt x="753240" y="239135"/>
                  <a:pt x="695085" y="239135"/>
                </a:cubicBezTo>
                <a:cubicBezTo>
                  <a:pt x="642469" y="239135"/>
                  <a:pt x="599084" y="255755"/>
                  <a:pt x="563084" y="288070"/>
                </a:cubicBezTo>
                <a:cubicBezTo>
                  <a:pt x="527083" y="318539"/>
                  <a:pt x="509545" y="358241"/>
                  <a:pt x="509545" y="406253"/>
                </a:cubicBezTo>
                <a:cubicBezTo>
                  <a:pt x="509545" y="462574"/>
                  <a:pt x="531699" y="518896"/>
                  <a:pt x="576930" y="573370"/>
                </a:cubicBezTo>
                <a:lnTo>
                  <a:pt x="648931" y="661084"/>
                </a:lnTo>
                <a:cubicBezTo>
                  <a:pt x="651700" y="665701"/>
                  <a:pt x="656316" y="671240"/>
                  <a:pt x="663700" y="679550"/>
                </a:cubicBezTo>
                <a:close/>
              </a:path>
            </a:pathLst>
          </a:custGeom>
          <a:solidFill>
            <a:schemeClr val="tx1"/>
          </a:solidFill>
          <a:ln w="9231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951136-2B70-9A33-B5D0-757DB52559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5600" y="383606"/>
            <a:ext cx="1555206" cy="463163"/>
          </a:xfrm>
          <a:prstGeom prst="rect">
            <a:avLst/>
          </a:prstGeom>
        </p:spPr>
      </p:pic>
      <p:sp>
        <p:nvSpPr>
          <p:cNvPr id="6" name="PGMeetup.NN">
            <a:extLst>
              <a:ext uri="{FF2B5EF4-FFF2-40B4-BE49-F238E27FC236}">
                <a16:creationId xmlns:a16="http://schemas.microsoft.com/office/drawing/2014/main" id="{EB48448A-BE37-6B14-0289-48B8EB853241}"/>
              </a:ext>
            </a:extLst>
          </p:cNvPr>
          <p:cNvSpPr txBox="1"/>
          <p:nvPr userDrawn="1"/>
        </p:nvSpPr>
        <p:spPr>
          <a:xfrm>
            <a:off x="517358" y="385387"/>
            <a:ext cx="297837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24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24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24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24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354400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A4DEDC-72BF-493D-A08F-775DF1DAD2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b="9745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6F3B0F-C36D-8DEC-13AC-E8980E2E08D8}"/>
              </a:ext>
            </a:extLst>
          </p:cNvPr>
          <p:cNvSpPr txBox="1"/>
          <p:nvPr userDrawn="1"/>
        </p:nvSpPr>
        <p:spPr>
          <a:xfrm>
            <a:off x="0" y="3248386"/>
            <a:ext cx="12192000" cy="884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80"/>
              </a:lnSpc>
            </a:pPr>
            <a:r>
              <a:rPr lang="ru-RU" sz="9600" b="1" i="0" dirty="0">
                <a:solidFill>
                  <a:schemeClr val="tx1"/>
                </a:solidFill>
                <a:latin typeface="Gilroy" pitchFamily="2" charset="0"/>
              </a:rPr>
              <a:t>Спасибо!</a:t>
            </a:r>
          </a:p>
        </p:txBody>
      </p:sp>
      <p:sp>
        <p:nvSpPr>
          <p:cNvPr id="4" name="PGMeetup.NN">
            <a:extLst>
              <a:ext uri="{FF2B5EF4-FFF2-40B4-BE49-F238E27FC236}">
                <a16:creationId xmlns:a16="http://schemas.microsoft.com/office/drawing/2014/main" id="{9E0E7129-BD85-4E12-E4E4-9147B023C013}"/>
              </a:ext>
            </a:extLst>
          </p:cNvPr>
          <p:cNvSpPr txBox="1"/>
          <p:nvPr userDrawn="1"/>
        </p:nvSpPr>
        <p:spPr>
          <a:xfrm>
            <a:off x="517358" y="385387"/>
            <a:ext cx="2978379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24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24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24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24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43CEBB-260D-C452-0044-4C994A7E4F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15600" y="383606"/>
            <a:ext cx="1555206" cy="46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693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33" userDrawn="1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92463-1FD6-154D-A239-E0B24A2B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F7E7C-40A3-20E5-B3FA-6F75ED1CC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8FDB7-C9DE-DC92-7141-5A2FD09BE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6EFFE-5BC2-0F44-AC4C-670DDC18FDDE}" type="datetimeFigureOut">
              <a:rPr lang="en-RU" smtClean="0"/>
              <a:t>03.04.2023</a:t>
            </a:fld>
            <a:endParaRPr lang="en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589F8-2D03-27C1-24B8-2A3A5B0B5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65A58-94D2-5F49-BFD6-F48201FCD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62D8E-154F-3A4B-88A7-ADF4DF8E1A32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240535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A7636-80A4-4A64-A210-9D4AFA1F16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7977713" cy="940860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длинного заголовка в две строки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80D32-5791-4EC0-975C-B38A6417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12">
            <a:extLst>
              <a:ext uri="{FF2B5EF4-FFF2-40B4-BE49-F238E27FC236}">
                <a16:creationId xmlns:a16="http://schemas.microsoft.com/office/drawing/2014/main" id="{6D46C0A2-E442-F7D2-409F-81B70B911F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7526" y="1857691"/>
            <a:ext cx="10799762" cy="451938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сюда свой текст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976B63-E7E0-7533-9331-95C630068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5C3B03-3D56-F355-3A61-22C5450BC9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10" name="PGMeetup.NN">
            <a:extLst>
              <a:ext uri="{FF2B5EF4-FFF2-40B4-BE49-F238E27FC236}">
                <a16:creationId xmlns:a16="http://schemas.microsoft.com/office/drawing/2014/main" id="{9AF6A2FD-0842-DD52-43FC-451950F68AED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349004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A7636-80A4-4A64-A210-9D4AFA1F16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9024848" cy="548763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заголовка в одну строку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80D32-5791-4EC0-975C-B38A6417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12">
            <a:extLst>
              <a:ext uri="{FF2B5EF4-FFF2-40B4-BE49-F238E27FC236}">
                <a16:creationId xmlns:a16="http://schemas.microsoft.com/office/drawing/2014/main" id="{6D46C0A2-E442-F7D2-409F-81B70B911F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7526" y="1857691"/>
            <a:ext cx="10799762" cy="4519384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2400" b="0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сюда свой текст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305625-8A02-7B02-3A4A-D22B97302D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691BCA-DD52-4466-A24B-FCDF249C00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10" name="PGMeetup.NN">
            <a:extLst>
              <a:ext uri="{FF2B5EF4-FFF2-40B4-BE49-F238E27FC236}">
                <a16:creationId xmlns:a16="http://schemas.microsoft.com/office/drawing/2014/main" id="{3D349D7F-C030-6CE5-94B4-3D0F0AE5393D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520160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A7636-80A4-4A64-A210-9D4AFA1F16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9024848" cy="548763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заголовка в одну строку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80D32-5791-4EC0-975C-B38A6417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12">
            <a:extLst>
              <a:ext uri="{FF2B5EF4-FFF2-40B4-BE49-F238E27FC236}">
                <a16:creationId xmlns:a16="http://schemas.microsoft.com/office/drawing/2014/main" id="{6D46C0A2-E442-F7D2-409F-81B70B911F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7526" y="5412658"/>
            <a:ext cx="10799762" cy="96441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сюда свой текст</a:t>
            </a:r>
          </a:p>
        </p:txBody>
      </p:sp>
      <p:sp>
        <p:nvSpPr>
          <p:cNvPr id="11" name="PGMeetup.NN">
            <a:extLst>
              <a:ext uri="{FF2B5EF4-FFF2-40B4-BE49-F238E27FC236}">
                <a16:creationId xmlns:a16="http://schemas.microsoft.com/office/drawing/2014/main" id="{6CEC2E72-0E7D-472E-3923-DCF502903B8F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428178-4D68-8C1F-7861-52F6EE198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1ECFAEA-F678-4083-9BE2-762D265870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40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060C085-000F-07B3-A797-5190E28A5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9024848" cy="548763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заголовка в одну строку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14B208B-3C87-77F5-84E9-3D9820FA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12">
            <a:extLst>
              <a:ext uri="{FF2B5EF4-FFF2-40B4-BE49-F238E27FC236}">
                <a16:creationId xmlns:a16="http://schemas.microsoft.com/office/drawing/2014/main" id="{89B30E73-898A-0A0B-73E4-D85CDC8647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7526" y="5412658"/>
            <a:ext cx="10799762" cy="96441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Вставьте сюда свой текст</a:t>
            </a:r>
          </a:p>
        </p:txBody>
      </p:sp>
      <p:sp>
        <p:nvSpPr>
          <p:cNvPr id="7" name="PGMeetup.NN">
            <a:extLst>
              <a:ext uri="{FF2B5EF4-FFF2-40B4-BE49-F238E27FC236}">
                <a16:creationId xmlns:a16="http://schemas.microsoft.com/office/drawing/2014/main" id="{FF3DA335-7284-F260-2324-69C5FC615BD0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60CB8C-B742-0CED-1604-7FA38C69EE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2E2A55-805B-6785-F177-7C41A4113D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728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780D32-5791-4EC0-975C-B38A64178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Текст 12">
            <a:extLst>
              <a:ext uri="{FF2B5EF4-FFF2-40B4-BE49-F238E27FC236}">
                <a16:creationId xmlns:a16="http://schemas.microsoft.com/office/drawing/2014/main" id="{6D46C0A2-E442-F7D2-409F-81B70B911F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7526" y="1849180"/>
            <a:ext cx="10799762" cy="4327046"/>
          </a:xfrm>
        </p:spPr>
        <p:txBody>
          <a:bodyPr lIns="0" tIns="0" rIns="0" bIns="0">
            <a:no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400" b="0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/>
              <a:t>Новый пункт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3D99453-ED9D-5123-B188-DC3DC77235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9024848" cy="548763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заголовка в одну строку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C850C3-E146-235F-AD4A-6A3E5A2DD4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DB381ED-06B1-FACA-BCEB-813828C8B2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8" name="PGMeetup.NN">
            <a:extLst>
              <a:ext uri="{FF2B5EF4-FFF2-40B4-BE49-F238E27FC236}">
                <a16:creationId xmlns:a16="http://schemas.microsoft.com/office/drawing/2014/main" id="{DD7AF3F8-DB2D-EDEE-5F39-B2376FDC514D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830424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 userDrawn="1">
          <p15:clr>
            <a:srgbClr val="FBAE40"/>
          </p15:clr>
        </p15:guide>
        <p15:guide id="3" pos="7491" userDrawn="1">
          <p15:clr>
            <a:srgbClr val="FBAE40"/>
          </p15:clr>
        </p15:guide>
        <p15:guide id="4" orient="horz" pos="210" userDrawn="1">
          <p15:clr>
            <a:srgbClr val="FBAE40"/>
          </p15:clr>
        </p15:guide>
        <p15:guide id="5" orient="horz" pos="4110" userDrawn="1">
          <p15:clr>
            <a:srgbClr val="FBAE40"/>
          </p15:clr>
        </p15:guide>
        <p15:guide id="6" orient="horz" pos="663" userDrawn="1">
          <p15:clr>
            <a:srgbClr val="FBAE40"/>
          </p15:clr>
        </p15:guide>
        <p15:guide id="7" pos="3409" userDrawn="1">
          <p15:clr>
            <a:srgbClr val="FBAE40"/>
          </p15:clr>
        </p15:guide>
        <p15:guide id="8" pos="7129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20">
            <a:extLst>
              <a:ext uri="{FF2B5EF4-FFF2-40B4-BE49-F238E27FC236}">
                <a16:creationId xmlns:a16="http://schemas.microsoft.com/office/drawing/2014/main" id="{71716387-F911-7919-9A19-80225A119E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7358" y="1849180"/>
            <a:ext cx="2460693" cy="41364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Короткие пункты</a:t>
            </a:r>
          </a:p>
        </p:txBody>
      </p:sp>
      <p:sp>
        <p:nvSpPr>
          <p:cNvPr id="15" name="Текст 20">
            <a:extLst>
              <a:ext uri="{FF2B5EF4-FFF2-40B4-BE49-F238E27FC236}">
                <a16:creationId xmlns:a16="http://schemas.microsoft.com/office/drawing/2014/main" id="{6ABA3CC7-6F20-9466-D3E8-F7F9779903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2412" y="1849180"/>
            <a:ext cx="2460693" cy="41364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Короткие пункты</a:t>
            </a:r>
          </a:p>
        </p:txBody>
      </p:sp>
      <p:sp>
        <p:nvSpPr>
          <p:cNvPr id="16" name="Текст 20">
            <a:extLst>
              <a:ext uri="{FF2B5EF4-FFF2-40B4-BE49-F238E27FC236}">
                <a16:creationId xmlns:a16="http://schemas.microsoft.com/office/drawing/2014/main" id="{6555A41F-D471-5E0E-BCD8-0C714A17B2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1685" y="1849180"/>
            <a:ext cx="2460693" cy="41364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Короткие пункты</a:t>
            </a:r>
          </a:p>
        </p:txBody>
      </p:sp>
      <p:sp>
        <p:nvSpPr>
          <p:cNvPr id="19" name="Текст 20">
            <a:extLst>
              <a:ext uri="{FF2B5EF4-FFF2-40B4-BE49-F238E27FC236}">
                <a16:creationId xmlns:a16="http://schemas.microsoft.com/office/drawing/2014/main" id="{8D2DCB74-9146-A348-BEB0-25AC16EE28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56595" y="1849180"/>
            <a:ext cx="2460693" cy="4136487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Короткие пункты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ED291C1-CE75-5D68-DF3D-6E01B9164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E3F264D8-DBA0-4A17-41B9-295CD624D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9024848" cy="548763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заголовка в одну строку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F62039-E1C1-A7FC-37E0-D4D1D7F758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7D3CDE-FD1D-B601-BF1C-4FE8205AB5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4" name="PGMeetup.NN">
            <a:extLst>
              <a:ext uri="{FF2B5EF4-FFF2-40B4-BE49-F238E27FC236}">
                <a16:creationId xmlns:a16="http://schemas.microsoft.com/office/drawing/2014/main" id="{85C6A9A4-5D50-F053-A758-2F2CC45E83AF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565143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Текст 20">
            <a:extLst>
              <a:ext uri="{FF2B5EF4-FFF2-40B4-BE49-F238E27FC236}">
                <a16:creationId xmlns:a16="http://schemas.microsoft.com/office/drawing/2014/main" id="{71716387-F911-7919-9A19-80225A119E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7358" y="2562944"/>
            <a:ext cx="2460693" cy="342272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Короткие пункты</a:t>
            </a:r>
          </a:p>
        </p:txBody>
      </p:sp>
      <p:sp>
        <p:nvSpPr>
          <p:cNvPr id="15" name="Текст 20">
            <a:extLst>
              <a:ext uri="{FF2B5EF4-FFF2-40B4-BE49-F238E27FC236}">
                <a16:creationId xmlns:a16="http://schemas.microsoft.com/office/drawing/2014/main" id="{6ABA3CC7-6F20-9466-D3E8-F7F9779903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2412" y="2562944"/>
            <a:ext cx="2460693" cy="342272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Короткие пункты</a:t>
            </a:r>
          </a:p>
        </p:txBody>
      </p:sp>
      <p:sp>
        <p:nvSpPr>
          <p:cNvPr id="16" name="Текст 20">
            <a:extLst>
              <a:ext uri="{FF2B5EF4-FFF2-40B4-BE49-F238E27FC236}">
                <a16:creationId xmlns:a16="http://schemas.microsoft.com/office/drawing/2014/main" id="{6555A41F-D471-5E0E-BCD8-0C714A17B2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1685" y="2562944"/>
            <a:ext cx="2460693" cy="342272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Короткие пункты</a:t>
            </a:r>
          </a:p>
        </p:txBody>
      </p:sp>
      <p:sp>
        <p:nvSpPr>
          <p:cNvPr id="19" name="Текст 20">
            <a:extLst>
              <a:ext uri="{FF2B5EF4-FFF2-40B4-BE49-F238E27FC236}">
                <a16:creationId xmlns:a16="http://schemas.microsoft.com/office/drawing/2014/main" id="{8D2DCB74-9146-A348-BEB0-25AC16EE28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56595" y="2562944"/>
            <a:ext cx="2460693" cy="3422723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2400" b="1" i="0">
                <a:solidFill>
                  <a:schemeClr val="tx1"/>
                </a:solidFill>
                <a:latin typeface="Gilroy" pitchFamily="2" charset="0"/>
              </a:defRPr>
            </a:lvl1pPr>
          </a:lstStyle>
          <a:p>
            <a:pPr lvl="0"/>
            <a:r>
              <a:rPr lang="ru-RU" dirty="0"/>
              <a:t>Короткие пункты</a:t>
            </a: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ED291C1-CE75-5D68-DF3D-6E01B9164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48210" y="6529137"/>
            <a:ext cx="1153545" cy="192338"/>
          </a:xfrm>
        </p:spPr>
        <p:txBody>
          <a:bodyPr lIns="0" tIns="0" rIns="0" bIns="0" anchor="b"/>
          <a:lstStyle>
            <a:lvl1pPr>
              <a:defRPr sz="1200" b="0" i="0">
                <a:solidFill>
                  <a:srgbClr val="F47A10"/>
                </a:solidFill>
                <a:latin typeface="GILROY-MEDIUM" pitchFamily="2" charset="0"/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E3F264D8-DBA0-4A17-41B9-295CD624D1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358" y="896579"/>
            <a:ext cx="9024848" cy="548763"/>
          </a:xfrm>
        </p:spPr>
        <p:txBody>
          <a:bodyPr lIns="0" tIns="0" rIns="0" bIns="0" anchor="t">
            <a:noAutofit/>
          </a:bodyPr>
          <a:lstStyle>
            <a:lvl1pPr>
              <a:defRPr sz="3200" b="1" i="0">
                <a:solidFill>
                  <a:srgbClr val="F47A10"/>
                </a:solidFill>
                <a:latin typeface="Gilroy" pitchFamily="2" charset="0"/>
              </a:defRPr>
            </a:lvl1pPr>
          </a:lstStyle>
          <a:p>
            <a:r>
              <a:rPr lang="ru-RU" dirty="0"/>
              <a:t>Образец заголовка в одну строку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F62039-E1C1-A7FC-37E0-D4D1D7F758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6" t="2612" r="-1" b="84004"/>
          <a:stretch/>
        </p:blipFill>
        <p:spPr>
          <a:xfrm>
            <a:off x="10070274" y="1"/>
            <a:ext cx="2121725" cy="10806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7D3CDE-FD1D-B601-BF1C-4FE8205AB5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06254" y="347981"/>
            <a:ext cx="1064552" cy="317039"/>
          </a:xfrm>
          <a:prstGeom prst="rect">
            <a:avLst/>
          </a:prstGeom>
        </p:spPr>
      </p:pic>
      <p:sp>
        <p:nvSpPr>
          <p:cNvPr id="4" name="PGMeetup.NN">
            <a:extLst>
              <a:ext uri="{FF2B5EF4-FFF2-40B4-BE49-F238E27FC236}">
                <a16:creationId xmlns:a16="http://schemas.microsoft.com/office/drawing/2014/main" id="{85C6A9A4-5D50-F053-A758-2F2CC45E83AF}"/>
              </a:ext>
            </a:extLst>
          </p:cNvPr>
          <p:cNvSpPr txBox="1"/>
          <p:nvPr userDrawn="1"/>
        </p:nvSpPr>
        <p:spPr>
          <a:xfrm>
            <a:off x="517358" y="431553"/>
            <a:ext cx="224260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Epilogue Bold"/>
                <a:ea typeface="Epilogue Bold"/>
                <a:cs typeface="Epilogue Bold"/>
                <a:sym typeface="Epilogue Bold"/>
              </a:defRPr>
            </a:lvl1pPr>
          </a:lstStyle>
          <a:p>
            <a:r>
              <a:rPr lang="en" sz="1800" b="1" i="0" dirty="0" err="1">
                <a:solidFill>
                  <a:schemeClr val="tx1"/>
                </a:solidFill>
                <a:latin typeface="Gilroy" pitchFamily="2" charset="0"/>
              </a:rPr>
              <a:t>PGConf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.</a:t>
            </a:r>
            <a:r>
              <a:rPr lang="en-US" sz="1800" b="1" i="0" dirty="0">
                <a:solidFill>
                  <a:schemeClr val="tx1"/>
                </a:solidFill>
                <a:latin typeface="Gilroy" pitchFamily="2" charset="0"/>
              </a:rPr>
              <a:t>Russia</a:t>
            </a:r>
            <a:r>
              <a:rPr lang="en" sz="1800" b="1" i="0" dirty="0">
                <a:solidFill>
                  <a:schemeClr val="tx1"/>
                </a:solidFill>
                <a:latin typeface="Gilroy" pitchFamily="2" charset="0"/>
              </a:rPr>
              <a:t>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B9F36-28E3-75E7-F9AA-F6CF1C7C868A}"/>
              </a:ext>
            </a:extLst>
          </p:cNvPr>
          <p:cNvSpPr txBox="1"/>
          <p:nvPr userDrawn="1"/>
        </p:nvSpPr>
        <p:spPr>
          <a:xfrm>
            <a:off x="408978" y="1713184"/>
            <a:ext cx="4523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47A10"/>
                </a:solidFill>
                <a:latin typeface="Gilroy" pitchFamily="2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5F52B6-6287-E3BA-BA6B-D15B7E2E0A0A}"/>
              </a:ext>
            </a:extLst>
          </p:cNvPr>
          <p:cNvSpPr txBox="1"/>
          <p:nvPr userDrawn="1"/>
        </p:nvSpPr>
        <p:spPr>
          <a:xfrm>
            <a:off x="3320344" y="1713184"/>
            <a:ext cx="5517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47A10"/>
                </a:solidFill>
                <a:latin typeface="Gilroy" pitchFamily="2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4F8252-4FC5-2592-947C-4AF2656DEE3F}"/>
              </a:ext>
            </a:extLst>
          </p:cNvPr>
          <p:cNvSpPr txBox="1"/>
          <p:nvPr userDrawn="1"/>
        </p:nvSpPr>
        <p:spPr>
          <a:xfrm>
            <a:off x="6084565" y="1713184"/>
            <a:ext cx="5613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47A10"/>
                </a:solidFill>
                <a:latin typeface="Gilroy" pitchFamily="2" charset="0"/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997605-00D4-E781-5E89-9F7933DBA8A7}"/>
              </a:ext>
            </a:extLst>
          </p:cNvPr>
          <p:cNvSpPr txBox="1"/>
          <p:nvPr userDrawn="1"/>
        </p:nvSpPr>
        <p:spPr>
          <a:xfrm>
            <a:off x="8869806" y="1713184"/>
            <a:ext cx="587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rgbClr val="F47A10"/>
                </a:solidFill>
                <a:latin typeface="Gilroy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274580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  <p15:guide id="3" pos="749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4110">
          <p15:clr>
            <a:srgbClr val="FBAE40"/>
          </p15:clr>
        </p15:guide>
        <p15:guide id="6" orient="horz" pos="663">
          <p15:clr>
            <a:srgbClr val="FBAE40"/>
          </p15:clr>
        </p15:guide>
        <p15:guide id="7" pos="3409">
          <p15:clr>
            <a:srgbClr val="FBAE40"/>
          </p15:clr>
        </p15:guide>
        <p15:guide id="8" pos="7129">
          <p15:clr>
            <a:srgbClr val="FBAE40"/>
          </p15:clr>
        </p15:guide>
        <p15:guide id="9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DA07B-0700-4CA7-8F9B-12C5A72A3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D601B0-5352-415B-8525-023DEAE8B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0D5875-EA12-4970-9512-B0CA7A6385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1EA89-D635-C14C-B12B-C7BE34B23BC7}" type="datetime1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380365-B809-45B9-ADEA-07C9A1FFF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7FD95C-1148-4D3A-81F2-0E8D51188C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2A24C-CA15-4196-882E-E2BB53882F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710" r:id="rId4"/>
    <p:sldLayoutId id="2147483711" r:id="rId5"/>
    <p:sldLayoutId id="2147483677" r:id="rId6"/>
    <p:sldLayoutId id="2147483707" r:id="rId7"/>
    <p:sldLayoutId id="2147483672" r:id="rId8"/>
    <p:sldLayoutId id="2147483715" r:id="rId9"/>
    <p:sldLayoutId id="2147483708" r:id="rId10"/>
    <p:sldLayoutId id="2147483712" r:id="rId11"/>
    <p:sldLayoutId id="2147483713" r:id="rId12"/>
    <p:sldLayoutId id="2147483714" r:id="rId13"/>
    <p:sldLayoutId id="2147483674" r:id="rId14"/>
    <p:sldLayoutId id="2147483676" r:id="rId15"/>
    <p:sldLayoutId id="2147483700" r:id="rId16"/>
    <p:sldLayoutId id="2147483685" r:id="rId17"/>
    <p:sldLayoutId id="2147483696" r:id="rId18"/>
    <p:sldLayoutId id="2147483664" r:id="rId19"/>
    <p:sldLayoutId id="2147483688" r:id="rId20"/>
    <p:sldLayoutId id="2147483695" r:id="rId21"/>
    <p:sldLayoutId id="2147483690" r:id="rId22"/>
    <p:sldLayoutId id="2147483716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4.wdp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6.wdp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286C1E8D-D8F7-2476-C520-9A8BEA14E8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8529" y="2094254"/>
            <a:ext cx="10379071" cy="3076410"/>
          </a:xfrm>
        </p:spPr>
        <p:txBody>
          <a:bodyPr/>
          <a:lstStyle/>
          <a:p>
            <a:r>
              <a:rPr lang="ru-RU" sz="6000" b="0" i="0" dirty="0">
                <a:effectLst/>
                <a:latin typeface="Source Sans Pro" panose="020B0503030403020204" pitchFamily="34" charset="0"/>
              </a:rPr>
              <a:t>Практические примеры по оптимизации запросов в </a:t>
            </a:r>
            <a:r>
              <a:rPr lang="en-GB" sz="6000" b="0" i="0" dirty="0">
                <a:effectLst/>
                <a:latin typeface="Source Sans Pro" panose="020B0503030403020204" pitchFamily="34" charset="0"/>
              </a:rPr>
              <a:t>PostgreSQL</a:t>
            </a:r>
            <a:endParaRPr lang="ru-RU" sz="60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1E188B-CC5B-0807-7E00-6309BCE170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ru-RU" dirty="0"/>
              <a:t>Чувашов Иван</a:t>
            </a:r>
          </a:p>
        </p:txBody>
      </p:sp>
    </p:spTree>
    <p:extLst>
      <p:ext uri="{BB962C8B-B14F-4D97-AF65-F5344CB8AC3E}">
        <p14:creationId xmlns:p14="http://schemas.microsoft.com/office/powerpoint/2010/main" val="2373386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FA4423-D208-A3AA-8628-CDC9EE7DF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548" y="0"/>
            <a:ext cx="6868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52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C0F37EA-9335-C91E-7FB3-6FC4A7255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EC62890-A305-2D43-282C-596B473447E4}"/>
              </a:ext>
            </a:extLst>
          </p:cNvPr>
          <p:cNvSpPr txBox="1">
            <a:spLocks/>
          </p:cNvSpPr>
          <p:nvPr/>
        </p:nvSpPr>
        <p:spPr>
          <a:xfrm>
            <a:off x="2489761" y="2713622"/>
            <a:ext cx="9411994" cy="35869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F47A10"/>
                </a:solidFill>
                <a:latin typeface="Gilroy" pitchFamily="2" charset="0"/>
                <a:ea typeface="+mj-ea"/>
                <a:cs typeface="+mj-cs"/>
              </a:defRPr>
            </a:lvl1pPr>
          </a:lstStyle>
          <a:p>
            <a:pPr>
              <a:lnSpc>
                <a:spcPts val="5600"/>
              </a:lnSpc>
            </a:pPr>
            <a:r>
              <a:rPr lang="ru-RU" sz="7200" dirty="0"/>
              <a:t>А при чем тут оптимизация?</a:t>
            </a:r>
            <a:endParaRPr lang="ru-RU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39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Методы оптимизации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D1768E-8BDF-31A7-53E1-E053EB44105D}"/>
              </a:ext>
            </a:extLst>
          </p:cNvPr>
          <p:cNvSpPr txBox="1"/>
          <p:nvPr/>
        </p:nvSpPr>
        <p:spPr>
          <a:xfrm>
            <a:off x="734767" y="2088187"/>
            <a:ext cx="6497676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" dirty="0"/>
              <a:t>Расширения аппаратных ресурсов</a:t>
            </a:r>
          </a:p>
          <a:p>
            <a:endParaRPr lang="ru-RU" sz="3000" dirty="0"/>
          </a:p>
          <a:p>
            <a:r>
              <a:rPr lang="ru-RU" sz="3000" dirty="0"/>
              <a:t>Оптимизация конфигурации СУБД</a:t>
            </a:r>
          </a:p>
          <a:p>
            <a:endParaRPr lang="ru-RU" sz="3000" dirty="0"/>
          </a:p>
          <a:p>
            <a:r>
              <a:rPr lang="ru-RU" sz="3000" dirty="0"/>
              <a:t>Ускорение запросов</a:t>
            </a:r>
          </a:p>
          <a:p>
            <a:endParaRPr lang="ru-RU" sz="3000" dirty="0"/>
          </a:p>
          <a:p>
            <a:r>
              <a:rPr lang="ru-RU" sz="3000" dirty="0"/>
              <a:t>Изменение логики работы с данными</a:t>
            </a:r>
            <a:endParaRPr lang="en-RU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E0B2CE-C0A9-B369-C721-C2BAC7CF2DEC}"/>
              </a:ext>
            </a:extLst>
          </p:cNvPr>
          <p:cNvSpPr txBox="1"/>
          <p:nvPr/>
        </p:nvSpPr>
        <p:spPr>
          <a:xfrm>
            <a:off x="8747341" y="2088186"/>
            <a:ext cx="2000869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~</a:t>
            </a:r>
            <a:r>
              <a:rPr lang="ru-RU" sz="3000" dirty="0">
                <a:solidFill>
                  <a:srgbClr val="FF0000"/>
                </a:solidFill>
              </a:rPr>
              <a:t>20%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ru-RU" sz="3000" dirty="0"/>
              <a:t>-</a:t>
            </a:r>
            <a:r>
              <a:rPr lang="en-US" sz="3000" dirty="0"/>
              <a:t> </a:t>
            </a:r>
            <a:r>
              <a:rPr lang="ru-RU" sz="3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30</a:t>
            </a:r>
            <a:r>
              <a:rPr lang="en-US" sz="3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%</a:t>
            </a:r>
            <a:endParaRPr lang="ru-RU" sz="30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endParaRPr lang="ru-RU" sz="3000" dirty="0"/>
          </a:p>
          <a:p>
            <a:r>
              <a:rPr lang="en-US" sz="3000" dirty="0"/>
              <a:t>~</a:t>
            </a:r>
            <a:r>
              <a:rPr lang="ru-RU" sz="3000" dirty="0">
                <a:solidFill>
                  <a:srgbClr val="FF0000"/>
                </a:solidFill>
              </a:rPr>
              <a:t>10</a:t>
            </a:r>
            <a:r>
              <a:rPr lang="en-US" sz="3000" dirty="0">
                <a:solidFill>
                  <a:srgbClr val="FF0000"/>
                </a:solidFill>
              </a:rPr>
              <a:t>% </a:t>
            </a:r>
            <a:r>
              <a:rPr lang="ru-RU" sz="3000" dirty="0"/>
              <a:t>-</a:t>
            </a:r>
            <a:r>
              <a:rPr lang="en-US" sz="3000" dirty="0"/>
              <a:t> </a:t>
            </a:r>
            <a:r>
              <a:rPr lang="ru-RU" sz="3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20</a:t>
            </a:r>
            <a:r>
              <a:rPr lang="en-US" sz="3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%</a:t>
            </a:r>
            <a:endParaRPr lang="ru-RU" sz="30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endParaRPr lang="ru-RU" sz="3000" dirty="0"/>
          </a:p>
          <a:p>
            <a:r>
              <a:rPr lang="en-US" sz="3000" dirty="0"/>
              <a:t>~</a:t>
            </a:r>
            <a:r>
              <a:rPr lang="ru-RU" sz="3000" dirty="0">
                <a:solidFill>
                  <a:srgbClr val="FF0000"/>
                </a:solidFill>
              </a:rPr>
              <a:t>10</a:t>
            </a:r>
            <a:r>
              <a:rPr lang="en-US" sz="3000" dirty="0">
                <a:solidFill>
                  <a:srgbClr val="FF0000"/>
                </a:solidFill>
              </a:rPr>
              <a:t>% </a:t>
            </a:r>
            <a:r>
              <a:rPr lang="ru-RU" sz="3000" dirty="0"/>
              <a:t>-</a:t>
            </a:r>
            <a:r>
              <a:rPr lang="en-US" sz="3000" dirty="0"/>
              <a:t> </a:t>
            </a:r>
            <a:r>
              <a:rPr lang="ru-RU" sz="3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20</a:t>
            </a:r>
            <a:r>
              <a:rPr lang="en-US" sz="3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%</a:t>
            </a:r>
            <a:endParaRPr lang="ru-RU" sz="30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endParaRPr lang="ru-RU" sz="3000" dirty="0"/>
          </a:p>
          <a:p>
            <a:r>
              <a:rPr lang="en-US" sz="3000" dirty="0"/>
              <a:t>~</a:t>
            </a:r>
            <a:r>
              <a:rPr lang="ru-RU" sz="3000" dirty="0">
                <a:solidFill>
                  <a:srgbClr val="FF0000"/>
                </a:solidFill>
              </a:rPr>
              <a:t>30</a:t>
            </a:r>
            <a:r>
              <a:rPr lang="en-US" sz="3000" dirty="0">
                <a:solidFill>
                  <a:srgbClr val="FF0000"/>
                </a:solidFill>
              </a:rPr>
              <a:t>% </a:t>
            </a:r>
            <a:r>
              <a:rPr lang="ru-RU" sz="3000" dirty="0"/>
              <a:t>-</a:t>
            </a:r>
            <a:r>
              <a:rPr lang="en-US" sz="3000" dirty="0"/>
              <a:t> </a:t>
            </a:r>
            <a:r>
              <a:rPr lang="ru-RU" sz="3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60</a:t>
            </a:r>
            <a:r>
              <a:rPr lang="en-US" sz="3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%</a:t>
            </a:r>
            <a:endParaRPr lang="en-RU" sz="30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9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Медленные запросы</a:t>
            </a:r>
          </a:p>
        </p:txBody>
      </p:sp>
      <p:sp>
        <p:nvSpPr>
          <p:cNvPr id="3" name="Google Shape;153;p11">
            <a:extLst>
              <a:ext uri="{FF2B5EF4-FFF2-40B4-BE49-F238E27FC236}">
                <a16:creationId xmlns:a16="http://schemas.microsoft.com/office/drawing/2014/main" id="{AED79A24-CC86-BEE5-CDFD-7F6F1EAF9BFE}"/>
              </a:ext>
            </a:extLst>
          </p:cNvPr>
          <p:cNvSpPr txBox="1">
            <a:spLocks/>
          </p:cNvSpPr>
          <p:nvPr/>
        </p:nvSpPr>
        <p:spPr>
          <a:xfrm>
            <a:off x="816242" y="1544653"/>
            <a:ext cx="10282000" cy="4984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405E82"/>
                </a:solidFill>
                <a:latin typeface="Montserrat" panose="00000500000000000000" pitchFamily="2" charset="-52"/>
                <a:ea typeface="Montserrat" panose="00000500000000000000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create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table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users </a:t>
            </a:r>
            <a:endParaRPr lang="en-GB" sz="1600" dirty="0">
              <a:solidFill>
                <a:srgbClr val="8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(</a:t>
            </a:r>
          </a:p>
          <a:p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	id </a:t>
            </a:r>
            <a:r>
              <a:rPr lang="en-GB" sz="1600" b="1" dirty="0" err="1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bigint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primary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key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 </a:t>
            </a:r>
            <a:endParaRPr lang="en-GB" sz="1600" dirty="0">
              <a:solidFill>
                <a:srgbClr val="8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	login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varchar</a:t>
            </a:r>
            <a:r>
              <a:rPr lang="en-GB" sz="1600" dirty="0">
                <a:effectLst/>
                <a:latin typeface="Menlo" panose="020B0609030804020204" pitchFamily="49" charset="0"/>
              </a:rPr>
              <a:t>(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200</a:t>
            </a:r>
            <a:r>
              <a:rPr lang="en-GB" sz="1600" dirty="0">
                <a:effectLst/>
                <a:latin typeface="Menlo" panose="020B0609030804020204" pitchFamily="49" charset="0"/>
              </a:rPr>
              <a:t>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not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sz="1600" dirty="0">
                <a:effectLst/>
                <a:latin typeface="Menlo" panose="020B0609030804020204" pitchFamily="49" charset="0"/>
              </a:rPr>
              <a:t>, 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	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first_name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varchar</a:t>
            </a:r>
            <a:r>
              <a:rPr lang="en-GB" sz="1600" dirty="0">
                <a:effectLst/>
                <a:latin typeface="Menlo" panose="020B0609030804020204" pitchFamily="49" charset="0"/>
              </a:rPr>
              <a:t>(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200</a:t>
            </a:r>
            <a:r>
              <a:rPr lang="en-GB" sz="1600" dirty="0">
                <a:effectLst/>
                <a:latin typeface="Menlo" panose="020B0609030804020204" pitchFamily="49" charset="0"/>
              </a:rPr>
              <a:t>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not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sz="1600" dirty="0">
                <a:effectLst/>
                <a:latin typeface="Menlo" panose="020B0609030804020204" pitchFamily="49" charset="0"/>
              </a:rPr>
              <a:t>, 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	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last_name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varchar</a:t>
            </a:r>
            <a:r>
              <a:rPr lang="en-GB" sz="1600" dirty="0">
                <a:effectLst/>
                <a:latin typeface="Menlo" panose="020B0609030804020204" pitchFamily="49" charset="0"/>
              </a:rPr>
              <a:t>(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200</a:t>
            </a:r>
            <a:r>
              <a:rPr lang="en-GB" sz="1600" dirty="0">
                <a:effectLst/>
                <a:latin typeface="Menlo" panose="020B0609030804020204" pitchFamily="49" charset="0"/>
              </a:rPr>
              <a:t>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not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sz="1600" dirty="0">
                <a:effectLst/>
                <a:latin typeface="Menlo" panose="020B0609030804020204" pitchFamily="49" charset="0"/>
              </a:rPr>
              <a:t>, 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	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create_date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timestamp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not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default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now</a:t>
            </a:r>
            <a:r>
              <a:rPr lang="en-GB" sz="1600" dirty="0">
                <a:effectLst/>
                <a:latin typeface="Menlo" panose="020B0609030804020204" pitchFamily="49" charset="0"/>
              </a:rPr>
              <a:t>()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)</a:t>
            </a:r>
            <a:r>
              <a:rPr lang="en-GB" sz="16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;</a:t>
            </a: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CREATE TABLE</a:t>
            </a:r>
          </a:p>
          <a:p>
            <a:br>
              <a:rPr lang="en-GB" sz="1600" dirty="0">
                <a:effectLst/>
                <a:latin typeface="Menlo" panose="020B0609030804020204" pitchFamily="49" charset="0"/>
              </a:rPr>
            </a:b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insert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into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users </a:t>
            </a:r>
            <a:endParaRPr lang="en-GB" sz="1600" dirty="0">
              <a:solidFill>
                <a:srgbClr val="8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select</a:t>
            </a:r>
            <a:r>
              <a:rPr lang="en-GB" sz="1600" dirty="0">
                <a:effectLst/>
                <a:latin typeface="Menlo" panose="020B0609030804020204" pitchFamily="49" charset="0"/>
              </a:rPr>
              <a:t> id,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random</a:t>
            </a:r>
            <a:r>
              <a:rPr lang="en-GB" sz="1600" dirty="0">
                <a:effectLst/>
                <a:latin typeface="Menlo" panose="020B0609030804020204" pitchFamily="49" charset="0"/>
              </a:rPr>
              <a:t>() * id,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md5</a:t>
            </a:r>
            <a:r>
              <a:rPr lang="en-GB" sz="1600" dirty="0">
                <a:effectLst/>
                <a:latin typeface="Menlo" panose="020B0609030804020204" pitchFamily="49" charset="0"/>
              </a:rPr>
              <a:t>(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sin</a:t>
            </a:r>
            <a:r>
              <a:rPr lang="en-GB" sz="1600" dirty="0">
                <a:effectLst/>
                <a:latin typeface="Menlo" panose="020B0609030804020204" pitchFamily="49" charset="0"/>
              </a:rPr>
              <a:t>(id)::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text</a:t>
            </a:r>
            <a:r>
              <a:rPr lang="en-GB" sz="1600" dirty="0">
                <a:effectLst/>
                <a:latin typeface="Menlo" panose="020B0609030804020204" pitchFamily="49" charset="0"/>
              </a:rPr>
              <a:t>),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md5</a:t>
            </a:r>
            <a:r>
              <a:rPr lang="en-GB" sz="1600" dirty="0">
                <a:effectLst/>
                <a:latin typeface="Menlo" panose="020B0609030804020204" pitchFamily="49" charset="0"/>
              </a:rPr>
              <a:t>(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cos</a:t>
            </a:r>
            <a:r>
              <a:rPr lang="en-GB" sz="1600" dirty="0">
                <a:effectLst/>
                <a:latin typeface="Menlo" panose="020B0609030804020204" pitchFamily="49" charset="0"/>
              </a:rPr>
              <a:t>(id)::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text</a:t>
            </a:r>
            <a:r>
              <a:rPr lang="en-GB" sz="1600" dirty="0">
                <a:effectLst/>
                <a:latin typeface="Menlo" panose="020B0609030804020204" pitchFamily="49" charset="0"/>
              </a:rPr>
              <a:t>) </a:t>
            </a:r>
          </a:p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from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 err="1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generate_series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10000000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 id</a:t>
            </a:r>
            <a:r>
              <a:rPr lang="en-GB" sz="16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;</a:t>
            </a:r>
            <a:endParaRPr lang="en-GB" sz="1600" dirty="0">
              <a:solidFill>
                <a:srgbClr val="00008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INSERT 0 10000000</a:t>
            </a:r>
          </a:p>
          <a:p>
            <a:br>
              <a:rPr lang="en-GB" sz="1600" dirty="0">
                <a:effectLst/>
                <a:latin typeface="Menlo" panose="020B0609030804020204" pitchFamily="49" charset="0"/>
              </a:rPr>
            </a:b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b="1" dirty="0" err="1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analyze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users</a:t>
            </a:r>
            <a:r>
              <a:rPr lang="en-GB" sz="16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;</a:t>
            </a:r>
            <a:endParaRPr lang="en-GB" sz="1600" dirty="0">
              <a:solidFill>
                <a:srgbClr val="8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solidFill>
                  <a:schemeClr val="tx1"/>
                </a:solidFill>
                <a:effectLst/>
                <a:latin typeface="Menlo" panose="020B0609030804020204" pitchFamily="49" charset="0"/>
              </a:rPr>
              <a:t>ANALYZE</a:t>
            </a:r>
          </a:p>
        </p:txBody>
      </p:sp>
    </p:spTree>
    <p:extLst>
      <p:ext uri="{BB962C8B-B14F-4D97-AF65-F5344CB8AC3E}">
        <p14:creationId xmlns:p14="http://schemas.microsoft.com/office/powerpoint/2010/main" val="620616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Медленные запросы</a:t>
            </a:r>
          </a:p>
        </p:txBody>
      </p:sp>
      <p:sp>
        <p:nvSpPr>
          <p:cNvPr id="5" name="Google Shape;159;p12">
            <a:extLst>
              <a:ext uri="{FF2B5EF4-FFF2-40B4-BE49-F238E27FC236}">
                <a16:creationId xmlns:a16="http://schemas.microsoft.com/office/drawing/2014/main" id="{A7758996-70E4-11D9-E54D-7C9A68271F40}"/>
              </a:ext>
            </a:extLst>
          </p:cNvPr>
          <p:cNvSpPr txBox="1">
            <a:spLocks/>
          </p:cNvSpPr>
          <p:nvPr/>
        </p:nvSpPr>
        <p:spPr>
          <a:xfrm>
            <a:off x="4294582" y="2277834"/>
            <a:ext cx="4168283" cy="3413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405E82"/>
                </a:solidFill>
                <a:latin typeface="Montserrat" panose="00000500000000000000" pitchFamily="2" charset="-52"/>
                <a:ea typeface="Montserrat" panose="00000500000000000000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600" dirty="0">
                <a:effectLst/>
                <a:latin typeface="Menlo" panose="020B0609030804020204" pitchFamily="49" charset="0"/>
              </a:rPr>
              <a:t>\timing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Timing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on</a:t>
            </a:r>
            <a:r>
              <a:rPr lang="en-GB" sz="1600" dirty="0">
                <a:effectLst/>
                <a:latin typeface="Menlo" panose="020B0609030804020204" pitchFamily="49" charset="0"/>
              </a:rPr>
              <a:t>.</a:t>
            </a:r>
          </a:p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select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count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distinct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id)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from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users</a:t>
            </a:r>
            <a:r>
              <a:rPr lang="en-GB" sz="16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;</a:t>
            </a:r>
            <a:endParaRPr lang="en-GB" sz="1600" dirty="0">
              <a:solidFill>
                <a:srgbClr val="8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count</a:t>
            </a:r>
            <a:endParaRPr lang="en-GB" sz="1600" dirty="0">
              <a:solidFill>
                <a:srgbClr val="00008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----------</a:t>
            </a:r>
          </a:p>
          <a:p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10000000</a:t>
            </a:r>
          </a:p>
          <a:p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  <a:endParaRPr lang="en-GB" sz="1600" dirty="0">
              <a:solidFill>
                <a:srgbClr val="800000"/>
              </a:solidFill>
              <a:effectLst/>
              <a:latin typeface="Menlo" panose="020B0609030804020204" pitchFamily="49" charset="0"/>
            </a:endParaRPr>
          </a:p>
          <a:p>
            <a:pPr marL="126997">
              <a:buSzPts val="2100"/>
            </a:pPr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ea typeface="Anonymous Pro"/>
              <a:cs typeface="Calibri" panose="020F0502020204030204" pitchFamily="34" charset="0"/>
              <a:sym typeface="Anonymous Pro"/>
            </a:endParaRPr>
          </a:p>
          <a:p>
            <a:pPr marL="126997">
              <a:buSzPts val="2100"/>
            </a:pP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Anonymous Pro"/>
                <a:cs typeface="Calibri" panose="020F0502020204030204" pitchFamily="34" charset="0"/>
                <a:sym typeface="Anonymous Pro"/>
              </a:rPr>
              <a:t>Time: 4535.931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ea typeface="Anonymous Pro"/>
                <a:cs typeface="Calibri" panose="020F0502020204030204" pitchFamily="34" charset="0"/>
                <a:sym typeface="Anonymous Pro"/>
              </a:rPr>
              <a:t>ms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Anonymous Pro"/>
                <a:cs typeface="Calibri" panose="020F0502020204030204" pitchFamily="34" charset="0"/>
                <a:sym typeface="Anonymous Pro"/>
              </a:rPr>
              <a:t> (00:04.536)</a:t>
            </a:r>
            <a:endParaRPr lang="en-US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6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Медленные запросы</a:t>
            </a:r>
          </a:p>
        </p:txBody>
      </p:sp>
      <p:sp>
        <p:nvSpPr>
          <p:cNvPr id="3" name="Google Shape;165;p13">
            <a:extLst>
              <a:ext uri="{FF2B5EF4-FFF2-40B4-BE49-F238E27FC236}">
                <a16:creationId xmlns:a16="http://schemas.microsoft.com/office/drawing/2014/main" id="{4ED1E8B2-E5C4-DE5A-66AE-1E410F766372}"/>
              </a:ext>
            </a:extLst>
          </p:cNvPr>
          <p:cNvSpPr txBox="1">
            <a:spLocks/>
          </p:cNvSpPr>
          <p:nvPr/>
        </p:nvSpPr>
        <p:spPr>
          <a:xfrm>
            <a:off x="1904980" y="2021393"/>
            <a:ext cx="8911703" cy="2494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405E82"/>
                </a:solidFill>
                <a:latin typeface="Montserrat" panose="00000500000000000000" pitchFamily="2" charset="-52"/>
                <a:ea typeface="Montserrat" panose="00000500000000000000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600" b="1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explain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select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count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distinct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id)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from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users</a:t>
            </a:r>
            <a:r>
              <a:rPr lang="en-GB" sz="16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;</a:t>
            </a:r>
            <a:endParaRPr lang="en-GB" sz="1600" dirty="0">
              <a:solidFill>
                <a:srgbClr val="8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                            QUERY PLAN</a:t>
            </a:r>
          </a:p>
          <a:p>
            <a:r>
              <a:rPr lang="en-GB" sz="160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---------------------------------------------------------------------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Aggregate</a:t>
            </a:r>
            <a:r>
              <a:rPr lang="en-GB" sz="1600" dirty="0">
                <a:effectLst/>
                <a:latin typeface="Menlo" panose="020B0609030804020204" pitchFamily="49" charset="0"/>
              </a:rPr>
              <a:t>  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cost</a:t>
            </a:r>
            <a:r>
              <a:rPr lang="en-GB" sz="1600" dirty="0">
                <a:effectLst/>
                <a:latin typeface="Menlo" panose="020B0609030804020204" pitchFamily="49" charset="0"/>
              </a:rPr>
              <a:t>=176230.12..</a:t>
            </a:r>
            <a:r>
              <a:rPr lang="en-GB" sz="16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176230.14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600" dirty="0">
                <a:effectLst/>
                <a:latin typeface="Menlo" panose="020B0609030804020204" pitchFamily="49" charset="0"/>
              </a:rPr>
              <a:t>=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en-GB" sz="1600" dirty="0">
                <a:effectLst/>
                <a:latin typeface="Menlo" panose="020B0609030804020204" pitchFamily="49" charset="0"/>
              </a:rPr>
              <a:t>=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8</a:t>
            </a:r>
            <a:r>
              <a:rPr lang="en-GB" sz="1600" dirty="0"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  -&gt; 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Seq</a:t>
            </a:r>
            <a:r>
              <a:rPr lang="en-GB" sz="1600" dirty="0">
                <a:effectLst/>
                <a:latin typeface="Menlo" panose="020B0609030804020204" pitchFamily="49" charset="0"/>
              </a:rPr>
              <a:t> Scan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on</a:t>
            </a:r>
            <a:r>
              <a:rPr lang="en-GB" sz="1600" dirty="0">
                <a:effectLst/>
                <a:latin typeface="Menlo" panose="020B0609030804020204" pitchFamily="49" charset="0"/>
              </a:rPr>
              <a:t> users  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cost</a:t>
            </a:r>
            <a:r>
              <a:rPr lang="en-GB" sz="1600" dirty="0">
                <a:effectLst/>
                <a:latin typeface="Menlo" panose="020B0609030804020204" pitchFamily="49" charset="0"/>
              </a:rPr>
              <a:t>=0.00..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173771.10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600" dirty="0">
                <a:effectLst/>
                <a:latin typeface="Menlo" panose="020B0609030804020204" pitchFamily="49" charset="0"/>
              </a:rPr>
              <a:t>=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983610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en-GB" sz="1600" dirty="0">
                <a:effectLst/>
                <a:latin typeface="Menlo" panose="020B0609030804020204" pitchFamily="49" charset="0"/>
              </a:rPr>
              <a:t>=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8</a:t>
            </a:r>
            <a:r>
              <a:rPr lang="en-GB" sz="1600" dirty="0"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  <a:endParaRPr lang="en-GB" sz="1600" dirty="0">
              <a:solidFill>
                <a:srgbClr val="8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600" b="1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Time</a:t>
            </a:r>
            <a:r>
              <a:rPr lang="en-GB" sz="16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: 0.435 </a:t>
            </a:r>
            <a:r>
              <a:rPr lang="en-GB" sz="1600" dirty="0" err="1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ms</a:t>
            </a:r>
            <a:endParaRPr lang="en-GB" sz="1600" dirty="0">
              <a:solidFill>
                <a:srgbClr val="FF0000"/>
              </a:solidFill>
              <a:effectLst/>
              <a:latin typeface="Menlo" panose="020B0609030804020204" pitchFamily="49" charset="0"/>
            </a:endParaRPr>
          </a:p>
          <a:p>
            <a:pPr marL="126997">
              <a:buSzPts val="2100"/>
            </a:pPr>
            <a:endParaRPr lang="en-US" sz="1800" dirty="0">
              <a:latin typeface="Calibri" panose="020F0502020204030204" pitchFamily="34" charset="0"/>
              <a:ea typeface="Anonymous Pro"/>
              <a:cs typeface="Calibri" panose="020F0502020204030204" pitchFamily="34" charset="0"/>
              <a:sym typeface="Anonymous Pro"/>
            </a:endParaRPr>
          </a:p>
        </p:txBody>
      </p:sp>
    </p:spTree>
    <p:extLst>
      <p:ext uri="{BB962C8B-B14F-4D97-AF65-F5344CB8AC3E}">
        <p14:creationId xmlns:p14="http://schemas.microsoft.com/office/powerpoint/2010/main" val="3748991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Медленные запросы</a:t>
            </a:r>
          </a:p>
        </p:txBody>
      </p:sp>
      <p:sp>
        <p:nvSpPr>
          <p:cNvPr id="5" name="Google Shape;171;p14">
            <a:extLst>
              <a:ext uri="{FF2B5EF4-FFF2-40B4-BE49-F238E27FC236}">
                <a16:creationId xmlns:a16="http://schemas.microsoft.com/office/drawing/2014/main" id="{117F89EA-38DE-6C52-F135-4621EEEBD3C4}"/>
              </a:ext>
            </a:extLst>
          </p:cNvPr>
          <p:cNvSpPr txBox="1">
            <a:spLocks/>
          </p:cNvSpPr>
          <p:nvPr/>
        </p:nvSpPr>
        <p:spPr>
          <a:xfrm>
            <a:off x="834413" y="1753230"/>
            <a:ext cx="10282000" cy="44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405E82"/>
                </a:solidFill>
                <a:latin typeface="Montserrat" panose="00000500000000000000" pitchFamily="2" charset="-52"/>
                <a:ea typeface="Montserrat" panose="00000500000000000000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600" b="1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explain</a:t>
            </a:r>
            <a:r>
              <a:rPr lang="en-GB" sz="16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 err="1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analyze</a:t>
            </a:r>
            <a:r>
              <a:rPr lang="en-GB" sz="16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select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count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distinct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id)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from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users</a:t>
            </a:r>
            <a:r>
              <a:rPr lang="en-GB" sz="16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;</a:t>
            </a:r>
            <a:endParaRPr lang="en-GB" sz="1600" dirty="0">
              <a:solidFill>
                <a:srgbClr val="8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QUERY PLAN</a:t>
            </a:r>
          </a:p>
          <a:p>
            <a:r>
              <a:rPr lang="en-GB" sz="160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--------------------------------------------------------------------------------------------------------------------------------------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Aggregate</a:t>
            </a:r>
            <a:r>
              <a:rPr lang="en-GB" sz="1600" dirty="0">
                <a:effectLst/>
                <a:latin typeface="Menlo" panose="020B0609030804020204" pitchFamily="49" charset="0"/>
              </a:rPr>
              <a:t>  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cost</a:t>
            </a:r>
            <a:r>
              <a:rPr lang="en-GB" sz="1600" dirty="0">
                <a:effectLst/>
                <a:latin typeface="Menlo" panose="020B0609030804020204" pitchFamily="49" charset="0"/>
              </a:rPr>
              <a:t>=</a:t>
            </a:r>
            <a:r>
              <a:rPr lang="en-GB" sz="16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284689.43</a:t>
            </a:r>
            <a:r>
              <a:rPr lang="en-GB" sz="1600" dirty="0">
                <a:effectLst/>
                <a:latin typeface="Menlo" panose="020B0609030804020204" pitchFamily="49" charset="0"/>
              </a:rPr>
              <a:t>..</a:t>
            </a:r>
            <a:r>
              <a:rPr lang="en-GB" sz="16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284689.45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600" dirty="0">
                <a:effectLst/>
                <a:latin typeface="Menlo" panose="020B0609030804020204" pitchFamily="49" charset="0"/>
              </a:rPr>
              <a:t>=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en-GB" sz="1600" dirty="0">
                <a:effectLst/>
                <a:latin typeface="Menlo" panose="020B0609030804020204" pitchFamily="49" charset="0"/>
              </a:rPr>
              <a:t>=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8</a:t>
            </a:r>
            <a:r>
              <a:rPr lang="en-GB" sz="1600" dirty="0">
                <a:effectLst/>
                <a:latin typeface="Menlo" panose="020B0609030804020204" pitchFamily="49" charset="0"/>
              </a:rPr>
              <a:t>) (actual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</a:t>
            </a:r>
            <a:r>
              <a:rPr lang="en-GB" sz="1600" dirty="0">
                <a:effectLst/>
                <a:latin typeface="Menlo" panose="020B0609030804020204" pitchFamily="49" charset="0"/>
              </a:rPr>
              <a:t>=4228.384..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4228.386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600" dirty="0">
                <a:effectLst/>
                <a:latin typeface="Menlo" panose="020B0609030804020204" pitchFamily="49" charset="0"/>
              </a:rPr>
              <a:t>=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600" dirty="0">
                <a:effectLst/>
                <a:latin typeface="Menlo" panose="020B0609030804020204" pitchFamily="49" charset="0"/>
              </a:rPr>
              <a:t> loops=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600" dirty="0"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  -&gt; 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Index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Only</a:t>
            </a:r>
            <a:r>
              <a:rPr lang="en-GB" sz="1600" dirty="0">
                <a:effectLst/>
                <a:latin typeface="Menlo" panose="020B0609030804020204" pitchFamily="49" charset="0"/>
              </a:rPr>
              <a:t> Scan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using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users_pkey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on</a:t>
            </a:r>
            <a:r>
              <a:rPr lang="en-GB" sz="1600" dirty="0">
                <a:effectLst/>
                <a:latin typeface="Menlo" panose="020B0609030804020204" pitchFamily="49" charset="0"/>
              </a:rPr>
              <a:t> users  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cost</a:t>
            </a:r>
            <a:r>
              <a:rPr lang="en-GB" sz="1600" dirty="0">
                <a:effectLst/>
                <a:latin typeface="Menlo" panose="020B0609030804020204" pitchFamily="49" charset="0"/>
              </a:rPr>
              <a:t>=0.43..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259689.43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600" dirty="0">
                <a:effectLst/>
                <a:latin typeface="Menlo" panose="020B0609030804020204" pitchFamily="49" charset="0"/>
              </a:rPr>
              <a:t>=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10000000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en-GB" sz="1600" dirty="0">
                <a:effectLst/>
                <a:latin typeface="Menlo" panose="020B0609030804020204" pitchFamily="49" charset="0"/>
              </a:rPr>
              <a:t>=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8</a:t>
            </a:r>
            <a:r>
              <a:rPr lang="en-GB" sz="1600" dirty="0">
                <a:effectLst/>
                <a:latin typeface="Menlo" panose="020B0609030804020204" pitchFamily="49" charset="0"/>
              </a:rPr>
              <a:t>) (actual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</a:t>
            </a:r>
            <a:r>
              <a:rPr lang="en-GB" sz="1600" dirty="0">
                <a:effectLst/>
                <a:latin typeface="Menlo" panose="020B0609030804020204" pitchFamily="49" charset="0"/>
              </a:rPr>
              <a:t>=1.006..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1224.245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600" dirty="0">
                <a:effectLst/>
                <a:latin typeface="Menlo" panose="020B0609030804020204" pitchFamily="49" charset="0"/>
              </a:rPr>
              <a:t>=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10000000</a:t>
            </a:r>
            <a:r>
              <a:rPr lang="en-GB" sz="1600" dirty="0">
                <a:effectLst/>
                <a:latin typeface="Menlo" panose="020B0609030804020204" pitchFamily="49" charset="0"/>
              </a:rPr>
              <a:t> loops=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600" dirty="0"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        Heap Fetches: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61</a:t>
            </a: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Planning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</a:t>
            </a:r>
            <a:r>
              <a:rPr lang="en-GB" sz="1600" dirty="0">
                <a:effectLst/>
                <a:latin typeface="Menlo" panose="020B0609030804020204" pitchFamily="49" charset="0"/>
              </a:rPr>
              <a:t>: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0.079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ms</a:t>
            </a: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Execution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</a:t>
            </a:r>
            <a:r>
              <a:rPr lang="en-GB" sz="1600" dirty="0">
                <a:effectLst/>
                <a:latin typeface="Menlo" panose="020B0609030804020204" pitchFamily="49" charset="0"/>
              </a:rPr>
              <a:t>: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4229.148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ms</a:t>
            </a: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5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  <a:endParaRPr lang="en-GB" sz="1600" dirty="0">
              <a:solidFill>
                <a:srgbClr val="800000"/>
              </a:solidFill>
              <a:effectLst/>
              <a:latin typeface="Menlo" panose="020B0609030804020204" pitchFamily="49" charset="0"/>
            </a:endParaRPr>
          </a:p>
          <a:p>
            <a:pPr marL="126997">
              <a:buSzPts val="2100"/>
            </a:pPr>
            <a:endParaRPr lang="en-US" sz="1800" dirty="0">
              <a:latin typeface="Calibri" panose="020F0502020204030204" pitchFamily="34" charset="0"/>
              <a:ea typeface="Anonymous Pro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004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Медленные запросы</a:t>
            </a:r>
          </a:p>
        </p:txBody>
      </p:sp>
      <p:sp>
        <p:nvSpPr>
          <p:cNvPr id="3" name="Google Shape;177;p15">
            <a:extLst>
              <a:ext uri="{FF2B5EF4-FFF2-40B4-BE49-F238E27FC236}">
                <a16:creationId xmlns:a16="http://schemas.microsoft.com/office/drawing/2014/main" id="{92A1FF0F-C3A8-12EE-A03F-A71D4F7CA19E}"/>
              </a:ext>
            </a:extLst>
          </p:cNvPr>
          <p:cNvSpPr txBox="1">
            <a:spLocks/>
          </p:cNvSpPr>
          <p:nvPr/>
        </p:nvSpPr>
        <p:spPr>
          <a:xfrm>
            <a:off x="676220" y="1657500"/>
            <a:ext cx="11237000" cy="44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405E82"/>
                </a:solidFill>
                <a:latin typeface="Montserrat" panose="00000500000000000000" pitchFamily="2" charset="-52"/>
                <a:ea typeface="Montserrat" panose="00000500000000000000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600" b="1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explain</a:t>
            </a:r>
            <a:r>
              <a:rPr lang="en-GB" sz="16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-GB" sz="1600" b="1" dirty="0" err="1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analyze</a:t>
            </a:r>
            <a:r>
              <a:rPr lang="en-GB" sz="16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, buffers)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select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count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distinct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id)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from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users</a:t>
            </a:r>
            <a:r>
              <a:rPr lang="en-GB" sz="16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;</a:t>
            </a:r>
            <a:endParaRPr lang="en-GB" sz="1600" dirty="0">
              <a:solidFill>
                <a:srgbClr val="8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QUERY PLAN</a:t>
            </a:r>
          </a:p>
          <a:p>
            <a:r>
              <a:rPr lang="en-GB" sz="160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--------------------------------------------------------------------------------------------------------------------------------------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Aggregate</a:t>
            </a:r>
            <a:r>
              <a:rPr lang="en-GB" sz="1600" dirty="0">
                <a:effectLst/>
                <a:latin typeface="Menlo" panose="020B0609030804020204" pitchFamily="49" charset="0"/>
              </a:rPr>
              <a:t>  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cost</a:t>
            </a:r>
            <a:r>
              <a:rPr lang="en-GB" sz="1600" dirty="0">
                <a:effectLst/>
                <a:latin typeface="Menlo" panose="020B0609030804020204" pitchFamily="49" charset="0"/>
              </a:rPr>
              <a:t>=284689.43..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284689.45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600" dirty="0">
                <a:effectLst/>
                <a:latin typeface="Menlo" panose="020B0609030804020204" pitchFamily="49" charset="0"/>
              </a:rPr>
              <a:t>=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en-GB" sz="1600" dirty="0">
                <a:effectLst/>
                <a:latin typeface="Menlo" panose="020B0609030804020204" pitchFamily="49" charset="0"/>
              </a:rPr>
              <a:t>=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8</a:t>
            </a:r>
            <a:r>
              <a:rPr lang="en-GB" sz="1600" dirty="0">
                <a:effectLst/>
                <a:latin typeface="Menlo" panose="020B0609030804020204" pitchFamily="49" charset="0"/>
              </a:rPr>
              <a:t>) (actual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</a:t>
            </a:r>
            <a:r>
              <a:rPr lang="en-GB" sz="1600" dirty="0">
                <a:effectLst/>
                <a:latin typeface="Menlo" panose="020B0609030804020204" pitchFamily="49" charset="0"/>
              </a:rPr>
              <a:t>=4408.248..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4408.262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600" dirty="0">
                <a:effectLst/>
                <a:latin typeface="Menlo" panose="020B0609030804020204" pitchFamily="49" charset="0"/>
              </a:rPr>
              <a:t>=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600" dirty="0">
                <a:effectLst/>
                <a:latin typeface="Menlo" panose="020B0609030804020204" pitchFamily="49" charset="0"/>
              </a:rPr>
              <a:t> loops=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600" dirty="0"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GB" sz="16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   Buffers: shared </a:t>
            </a:r>
            <a:r>
              <a:rPr lang="en-GB" sz="1600" b="1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read</a:t>
            </a:r>
            <a:r>
              <a:rPr lang="en-GB" sz="16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=27332, </a:t>
            </a:r>
            <a:r>
              <a:rPr lang="en-GB" sz="1600" b="1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temp</a:t>
            </a:r>
            <a:r>
              <a:rPr lang="en-GB" sz="16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read</a:t>
            </a:r>
            <a:r>
              <a:rPr lang="en-GB" sz="16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=30325 written=30382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  -&gt; 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Index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Only</a:t>
            </a:r>
            <a:r>
              <a:rPr lang="en-GB" sz="1600" dirty="0">
                <a:effectLst/>
                <a:latin typeface="Menlo" panose="020B0609030804020204" pitchFamily="49" charset="0"/>
              </a:rPr>
              <a:t> Scan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using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users_pkey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on</a:t>
            </a:r>
            <a:r>
              <a:rPr lang="en-GB" sz="1600" dirty="0">
                <a:effectLst/>
                <a:latin typeface="Menlo" panose="020B0609030804020204" pitchFamily="49" charset="0"/>
              </a:rPr>
              <a:t> users  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cost</a:t>
            </a:r>
            <a:r>
              <a:rPr lang="en-GB" sz="1600" dirty="0">
                <a:effectLst/>
                <a:latin typeface="Menlo" panose="020B0609030804020204" pitchFamily="49" charset="0"/>
              </a:rPr>
              <a:t>=0.43..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259689.43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600" dirty="0">
                <a:effectLst/>
                <a:latin typeface="Menlo" panose="020B0609030804020204" pitchFamily="49" charset="0"/>
              </a:rPr>
              <a:t>=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10000000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en-GB" sz="1600" dirty="0">
                <a:effectLst/>
                <a:latin typeface="Menlo" panose="020B0609030804020204" pitchFamily="49" charset="0"/>
              </a:rPr>
              <a:t>=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8</a:t>
            </a:r>
            <a:r>
              <a:rPr lang="en-GB" sz="1600" dirty="0">
                <a:effectLst/>
                <a:latin typeface="Menlo" panose="020B0609030804020204" pitchFamily="49" charset="0"/>
              </a:rPr>
              <a:t>) (actual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</a:t>
            </a:r>
            <a:r>
              <a:rPr lang="en-GB" sz="1600" dirty="0">
                <a:effectLst/>
                <a:latin typeface="Menlo" panose="020B0609030804020204" pitchFamily="49" charset="0"/>
              </a:rPr>
              <a:t>=0.084..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1253.347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600" dirty="0">
                <a:effectLst/>
                <a:latin typeface="Menlo" panose="020B0609030804020204" pitchFamily="49" charset="0"/>
              </a:rPr>
              <a:t>=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10000000</a:t>
            </a:r>
            <a:r>
              <a:rPr lang="en-GB" sz="1600" dirty="0">
                <a:effectLst/>
                <a:latin typeface="Menlo" panose="020B0609030804020204" pitchFamily="49" charset="0"/>
              </a:rPr>
              <a:t> loops=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600" dirty="0"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        Heap Fetches: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61</a:t>
            </a: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        Buffers: shared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read</a:t>
            </a:r>
            <a:r>
              <a:rPr lang="en-GB" sz="1600" dirty="0">
                <a:effectLst/>
                <a:latin typeface="Menlo" panose="020B0609030804020204" pitchFamily="49" charset="0"/>
              </a:rPr>
              <a:t>=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27332</a:t>
            </a: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Planning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</a:t>
            </a:r>
            <a:r>
              <a:rPr lang="en-GB" sz="1600" dirty="0">
                <a:effectLst/>
                <a:latin typeface="Menlo" panose="020B0609030804020204" pitchFamily="49" charset="0"/>
              </a:rPr>
              <a:t>: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0.081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ms</a:t>
            </a: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Execution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</a:t>
            </a:r>
            <a:r>
              <a:rPr lang="en-GB" sz="1600" dirty="0">
                <a:effectLst/>
                <a:latin typeface="Menlo" panose="020B0609030804020204" pitchFamily="49" charset="0"/>
              </a:rPr>
              <a:t>: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4408.414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ms</a:t>
            </a: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7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  <a:endParaRPr lang="en-GB" sz="1600" dirty="0">
              <a:solidFill>
                <a:srgbClr val="800000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94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Медленные запросы</a:t>
            </a:r>
          </a:p>
        </p:txBody>
      </p:sp>
      <p:sp>
        <p:nvSpPr>
          <p:cNvPr id="5" name="Google Shape;183;p16">
            <a:extLst>
              <a:ext uri="{FF2B5EF4-FFF2-40B4-BE49-F238E27FC236}">
                <a16:creationId xmlns:a16="http://schemas.microsoft.com/office/drawing/2014/main" id="{D2890F5B-1AD4-F286-FFFC-3AAB500BFBB5}"/>
              </a:ext>
            </a:extLst>
          </p:cNvPr>
          <p:cNvSpPr txBox="1">
            <a:spLocks/>
          </p:cNvSpPr>
          <p:nvPr/>
        </p:nvSpPr>
        <p:spPr>
          <a:xfrm>
            <a:off x="847891" y="1568709"/>
            <a:ext cx="11184275" cy="44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405E82"/>
                </a:solidFill>
                <a:latin typeface="Montserrat" panose="00000500000000000000" pitchFamily="2" charset="-52"/>
                <a:ea typeface="Montserrat" panose="00000500000000000000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explain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-GB" sz="1200" b="1" dirty="0" err="1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analyze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buffers)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select</a:t>
            </a:r>
            <a:r>
              <a:rPr lang="en-GB" sz="12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count</a:t>
            </a:r>
            <a:r>
              <a:rPr lang="en-GB" sz="12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(id)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from</a:t>
            </a:r>
            <a:r>
              <a:rPr lang="en-GB" sz="1200" b="1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users</a:t>
            </a:r>
            <a:r>
              <a:rPr lang="en-GB" sz="1200" b="1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;</a:t>
            </a:r>
            <a:endParaRPr lang="en-GB" sz="1200" b="1" dirty="0">
              <a:solidFill>
                <a:srgbClr val="8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QUERY PLAN</a:t>
            </a:r>
          </a:p>
          <a:p>
            <a:r>
              <a:rPr lang="en-GB" sz="120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--------------------------------------------------------------------------------------------------------------------------------------</a:t>
            </a: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Finalize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Aggregate</a:t>
            </a:r>
            <a:r>
              <a:rPr lang="en-GB" sz="1200" dirty="0">
                <a:effectLst/>
                <a:latin typeface="Menlo" panose="020B0609030804020204" pitchFamily="49" charset="0"/>
              </a:rPr>
              <a:t>  (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cost</a:t>
            </a:r>
            <a:r>
              <a:rPr lang="en-GB" sz="1200" dirty="0">
                <a:effectLst/>
                <a:latin typeface="Menlo" panose="020B0609030804020204" pitchFamily="49" charset="0"/>
              </a:rPr>
              <a:t>=212772.98..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212772.99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8</a:t>
            </a:r>
            <a:r>
              <a:rPr lang="en-GB" sz="1200" dirty="0">
                <a:effectLst/>
                <a:latin typeface="Menlo" panose="020B0609030804020204" pitchFamily="49" charset="0"/>
              </a:rPr>
              <a:t>) (actual </a:t>
            </a:r>
            <a:r>
              <a:rPr lang="en-GB" sz="12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</a:t>
            </a:r>
            <a:r>
              <a:rPr lang="en-GB" sz="1200" dirty="0">
                <a:effectLst/>
                <a:latin typeface="Menlo" panose="020B0609030804020204" pitchFamily="49" charset="0"/>
              </a:rPr>
              <a:t>=1093.250..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1093.496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200" dirty="0">
                <a:effectLst/>
                <a:latin typeface="Menlo" panose="020B0609030804020204" pitchFamily="49" charset="0"/>
              </a:rPr>
              <a:t> loops=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200" dirty="0"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  Buffers: shared hit=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12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read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27332</a:t>
            </a:r>
            <a:endParaRPr lang="en-GB" sz="1200" dirty="0">
              <a:effectLst/>
              <a:latin typeface="Menlo" panose="020B0609030804020204" pitchFamily="49" charset="0"/>
            </a:endParaRP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  -&gt;  Gather  (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cost</a:t>
            </a:r>
            <a:r>
              <a:rPr lang="en-GB" sz="1200" dirty="0">
                <a:effectLst/>
                <a:latin typeface="Menlo" panose="020B0609030804020204" pitchFamily="49" charset="0"/>
              </a:rPr>
              <a:t>=212772.77..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212772.98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8</a:t>
            </a:r>
            <a:r>
              <a:rPr lang="en-GB" sz="1200" dirty="0">
                <a:effectLst/>
                <a:latin typeface="Menlo" panose="020B0609030804020204" pitchFamily="49" charset="0"/>
              </a:rPr>
              <a:t>) (actual </a:t>
            </a:r>
            <a:r>
              <a:rPr lang="en-GB" sz="12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</a:t>
            </a:r>
            <a:r>
              <a:rPr lang="en-GB" sz="1200" dirty="0">
                <a:effectLst/>
                <a:latin typeface="Menlo" panose="020B0609030804020204" pitchFamily="49" charset="0"/>
              </a:rPr>
              <a:t>=1089.207..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1093.486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3</a:t>
            </a:r>
            <a:r>
              <a:rPr lang="en-GB" sz="1200" dirty="0">
                <a:effectLst/>
                <a:latin typeface="Menlo" panose="020B0609030804020204" pitchFamily="49" charset="0"/>
              </a:rPr>
              <a:t> loops=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200" dirty="0"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        Workers Planned: 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</a:t>
            </a:r>
            <a:endParaRPr lang="en-GB" sz="1200" dirty="0">
              <a:effectLst/>
              <a:latin typeface="Menlo" panose="020B0609030804020204" pitchFamily="49" charset="0"/>
            </a:endParaRP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        Workers Launched: 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</a:t>
            </a:r>
            <a:endParaRPr lang="en-GB" sz="1200" dirty="0">
              <a:effectLst/>
              <a:latin typeface="Menlo" panose="020B0609030804020204" pitchFamily="49" charset="0"/>
            </a:endParaRP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        Buffers: shared hit=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12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read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27332</a:t>
            </a:r>
            <a:endParaRPr lang="en-GB" sz="1200" dirty="0">
              <a:effectLst/>
              <a:latin typeface="Menlo" panose="020B0609030804020204" pitchFamily="49" charset="0"/>
            </a:endParaRP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        -&gt; 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Partial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Aggregate</a:t>
            </a:r>
            <a:r>
              <a:rPr lang="en-GB" sz="1200" dirty="0">
                <a:effectLst/>
                <a:latin typeface="Menlo" panose="020B0609030804020204" pitchFamily="49" charset="0"/>
              </a:rPr>
              <a:t>  (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cost</a:t>
            </a:r>
            <a:r>
              <a:rPr lang="en-GB" sz="1200" dirty="0">
                <a:effectLst/>
                <a:latin typeface="Menlo" panose="020B0609030804020204" pitchFamily="49" charset="0"/>
              </a:rPr>
              <a:t>=211772.77..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211772.78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8</a:t>
            </a:r>
            <a:r>
              <a:rPr lang="en-GB" sz="1200" dirty="0">
                <a:effectLst/>
                <a:latin typeface="Menlo" panose="020B0609030804020204" pitchFamily="49" charset="0"/>
              </a:rPr>
              <a:t>) (actual </a:t>
            </a:r>
            <a:r>
              <a:rPr lang="en-GB" sz="12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</a:t>
            </a:r>
            <a:r>
              <a:rPr lang="en-GB" sz="1200" dirty="0">
                <a:effectLst/>
                <a:latin typeface="Menlo" panose="020B0609030804020204" pitchFamily="49" charset="0"/>
              </a:rPr>
              <a:t>=1061.481..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1061.484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200" dirty="0">
                <a:effectLst/>
                <a:latin typeface="Menlo" panose="020B0609030804020204" pitchFamily="49" charset="0"/>
              </a:rPr>
              <a:t> loops=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3</a:t>
            </a:r>
            <a:r>
              <a:rPr lang="en-GB" sz="1200" dirty="0"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              Buffers: shared hit=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12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read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27332</a:t>
            </a:r>
            <a:endParaRPr lang="en-GB" sz="1200" dirty="0">
              <a:effectLst/>
              <a:latin typeface="Menlo" panose="020B0609030804020204" pitchFamily="49" charset="0"/>
            </a:endParaRP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              -&gt; 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Parallel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Index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Only</a:t>
            </a:r>
            <a:r>
              <a:rPr lang="en-GB" sz="1200" dirty="0">
                <a:effectLst/>
                <a:latin typeface="Menlo" panose="020B0609030804020204" pitchFamily="49" charset="0"/>
              </a:rPr>
              <a:t> Scan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using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dirty="0" err="1">
                <a:effectLst/>
                <a:latin typeface="Menlo" panose="020B0609030804020204" pitchFamily="49" charset="0"/>
              </a:rPr>
              <a:t>users_pkey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on</a:t>
            </a:r>
            <a:r>
              <a:rPr lang="en-GB" sz="1200" dirty="0">
                <a:effectLst/>
                <a:latin typeface="Menlo" panose="020B0609030804020204" pitchFamily="49" charset="0"/>
              </a:rPr>
              <a:t> users  (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cost</a:t>
            </a:r>
            <a:r>
              <a:rPr lang="en-GB" sz="1200" dirty="0">
                <a:effectLst/>
                <a:latin typeface="Menlo" panose="020B0609030804020204" pitchFamily="49" charset="0"/>
              </a:rPr>
              <a:t>=0.43..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201356.10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4166667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200" dirty="0">
                <a:effectLst/>
                <a:latin typeface="Menlo" panose="020B0609030804020204" pitchFamily="49" charset="0"/>
              </a:rPr>
              <a:t>) (actual </a:t>
            </a:r>
            <a:r>
              <a:rPr lang="en-GB" sz="12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</a:t>
            </a:r>
            <a:r>
              <a:rPr lang="en-GB" sz="1200" dirty="0">
                <a:effectLst/>
                <a:latin typeface="Menlo" panose="020B0609030804020204" pitchFamily="49" charset="0"/>
              </a:rPr>
              <a:t>=0.050..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759.141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3333333</a:t>
            </a:r>
            <a:r>
              <a:rPr lang="en-GB" sz="1200" dirty="0">
                <a:effectLst/>
                <a:latin typeface="Menlo" panose="020B0609030804020204" pitchFamily="49" charset="0"/>
              </a:rPr>
              <a:t> loops=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3</a:t>
            </a:r>
            <a:r>
              <a:rPr lang="en-GB" sz="1200" dirty="0"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                    Heap Fetches: 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61</a:t>
            </a:r>
            <a:endParaRPr lang="en-GB" sz="1200" dirty="0">
              <a:effectLst/>
              <a:latin typeface="Menlo" panose="020B0609030804020204" pitchFamily="49" charset="0"/>
            </a:endParaRP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                    Buffers: shared hit=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12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read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27332</a:t>
            </a:r>
            <a:endParaRPr lang="en-GB" sz="1200" dirty="0">
              <a:effectLst/>
              <a:latin typeface="Menlo" panose="020B0609030804020204" pitchFamily="49" charset="0"/>
            </a:endParaRP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Planning:</a:t>
            </a: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  Buffers: shared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read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3</a:t>
            </a:r>
            <a:endParaRPr lang="en-GB" sz="1200" dirty="0">
              <a:effectLst/>
              <a:latin typeface="Menlo" panose="020B0609030804020204" pitchFamily="49" charset="0"/>
            </a:endParaRP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Planning </a:t>
            </a:r>
            <a:r>
              <a:rPr lang="en-GB" sz="12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</a:t>
            </a:r>
            <a:r>
              <a:rPr lang="en-GB" sz="1200" dirty="0">
                <a:effectLst/>
                <a:latin typeface="Menlo" panose="020B0609030804020204" pitchFamily="49" charset="0"/>
              </a:rPr>
              <a:t>: 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1.685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dirty="0" err="1">
                <a:effectLst/>
                <a:latin typeface="Menlo" panose="020B0609030804020204" pitchFamily="49" charset="0"/>
              </a:rPr>
              <a:t>ms</a:t>
            </a:r>
            <a:endParaRPr lang="en-GB" sz="1200" dirty="0">
              <a:effectLst/>
              <a:latin typeface="Menlo" panose="020B0609030804020204" pitchFamily="49" charset="0"/>
            </a:endParaRP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Execution </a:t>
            </a:r>
            <a:r>
              <a:rPr lang="en-GB" sz="12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</a:t>
            </a:r>
            <a:r>
              <a:rPr lang="en-GB" sz="1200" dirty="0">
                <a:effectLst/>
                <a:latin typeface="Menlo" panose="020B0609030804020204" pitchFamily="49" charset="0"/>
              </a:rPr>
              <a:t>: 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1093.589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dirty="0" err="1">
                <a:effectLst/>
                <a:latin typeface="Menlo" panose="020B0609030804020204" pitchFamily="49" charset="0"/>
              </a:rPr>
              <a:t>ms</a:t>
            </a:r>
            <a:endParaRPr lang="en-GB" sz="1200" dirty="0">
              <a:effectLst/>
              <a:latin typeface="Menlo" panose="020B0609030804020204" pitchFamily="49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15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  <a:endParaRPr lang="en-GB" sz="1200" dirty="0">
              <a:solidFill>
                <a:srgbClr val="800000"/>
              </a:solidFill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713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Медленные запросы</a:t>
            </a:r>
          </a:p>
        </p:txBody>
      </p:sp>
      <p:sp>
        <p:nvSpPr>
          <p:cNvPr id="3" name="Google Shape;189;p17">
            <a:extLst>
              <a:ext uri="{FF2B5EF4-FFF2-40B4-BE49-F238E27FC236}">
                <a16:creationId xmlns:a16="http://schemas.microsoft.com/office/drawing/2014/main" id="{13CC976A-7ECD-A4E0-EE71-5664ABCE0844}"/>
              </a:ext>
            </a:extLst>
          </p:cNvPr>
          <p:cNvSpPr txBox="1">
            <a:spLocks/>
          </p:cNvSpPr>
          <p:nvPr/>
        </p:nvSpPr>
        <p:spPr>
          <a:xfrm>
            <a:off x="829229" y="1535469"/>
            <a:ext cx="11258693" cy="44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405E82"/>
                </a:solidFill>
                <a:latin typeface="Montserrat" panose="00000500000000000000" pitchFamily="2" charset="-52"/>
                <a:ea typeface="Montserrat" panose="00000500000000000000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explain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(</a:t>
            </a:r>
            <a:r>
              <a:rPr lang="en-GB" sz="1200" b="1" dirty="0" err="1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analyze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buffers)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select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count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from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users</a:t>
            </a:r>
            <a:r>
              <a:rPr lang="en-GB" sz="12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;</a:t>
            </a:r>
            <a:endParaRPr lang="en-GB" sz="1200" dirty="0">
              <a:solidFill>
                <a:srgbClr val="8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QUERY PLAN</a:t>
            </a:r>
          </a:p>
          <a:p>
            <a:r>
              <a:rPr lang="en-GB" sz="1200" dirty="0">
                <a:solidFill>
                  <a:srgbClr val="808080"/>
                </a:solidFill>
                <a:effectLst/>
                <a:latin typeface="Menlo" panose="020B0609030804020204" pitchFamily="49" charset="0"/>
              </a:rPr>
              <a:t>--------------------------------------------------------------------------------------------------------------------------------------</a:t>
            </a: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Finalize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Aggregate</a:t>
            </a:r>
            <a:r>
              <a:rPr lang="en-GB" sz="1200" dirty="0">
                <a:effectLst/>
                <a:latin typeface="Menlo" panose="020B0609030804020204" pitchFamily="49" charset="0"/>
              </a:rPr>
              <a:t>  (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cost</a:t>
            </a:r>
            <a:r>
              <a:rPr lang="en-GB" sz="1200" dirty="0">
                <a:effectLst/>
                <a:latin typeface="Menlo" panose="020B0609030804020204" pitchFamily="49" charset="0"/>
              </a:rPr>
              <a:t>=212772.98..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212772.99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8</a:t>
            </a:r>
            <a:r>
              <a:rPr lang="en-GB" sz="1200" dirty="0">
                <a:effectLst/>
                <a:latin typeface="Menlo" panose="020B0609030804020204" pitchFamily="49" charset="0"/>
              </a:rPr>
              <a:t>) (actual </a:t>
            </a:r>
            <a:r>
              <a:rPr lang="en-GB" sz="12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</a:t>
            </a:r>
            <a:r>
              <a:rPr lang="en-GB" sz="1200" dirty="0">
                <a:effectLst/>
                <a:latin typeface="Menlo" panose="020B0609030804020204" pitchFamily="49" charset="0"/>
              </a:rPr>
              <a:t>=1093.250..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1093.496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200" dirty="0">
                <a:effectLst/>
                <a:latin typeface="Menlo" panose="020B0609030804020204" pitchFamily="49" charset="0"/>
              </a:rPr>
              <a:t> loops=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200" dirty="0"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  Buffers: shared hit=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12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read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27332</a:t>
            </a:r>
            <a:endParaRPr lang="en-GB" sz="1200" dirty="0">
              <a:effectLst/>
              <a:latin typeface="Menlo" panose="020B0609030804020204" pitchFamily="49" charset="0"/>
            </a:endParaRP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  -&gt;  Gather  (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cost</a:t>
            </a:r>
            <a:r>
              <a:rPr lang="en-GB" sz="1200" dirty="0">
                <a:effectLst/>
                <a:latin typeface="Menlo" panose="020B0609030804020204" pitchFamily="49" charset="0"/>
              </a:rPr>
              <a:t>=212772.77..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212772.98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8</a:t>
            </a:r>
            <a:r>
              <a:rPr lang="en-GB" sz="1200" dirty="0">
                <a:effectLst/>
                <a:latin typeface="Menlo" panose="020B0609030804020204" pitchFamily="49" charset="0"/>
              </a:rPr>
              <a:t>) (actual </a:t>
            </a:r>
            <a:r>
              <a:rPr lang="en-GB" sz="12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</a:t>
            </a:r>
            <a:r>
              <a:rPr lang="en-GB" sz="1200" dirty="0">
                <a:effectLst/>
                <a:latin typeface="Menlo" panose="020B0609030804020204" pitchFamily="49" charset="0"/>
              </a:rPr>
              <a:t>=1089.207..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1093.486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3</a:t>
            </a:r>
            <a:r>
              <a:rPr lang="en-GB" sz="1200" dirty="0">
                <a:effectLst/>
                <a:latin typeface="Menlo" panose="020B0609030804020204" pitchFamily="49" charset="0"/>
              </a:rPr>
              <a:t> loops=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200" dirty="0"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        Workers Planned: 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</a:t>
            </a:r>
            <a:endParaRPr lang="en-GB" sz="1200" dirty="0">
              <a:effectLst/>
              <a:latin typeface="Menlo" panose="020B0609030804020204" pitchFamily="49" charset="0"/>
            </a:endParaRP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        Workers Launched: 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</a:t>
            </a:r>
            <a:endParaRPr lang="en-GB" sz="1200" dirty="0">
              <a:effectLst/>
              <a:latin typeface="Menlo" panose="020B0609030804020204" pitchFamily="49" charset="0"/>
            </a:endParaRP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        Buffers: shared hit=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12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read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27332</a:t>
            </a:r>
            <a:endParaRPr lang="en-GB" sz="1200" dirty="0">
              <a:effectLst/>
              <a:latin typeface="Menlo" panose="020B0609030804020204" pitchFamily="49" charset="0"/>
            </a:endParaRP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        -&gt; 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Partial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Aggregate</a:t>
            </a:r>
            <a:r>
              <a:rPr lang="en-GB" sz="1200" dirty="0">
                <a:effectLst/>
                <a:latin typeface="Menlo" panose="020B0609030804020204" pitchFamily="49" charset="0"/>
              </a:rPr>
              <a:t>  (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cost</a:t>
            </a:r>
            <a:r>
              <a:rPr lang="en-GB" sz="1200" dirty="0">
                <a:effectLst/>
                <a:latin typeface="Menlo" panose="020B0609030804020204" pitchFamily="49" charset="0"/>
              </a:rPr>
              <a:t>=211772.77..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211772.78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8</a:t>
            </a:r>
            <a:r>
              <a:rPr lang="en-GB" sz="1200" dirty="0">
                <a:effectLst/>
                <a:latin typeface="Menlo" panose="020B0609030804020204" pitchFamily="49" charset="0"/>
              </a:rPr>
              <a:t>) (actual </a:t>
            </a:r>
            <a:r>
              <a:rPr lang="en-GB" sz="12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</a:t>
            </a:r>
            <a:r>
              <a:rPr lang="en-GB" sz="1200" dirty="0">
                <a:effectLst/>
                <a:latin typeface="Menlo" panose="020B0609030804020204" pitchFamily="49" charset="0"/>
              </a:rPr>
              <a:t>=1061.481..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1061.484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200" dirty="0">
                <a:effectLst/>
                <a:latin typeface="Menlo" panose="020B0609030804020204" pitchFamily="49" charset="0"/>
              </a:rPr>
              <a:t> loops=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3</a:t>
            </a:r>
            <a:r>
              <a:rPr lang="en-GB" sz="1200" dirty="0"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              Buffers: shared hit=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12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read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27332</a:t>
            </a:r>
            <a:endParaRPr lang="en-GB" sz="1200" dirty="0">
              <a:effectLst/>
              <a:latin typeface="Menlo" panose="020B0609030804020204" pitchFamily="49" charset="0"/>
            </a:endParaRP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              -&gt; 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Parallel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Index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Only</a:t>
            </a:r>
            <a:r>
              <a:rPr lang="en-GB" sz="1200" dirty="0">
                <a:effectLst/>
                <a:latin typeface="Menlo" panose="020B0609030804020204" pitchFamily="49" charset="0"/>
              </a:rPr>
              <a:t> Scan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using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dirty="0" err="1">
                <a:effectLst/>
                <a:latin typeface="Menlo" panose="020B0609030804020204" pitchFamily="49" charset="0"/>
              </a:rPr>
              <a:t>users_pkey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on</a:t>
            </a:r>
            <a:r>
              <a:rPr lang="en-GB" sz="1200" dirty="0">
                <a:effectLst/>
                <a:latin typeface="Menlo" panose="020B0609030804020204" pitchFamily="49" charset="0"/>
              </a:rPr>
              <a:t> users  (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cost</a:t>
            </a:r>
            <a:r>
              <a:rPr lang="en-GB" sz="1200" dirty="0">
                <a:effectLst/>
                <a:latin typeface="Menlo" panose="020B0609030804020204" pitchFamily="49" charset="0"/>
              </a:rPr>
              <a:t>=0.43..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201356.10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4166667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width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200" dirty="0">
                <a:effectLst/>
                <a:latin typeface="Menlo" panose="020B0609030804020204" pitchFamily="49" charset="0"/>
              </a:rPr>
              <a:t>) (actual </a:t>
            </a:r>
            <a:r>
              <a:rPr lang="en-GB" sz="12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</a:t>
            </a:r>
            <a:r>
              <a:rPr lang="en-GB" sz="1200" dirty="0">
                <a:effectLst/>
                <a:latin typeface="Menlo" panose="020B0609030804020204" pitchFamily="49" charset="0"/>
              </a:rPr>
              <a:t>=0.050..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759.141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3333333</a:t>
            </a:r>
            <a:r>
              <a:rPr lang="en-GB" sz="1200" dirty="0">
                <a:effectLst/>
                <a:latin typeface="Menlo" panose="020B0609030804020204" pitchFamily="49" charset="0"/>
              </a:rPr>
              <a:t> loops=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3</a:t>
            </a:r>
            <a:r>
              <a:rPr lang="en-GB" sz="1200" dirty="0"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                    Heap Fetches: 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61</a:t>
            </a:r>
            <a:endParaRPr lang="en-GB" sz="1200" dirty="0">
              <a:effectLst/>
              <a:latin typeface="Menlo" panose="020B0609030804020204" pitchFamily="49" charset="0"/>
            </a:endParaRP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                    Buffers: shared hit=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12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read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27332</a:t>
            </a:r>
            <a:endParaRPr lang="en-GB" sz="1200" dirty="0">
              <a:effectLst/>
              <a:latin typeface="Menlo" panose="020B0609030804020204" pitchFamily="49" charset="0"/>
            </a:endParaRP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Planning:</a:t>
            </a: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  Buffers: shared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read</a:t>
            </a:r>
            <a:r>
              <a:rPr lang="en-GB" sz="1200" dirty="0">
                <a:effectLst/>
                <a:latin typeface="Menlo" panose="020B0609030804020204" pitchFamily="49" charset="0"/>
              </a:rPr>
              <a:t>=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3</a:t>
            </a:r>
            <a:endParaRPr lang="en-GB" sz="1200" dirty="0">
              <a:effectLst/>
              <a:latin typeface="Menlo" panose="020B0609030804020204" pitchFamily="49" charset="0"/>
            </a:endParaRP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Planning </a:t>
            </a:r>
            <a:r>
              <a:rPr lang="en-GB" sz="12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</a:t>
            </a:r>
            <a:r>
              <a:rPr lang="en-GB" sz="1200" dirty="0">
                <a:effectLst/>
                <a:latin typeface="Menlo" panose="020B0609030804020204" pitchFamily="49" charset="0"/>
              </a:rPr>
              <a:t>: 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1.685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dirty="0" err="1">
                <a:effectLst/>
                <a:latin typeface="Menlo" panose="020B0609030804020204" pitchFamily="49" charset="0"/>
              </a:rPr>
              <a:t>ms</a:t>
            </a:r>
            <a:endParaRPr lang="en-GB" sz="1200" dirty="0">
              <a:effectLst/>
              <a:latin typeface="Menlo" panose="020B0609030804020204" pitchFamily="49" charset="0"/>
            </a:endParaRPr>
          </a:p>
          <a:p>
            <a:r>
              <a:rPr lang="en-GB" sz="1200" dirty="0">
                <a:effectLst/>
                <a:latin typeface="Menlo" panose="020B0609030804020204" pitchFamily="49" charset="0"/>
              </a:rPr>
              <a:t> Execution </a:t>
            </a:r>
            <a:r>
              <a:rPr lang="en-GB" sz="12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</a:t>
            </a:r>
            <a:r>
              <a:rPr lang="en-GB" sz="1200" dirty="0">
                <a:effectLst/>
                <a:latin typeface="Menlo" panose="020B0609030804020204" pitchFamily="49" charset="0"/>
              </a:rPr>
              <a:t>: 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1093.589</a:t>
            </a:r>
            <a:r>
              <a:rPr lang="en-GB" sz="1200" dirty="0">
                <a:effectLst/>
                <a:latin typeface="Menlo" panose="020B0609030804020204" pitchFamily="49" charset="0"/>
              </a:rPr>
              <a:t> </a:t>
            </a:r>
            <a:r>
              <a:rPr lang="en-GB" sz="1200" dirty="0" err="1">
                <a:effectLst/>
                <a:latin typeface="Menlo" panose="020B0609030804020204" pitchFamily="49" charset="0"/>
              </a:rPr>
              <a:t>ms</a:t>
            </a:r>
            <a:endParaRPr lang="en-GB" sz="1200" dirty="0">
              <a:effectLst/>
              <a:latin typeface="Menlo" panose="020B0609030804020204" pitchFamily="49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2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15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2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rows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  <a:endParaRPr lang="en-GB" sz="1200" dirty="0">
              <a:solidFill>
                <a:srgbClr val="800000"/>
              </a:solidFill>
              <a:effectLst/>
              <a:latin typeface="Menlo" panose="020B0609030804020204" pitchFamily="49" charset="0"/>
            </a:endParaRPr>
          </a:p>
          <a:p>
            <a:pPr marL="126997">
              <a:buSzPts val="2100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662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18D8B-820D-12FA-A95B-A17923F6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3D801BE-E645-798C-BE1A-7396710B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79A7A2-3DEF-FB82-B17E-EDC4547A50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>
                <a:latin typeface="-apple-system"/>
              </a:rPr>
              <a:t>Рассказать о некоторых приемах оптимизации </a:t>
            </a:r>
            <a:r>
              <a:rPr lang="ru-RU" dirty="0" err="1">
                <a:latin typeface="-apple-system"/>
              </a:rPr>
              <a:t>S</a:t>
            </a:r>
            <a:r>
              <a:rPr lang="en-US" dirty="0">
                <a:latin typeface="-apple-system"/>
              </a:rPr>
              <a:t>QL </a:t>
            </a:r>
            <a:r>
              <a:rPr lang="en-US" dirty="0" err="1">
                <a:latin typeface="-apple-system"/>
              </a:rPr>
              <a:t>з</a:t>
            </a:r>
            <a:r>
              <a:rPr lang="ru-RU" dirty="0" err="1">
                <a:latin typeface="-apple-system"/>
              </a:rPr>
              <a:t>апросов</a:t>
            </a:r>
            <a:r>
              <a:rPr lang="ru-RU" dirty="0">
                <a:latin typeface="-apple-system"/>
              </a:rPr>
              <a:t> и подходах в работе </a:t>
            </a:r>
            <a:r>
              <a:rPr lang="en-US" dirty="0" err="1">
                <a:latin typeface="-apple-system"/>
              </a:rPr>
              <a:t>С</a:t>
            </a:r>
            <a:r>
              <a:rPr lang="ru-RU" dirty="0">
                <a:latin typeface="-apple-system"/>
              </a:rPr>
              <a:t>УБД </a:t>
            </a:r>
            <a:r>
              <a:rPr lang="en-US" dirty="0">
                <a:latin typeface="-apple-system"/>
              </a:rPr>
              <a:t>PostgreSQL</a:t>
            </a:r>
            <a:r>
              <a:rPr lang="ru-RU" dirty="0">
                <a:latin typeface="-apple-system"/>
              </a:rPr>
              <a:t> 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547333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Медленные запросы</a:t>
            </a:r>
          </a:p>
        </p:txBody>
      </p:sp>
      <p:sp>
        <p:nvSpPr>
          <p:cNvPr id="5" name="Google Shape;195;p18">
            <a:extLst>
              <a:ext uri="{FF2B5EF4-FFF2-40B4-BE49-F238E27FC236}">
                <a16:creationId xmlns:a16="http://schemas.microsoft.com/office/drawing/2014/main" id="{F2BB9A87-4D71-9900-5E06-40D3688D1471}"/>
              </a:ext>
            </a:extLst>
          </p:cNvPr>
          <p:cNvSpPr txBox="1">
            <a:spLocks/>
          </p:cNvSpPr>
          <p:nvPr/>
        </p:nvSpPr>
        <p:spPr>
          <a:xfrm>
            <a:off x="578442" y="1403855"/>
            <a:ext cx="11509480" cy="44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405E82"/>
                </a:solidFill>
                <a:latin typeface="Montserrat" panose="00000500000000000000" pitchFamily="2" charset="-52"/>
                <a:ea typeface="Montserrat" panose="00000500000000000000" pitchFamily="2" charset="-52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1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600" dirty="0">
                <a:effectLst/>
                <a:latin typeface="Menlo" panose="020B0609030804020204" pitchFamily="49" charset="0"/>
              </a:rPr>
              <a:t>echo </a:t>
            </a:r>
            <a:r>
              <a:rPr lang="en-GB" sz="1600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"select count(1) from users;"</a:t>
            </a:r>
            <a:r>
              <a:rPr lang="en-GB" sz="1600" dirty="0">
                <a:effectLst/>
                <a:latin typeface="Menlo" panose="020B0609030804020204" pitchFamily="49" charset="0"/>
              </a:rPr>
              <a:t> |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sudo</a:t>
            </a:r>
            <a:r>
              <a:rPr lang="en-GB" sz="1600" dirty="0">
                <a:effectLst/>
                <a:latin typeface="Menlo" panose="020B0609030804020204" pitchFamily="49" charset="0"/>
              </a:rPr>
              <a:t> -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iu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postgres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pgbench</a:t>
            </a:r>
            <a:r>
              <a:rPr lang="en-GB" sz="1600" dirty="0">
                <a:effectLst/>
                <a:latin typeface="Menlo" panose="020B0609030804020204" pitchFamily="49" charset="0"/>
              </a:rPr>
              <a:t> -d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postgres</a:t>
            </a:r>
            <a:r>
              <a:rPr lang="en-GB" sz="1600" dirty="0">
                <a:effectLst/>
                <a:latin typeface="Menlo" panose="020B0609030804020204" pitchFamily="49" charset="0"/>
              </a:rPr>
              <a:t> -t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50</a:t>
            </a:r>
            <a:r>
              <a:rPr lang="en-GB" sz="1600" dirty="0">
                <a:effectLst/>
                <a:latin typeface="Menlo" panose="020B0609030804020204" pitchFamily="49" charset="0"/>
              </a:rPr>
              <a:t> -P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600" dirty="0">
                <a:effectLst/>
                <a:latin typeface="Menlo" panose="020B0609030804020204" pitchFamily="49" charset="0"/>
              </a:rPr>
              <a:t> -f –</a:t>
            </a:r>
          </a:p>
          <a:p>
            <a:br>
              <a:rPr lang="en-GB" sz="1600" dirty="0">
                <a:effectLst/>
                <a:latin typeface="Menlo" panose="020B0609030804020204" pitchFamily="49" charset="0"/>
              </a:rPr>
            </a:b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latency average =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602.805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ms</a:t>
            </a: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latency </a:t>
            </a:r>
            <a:r>
              <a:rPr lang="en-GB" sz="1600" b="1" dirty="0" err="1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stddev</a:t>
            </a:r>
            <a:r>
              <a:rPr lang="en-GB" sz="1600" dirty="0">
                <a:effectLst/>
                <a:latin typeface="Menlo" panose="020B0609030804020204" pitchFamily="49" charset="0"/>
              </a:rPr>
              <a:t> =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34.097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ms</a:t>
            </a: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dirty="0" err="1">
                <a:effectLst/>
                <a:latin typeface="Menlo" panose="020B0609030804020204" pitchFamily="49" charset="0"/>
              </a:rPr>
              <a:t>tps</a:t>
            </a:r>
            <a:r>
              <a:rPr lang="en-GB" sz="1600" dirty="0">
                <a:effectLst/>
                <a:latin typeface="Menlo" panose="020B0609030804020204" pitchFamily="49" charset="0"/>
              </a:rPr>
              <a:t> =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1.658885</a:t>
            </a:r>
            <a:r>
              <a:rPr lang="en-GB" sz="1600" dirty="0">
                <a:effectLst/>
                <a:latin typeface="Menlo" panose="020B0609030804020204" pitchFamily="49" charset="0"/>
              </a:rPr>
              <a:t> 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without</a:t>
            </a:r>
            <a:r>
              <a:rPr lang="en-GB" sz="1600" dirty="0">
                <a:effectLst/>
                <a:latin typeface="Menlo" panose="020B0609030804020204" pitchFamily="49" charset="0"/>
              </a:rPr>
              <a:t> initial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connection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</a:t>
            </a:r>
            <a:r>
              <a:rPr lang="en-GB" sz="1600" dirty="0">
                <a:effectLst/>
                <a:latin typeface="Menlo" panose="020B0609030804020204" pitchFamily="49" charset="0"/>
              </a:rPr>
              <a:t>)</a:t>
            </a:r>
          </a:p>
          <a:p>
            <a:br>
              <a:rPr lang="en-GB" sz="1600" dirty="0">
                <a:effectLst/>
                <a:latin typeface="Menlo" panose="020B0609030804020204" pitchFamily="49" charset="0"/>
              </a:rPr>
            </a:br>
            <a:endParaRPr lang="en-GB" sz="1600" dirty="0">
              <a:effectLst/>
              <a:latin typeface="Menlo" panose="020B0609030804020204" pitchFamily="49" charset="0"/>
            </a:endParaRPr>
          </a:p>
          <a:p>
            <a:br>
              <a:rPr lang="en-GB" sz="1600" dirty="0">
                <a:effectLst/>
                <a:latin typeface="Menlo" panose="020B0609030804020204" pitchFamily="49" charset="0"/>
              </a:rPr>
            </a:b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echo </a:t>
            </a:r>
            <a:r>
              <a:rPr lang="en-GB" sz="1600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"select count(*) from users;"</a:t>
            </a:r>
            <a:r>
              <a:rPr lang="en-GB" sz="1600" dirty="0">
                <a:effectLst/>
                <a:latin typeface="Menlo" panose="020B0609030804020204" pitchFamily="49" charset="0"/>
              </a:rPr>
              <a:t> |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sudo</a:t>
            </a:r>
            <a:r>
              <a:rPr lang="en-GB" sz="1600" dirty="0">
                <a:effectLst/>
                <a:latin typeface="Menlo" panose="020B0609030804020204" pitchFamily="49" charset="0"/>
              </a:rPr>
              <a:t> -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iu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postgres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pgbench</a:t>
            </a:r>
            <a:r>
              <a:rPr lang="en-GB" sz="1600" dirty="0">
                <a:effectLst/>
                <a:latin typeface="Menlo" panose="020B0609030804020204" pitchFamily="49" charset="0"/>
              </a:rPr>
              <a:t> -d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postgres</a:t>
            </a:r>
            <a:r>
              <a:rPr lang="en-GB" sz="1600" dirty="0">
                <a:effectLst/>
                <a:latin typeface="Menlo" panose="020B0609030804020204" pitchFamily="49" charset="0"/>
              </a:rPr>
              <a:t> -t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50</a:t>
            </a:r>
            <a:r>
              <a:rPr lang="en-GB" sz="1600" dirty="0">
                <a:effectLst/>
                <a:latin typeface="Menlo" panose="020B0609030804020204" pitchFamily="49" charset="0"/>
              </a:rPr>
              <a:t> -P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600" dirty="0">
                <a:effectLst/>
                <a:latin typeface="Menlo" panose="020B0609030804020204" pitchFamily="49" charset="0"/>
              </a:rPr>
              <a:t> -f –</a:t>
            </a:r>
          </a:p>
          <a:p>
            <a:br>
              <a:rPr lang="en-GB" sz="1600" dirty="0">
                <a:effectLst/>
                <a:latin typeface="Menlo" panose="020B0609030804020204" pitchFamily="49" charset="0"/>
              </a:rPr>
            </a:b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latency average =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593.256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ms</a:t>
            </a: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latency </a:t>
            </a:r>
            <a:r>
              <a:rPr lang="en-GB" sz="1600" b="1" dirty="0" err="1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stddev</a:t>
            </a:r>
            <a:r>
              <a:rPr lang="en-GB" sz="1600" dirty="0">
                <a:effectLst/>
                <a:latin typeface="Menlo" panose="020B0609030804020204" pitchFamily="49" charset="0"/>
              </a:rPr>
              <a:t> =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30.989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ms</a:t>
            </a: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dirty="0" err="1">
                <a:effectLst/>
                <a:latin typeface="Menlo" panose="020B0609030804020204" pitchFamily="49" charset="0"/>
              </a:rPr>
              <a:t>tps</a:t>
            </a:r>
            <a:r>
              <a:rPr lang="en-GB" sz="1600" dirty="0">
                <a:effectLst/>
                <a:latin typeface="Menlo" panose="020B0609030804020204" pitchFamily="49" charset="0"/>
              </a:rPr>
              <a:t> =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1.685587</a:t>
            </a:r>
            <a:r>
              <a:rPr lang="en-GB" sz="1600" dirty="0">
                <a:effectLst/>
                <a:latin typeface="Menlo" panose="020B0609030804020204" pitchFamily="49" charset="0"/>
              </a:rPr>
              <a:t> 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without</a:t>
            </a:r>
            <a:r>
              <a:rPr lang="en-GB" sz="1600" dirty="0">
                <a:effectLst/>
                <a:latin typeface="Menlo" panose="020B0609030804020204" pitchFamily="49" charset="0"/>
              </a:rPr>
              <a:t> initial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connection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</a:t>
            </a:r>
            <a:r>
              <a:rPr lang="en-GB" sz="1600" dirty="0">
                <a:effectLst/>
                <a:latin typeface="Menlo" panose="020B060903080402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5269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Оконные функции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5684AD-A785-D0EA-2313-F85DFCE7BC59}"/>
              </a:ext>
            </a:extLst>
          </p:cNvPr>
          <p:cNvSpPr txBox="1"/>
          <p:nvPr/>
        </p:nvSpPr>
        <p:spPr>
          <a:xfrm>
            <a:off x="3688034" y="1893239"/>
            <a:ext cx="60997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SELECT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q.symbol</a:t>
            </a:r>
            <a:r>
              <a:rPr lang="en-GB" sz="1600" dirty="0">
                <a:effectLst/>
                <a:latin typeface="Menlo" panose="020B0609030804020204" pitchFamily="49" charset="0"/>
              </a:rPr>
              <a:t>,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q.bid</a:t>
            </a:r>
            <a:r>
              <a:rPr lang="en-GB" sz="1600" dirty="0">
                <a:effectLst/>
                <a:latin typeface="Menlo" panose="020B0609030804020204" pitchFamily="49" charset="0"/>
              </a:rPr>
              <a:t> bid </a:t>
            </a:r>
          </a:p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FROM</a:t>
            </a:r>
            <a:r>
              <a:rPr lang="en-GB" sz="1600" dirty="0">
                <a:effectLst/>
                <a:latin typeface="Menlo" panose="020B0609030804020204" pitchFamily="49" charset="0"/>
              </a:rPr>
              <a:t> quotes q </a:t>
            </a:r>
          </a:p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INNER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JOIN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</a:t>
            </a:r>
            <a:endParaRPr lang="en-GB" sz="1600" dirty="0">
              <a:solidFill>
                <a:srgbClr val="8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( 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SELECT</a:t>
            </a:r>
            <a:r>
              <a:rPr lang="en-GB" sz="1600" dirty="0">
                <a:effectLst/>
                <a:latin typeface="Menlo" panose="020B0609030804020204" pitchFamily="49" charset="0"/>
              </a:rPr>
              <a:t> symbol,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min</a:t>
            </a:r>
            <a:r>
              <a:rPr lang="en-GB" sz="1600" dirty="0">
                <a:effectLst/>
                <a:latin typeface="Menlo" panose="020B0609030804020204" pitchFamily="49" charset="0"/>
              </a:rPr>
              <a:t>(datetime) dt 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FROM</a:t>
            </a:r>
            <a:r>
              <a:rPr lang="en-GB" sz="1600" dirty="0">
                <a:effectLst/>
                <a:latin typeface="Menlo" panose="020B0609030804020204" pitchFamily="49" charset="0"/>
              </a:rPr>
              <a:t> quotes 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WHERE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date</a:t>
            </a:r>
            <a:r>
              <a:rPr lang="en-GB" sz="1600" dirty="0">
                <a:effectLst/>
                <a:latin typeface="Menlo" panose="020B0609030804020204" pitchFamily="49" charset="0"/>
              </a:rPr>
              <a:t>(datetime) =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current_date</a:t>
            </a:r>
            <a:r>
              <a:rPr lang="en-GB" sz="1600" dirty="0">
                <a:effectLst/>
                <a:latin typeface="Menlo" panose="020B0609030804020204" pitchFamily="49" charset="0"/>
              </a:rPr>
              <a:t> 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GROUP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BY</a:t>
            </a:r>
            <a:r>
              <a:rPr lang="en-GB" sz="1600" dirty="0">
                <a:effectLst/>
                <a:latin typeface="Menlo" panose="020B0609030804020204" pitchFamily="49" charset="0"/>
              </a:rPr>
              <a:t> symbol </a:t>
            </a:r>
          </a:p>
          <a:p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ORDER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BY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dt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DESC</a:t>
            </a:r>
            <a:endParaRPr lang="en-GB" sz="1600" dirty="0">
              <a:solidFill>
                <a:srgbClr val="8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) p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ON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p.dt</a:t>
            </a:r>
            <a:r>
              <a:rPr lang="en-GB" sz="1600" dirty="0">
                <a:effectLst/>
                <a:latin typeface="Menlo" panose="020B0609030804020204" pitchFamily="49" charset="0"/>
              </a:rPr>
              <a:t> =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q.datetime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and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p.symbol</a:t>
            </a:r>
            <a:r>
              <a:rPr lang="en-GB" sz="1600" dirty="0">
                <a:effectLst/>
                <a:latin typeface="Menlo" panose="020B0609030804020204" pitchFamily="49" charset="0"/>
              </a:rPr>
              <a:t>=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q.symbol</a:t>
            </a:r>
            <a:endParaRPr lang="en-GB" sz="1600" dirty="0"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657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Оконные функции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5C932A-CE13-28D5-91D1-7DCDBB250B47}"/>
              </a:ext>
            </a:extLst>
          </p:cNvPr>
          <p:cNvSpPr txBox="1"/>
          <p:nvPr/>
        </p:nvSpPr>
        <p:spPr>
          <a:xfrm>
            <a:off x="3549845" y="2419301"/>
            <a:ext cx="60997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select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q.symbol</a:t>
            </a:r>
            <a:r>
              <a:rPr lang="en-GB" sz="1600" dirty="0">
                <a:effectLst/>
                <a:latin typeface="Menlo" panose="020B0609030804020204" pitchFamily="49" charset="0"/>
              </a:rPr>
              <a:t>,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q.bid</a:t>
            </a: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from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</a:t>
            </a:r>
            <a:endParaRPr lang="en-GB" sz="1600" dirty="0">
              <a:solidFill>
                <a:srgbClr val="8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(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select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q.symbol</a:t>
            </a:r>
            <a:r>
              <a:rPr lang="en-GB" sz="1600" dirty="0">
                <a:effectLst/>
                <a:latin typeface="Menlo" panose="020B0609030804020204" pitchFamily="49" charset="0"/>
              </a:rPr>
              <a:t>,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q.bid</a:t>
            </a:r>
            <a:r>
              <a:rPr lang="en-GB" sz="1600" dirty="0">
                <a:effectLst/>
                <a:latin typeface="Menlo" panose="020B0609030804020204" pitchFamily="49" charset="0"/>
              </a:rPr>
              <a:t> bid, </a:t>
            </a:r>
            <a:r>
              <a:rPr lang="en-GB" sz="1600" b="1" dirty="0" err="1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row_number</a:t>
            </a:r>
            <a:r>
              <a:rPr lang="en-GB" sz="1600" dirty="0">
                <a:effectLst/>
                <a:latin typeface="Menlo" panose="020B0609030804020204" pitchFamily="49" charset="0"/>
              </a:rPr>
              <a:t>()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over</a:t>
            </a:r>
            <a:r>
              <a:rPr lang="en-GB" sz="1600" dirty="0">
                <a:effectLst/>
                <a:latin typeface="Menlo" panose="020B0609030804020204" pitchFamily="49" charset="0"/>
              </a:rPr>
              <a:t> 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partition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by</a:t>
            </a:r>
            <a:r>
              <a:rPr lang="en-GB" sz="1600" dirty="0">
                <a:effectLst/>
                <a:latin typeface="Menlo" panose="020B0609030804020204" pitchFamily="49" charset="0"/>
              </a:rPr>
              <a:t> symbol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order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by</a:t>
            </a:r>
            <a:r>
              <a:rPr lang="en-GB" sz="1600" dirty="0">
                <a:effectLst/>
                <a:latin typeface="Menlo" panose="020B0609030804020204" pitchFamily="49" charset="0"/>
              </a:rPr>
              <a:t> dt </a:t>
            </a:r>
            <a:r>
              <a:rPr lang="en-GB" sz="1600" b="1" dirty="0" err="1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desc</a:t>
            </a:r>
            <a:r>
              <a:rPr lang="en-GB" sz="1600" dirty="0">
                <a:effectLst/>
                <a:latin typeface="Menlo" panose="020B0609030804020204" pitchFamily="49" charset="0"/>
              </a:rPr>
              <a:t>)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rn</a:t>
            </a:r>
            <a:r>
              <a:rPr lang="en-GB" sz="1600" dirty="0">
                <a:effectLst/>
                <a:latin typeface="Menlo" panose="020B0609030804020204" pitchFamily="49" charset="0"/>
              </a:rPr>
              <a:t> 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from</a:t>
            </a:r>
            <a:r>
              <a:rPr lang="en-GB" sz="1600" dirty="0">
                <a:effectLst/>
                <a:latin typeface="Menlo" panose="020B0609030804020204" pitchFamily="49" charset="0"/>
              </a:rPr>
              <a:t> quotes q 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where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date</a:t>
            </a:r>
            <a:r>
              <a:rPr lang="en-GB" sz="1600" dirty="0">
                <a:effectLst/>
                <a:latin typeface="Menlo" panose="020B0609030804020204" pitchFamily="49" charset="0"/>
              </a:rPr>
              <a:t>(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q.datetime</a:t>
            </a:r>
            <a:r>
              <a:rPr lang="en-GB" sz="1600" dirty="0">
                <a:effectLst/>
                <a:latin typeface="Menlo" panose="020B0609030804020204" pitchFamily="49" charset="0"/>
              </a:rPr>
              <a:t>) =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current_date</a:t>
            </a: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) q</a:t>
            </a:r>
          </a:p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where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rn</a:t>
            </a:r>
            <a:r>
              <a:rPr lang="en-GB" sz="1600" dirty="0">
                <a:effectLst/>
                <a:latin typeface="Menlo" panose="020B0609030804020204" pitchFamily="49" charset="0"/>
              </a:rPr>
              <a:t> =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600" dirty="0">
                <a:solidFill>
                  <a:srgbClr val="FF0000"/>
                </a:solidFill>
                <a:effectLst/>
                <a:latin typeface="Menlo" panose="020B0609030804020204" pitchFamily="49" charset="0"/>
              </a:rPr>
              <a:t>;</a:t>
            </a:r>
            <a:endParaRPr lang="en-GB" sz="1600" dirty="0">
              <a:effectLst/>
              <a:latin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778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Оптимизация запросов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9372A8-6424-9E3E-FF8C-3AADB224AF99}"/>
              </a:ext>
            </a:extLst>
          </p:cNvPr>
          <p:cNvSpPr txBox="1"/>
          <p:nvPr/>
        </p:nvSpPr>
        <p:spPr>
          <a:xfrm>
            <a:off x="936878" y="1767814"/>
            <a:ext cx="1106959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SELECT</a:t>
            </a:r>
            <a:r>
              <a:rPr lang="en-GB" sz="1600" dirty="0">
                <a:effectLst/>
                <a:latin typeface="Menlo" panose="020B0609030804020204" pitchFamily="49" charset="0"/>
              </a:rPr>
              <a:t> DATE_TRUNC(</a:t>
            </a:r>
            <a:r>
              <a:rPr lang="en-GB" sz="160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'day'</a:t>
            </a:r>
            <a:r>
              <a:rPr lang="en-GB" sz="1600" dirty="0">
                <a:effectLst/>
                <a:latin typeface="Menlo" panose="020B0609030804020204" pitchFamily="49" charset="0"/>
              </a:rPr>
              <a:t>, dates)::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DATE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date</a:t>
            </a:r>
            <a:r>
              <a:rPr lang="en-GB" sz="1600" dirty="0">
                <a:effectLst/>
                <a:latin typeface="Menlo" panose="020B0609030804020204" pitchFamily="49" charset="0"/>
              </a:rPr>
              <a:t>,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     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SUM</a:t>
            </a:r>
            <a:r>
              <a:rPr lang="en-GB" sz="1600" dirty="0">
                <a:effectLst/>
                <a:latin typeface="Menlo" panose="020B0609030804020204" pitchFamily="49" charset="0"/>
              </a:rPr>
              <a:t>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CASE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rl.id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NOT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THEN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rls.clicks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ELSE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END</a:t>
            </a:r>
            <a:r>
              <a:rPr lang="en-GB" sz="1600" dirty="0">
                <a:effectLst/>
                <a:latin typeface="Menlo" panose="020B0609030804020204" pitchFamily="49" charset="0"/>
              </a:rPr>
              <a:t>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clicks,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     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SUM</a:t>
            </a:r>
            <a:r>
              <a:rPr lang="en-GB" sz="1600" dirty="0">
                <a:effectLst/>
                <a:latin typeface="Menlo" panose="020B0609030804020204" pitchFamily="49" charset="0"/>
              </a:rPr>
              <a:t>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CASE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rl.id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NOT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THEN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rls.real_referrals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ELSE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END</a:t>
            </a:r>
            <a:r>
              <a:rPr lang="en-GB" sz="1600" dirty="0">
                <a:effectLst/>
                <a:latin typeface="Menlo" panose="020B0609030804020204" pitchFamily="49" charset="0"/>
              </a:rPr>
              <a:t>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real_referrals</a:t>
            </a:r>
            <a:r>
              <a:rPr lang="en-GB" sz="1600" dirty="0">
                <a:effectLst/>
                <a:latin typeface="Menlo" panose="020B0609030804020204" pitchFamily="49" charset="0"/>
              </a:rPr>
              <a:t>,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     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SUM</a:t>
            </a:r>
            <a:r>
              <a:rPr lang="en-GB" sz="1600" dirty="0">
                <a:effectLst/>
                <a:latin typeface="Menlo" panose="020B0609030804020204" pitchFamily="49" charset="0"/>
              </a:rPr>
              <a:t>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CASE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rl.id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NOT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THEN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rls.demo_referrals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ELSE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END</a:t>
            </a:r>
            <a:r>
              <a:rPr lang="en-GB" sz="1600" dirty="0">
                <a:effectLst/>
                <a:latin typeface="Menlo" panose="020B0609030804020204" pitchFamily="49" charset="0"/>
              </a:rPr>
              <a:t>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demo_referrals</a:t>
            </a:r>
            <a:r>
              <a:rPr lang="en-GB" sz="1600" dirty="0">
                <a:effectLst/>
                <a:latin typeface="Menlo" panose="020B0609030804020204" pitchFamily="49" charset="0"/>
              </a:rPr>
              <a:t>,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     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SUM</a:t>
            </a:r>
            <a:r>
              <a:rPr lang="en-GB" sz="1600" dirty="0">
                <a:effectLst/>
                <a:latin typeface="Menlo" panose="020B0609030804020204" pitchFamily="49" charset="0"/>
              </a:rPr>
              <a:t>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CASE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rl.id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NOT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THEN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rls.deposits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ELSE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END</a:t>
            </a:r>
            <a:r>
              <a:rPr lang="en-GB" sz="1600" dirty="0">
                <a:effectLst/>
                <a:latin typeface="Menlo" panose="020B0609030804020204" pitchFamily="49" charset="0"/>
              </a:rPr>
              <a:t>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deposits,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     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SUM</a:t>
            </a:r>
            <a:r>
              <a:rPr lang="en-GB" sz="1600" dirty="0">
                <a:effectLst/>
                <a:latin typeface="Menlo" panose="020B0609030804020204" pitchFamily="49" charset="0"/>
              </a:rPr>
              <a:t>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CASE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rl.id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NOT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THEN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rls.commission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ELSE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END</a:t>
            </a:r>
            <a:r>
              <a:rPr lang="en-GB" sz="1600" dirty="0">
                <a:effectLst/>
                <a:latin typeface="Menlo" panose="020B0609030804020204" pitchFamily="49" charset="0"/>
              </a:rPr>
              <a:t>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commission</a:t>
            </a:r>
          </a:p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FROM</a:t>
            </a:r>
            <a:r>
              <a:rPr lang="en-GB" sz="1600" dirty="0">
                <a:effectLst/>
                <a:latin typeface="Menlo" panose="020B0609030804020204" pitchFamily="49" charset="0"/>
              </a:rPr>
              <a:t> GENERATE_SERIES(</a:t>
            </a:r>
            <a:r>
              <a:rPr lang="en-GB" sz="160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'2022-05-01'</a:t>
            </a:r>
            <a:r>
              <a:rPr lang="en-GB" sz="1600" dirty="0">
                <a:effectLst/>
                <a:latin typeface="Menlo" panose="020B0609030804020204" pitchFamily="49" charset="0"/>
              </a:rPr>
              <a:t>::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TIMESTAMP</a:t>
            </a:r>
            <a:r>
              <a:rPr lang="en-GB" sz="1600" dirty="0">
                <a:effectLst/>
                <a:latin typeface="Menlo" panose="020B0609030804020204" pitchFamily="49" charset="0"/>
              </a:rPr>
              <a:t>, </a:t>
            </a:r>
            <a:r>
              <a:rPr lang="en-GB" sz="160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'2022-05-31'</a:t>
            </a:r>
            <a:r>
              <a:rPr lang="en-GB" sz="1600" dirty="0">
                <a:effectLst/>
                <a:latin typeface="Menlo" panose="020B0609030804020204" pitchFamily="49" charset="0"/>
              </a:rPr>
              <a:t>::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TIMESTAMP</a:t>
            </a:r>
            <a:r>
              <a:rPr lang="en-GB" sz="1600" dirty="0">
                <a:effectLst/>
                <a:latin typeface="Menlo" panose="020B0609030804020204" pitchFamily="49" charset="0"/>
              </a:rPr>
              <a:t>, </a:t>
            </a:r>
            <a:r>
              <a:rPr lang="en-GB" sz="160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'1 day'</a:t>
            </a:r>
            <a:r>
              <a:rPr lang="en-GB" sz="1600" dirty="0">
                <a:effectLst/>
                <a:latin typeface="Menlo" panose="020B0609030804020204" pitchFamily="49" charset="0"/>
              </a:rPr>
              <a:t>::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INTERVAL</a:t>
            </a:r>
            <a:r>
              <a:rPr lang="en-GB" sz="1600" dirty="0">
                <a:effectLst/>
                <a:latin typeface="Menlo" panose="020B0609030804020204" pitchFamily="49" charset="0"/>
              </a:rPr>
              <a:t>) dates</a:t>
            </a:r>
          </a:p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LEFT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JOIN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referral_link_statistics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ON</a:t>
            </a:r>
            <a:r>
              <a:rPr lang="en-GB" sz="1600" dirty="0">
                <a:effectLst/>
                <a:latin typeface="Menlo" panose="020B0609030804020204" pitchFamily="49" charset="0"/>
              </a:rPr>
              <a:t> DATE_TRUNC(</a:t>
            </a:r>
            <a:r>
              <a:rPr lang="en-GB" sz="160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'day'</a:t>
            </a:r>
            <a:r>
              <a:rPr lang="en-GB" sz="1600" dirty="0">
                <a:effectLst/>
                <a:latin typeface="Menlo" panose="020B0609030804020204" pitchFamily="49" charset="0"/>
              </a:rPr>
              <a:t>,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rls.</a:t>
            </a:r>
            <a:r>
              <a:rPr lang="en-GB" sz="1600" b="1" dirty="0" err="1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date</a:t>
            </a:r>
            <a:r>
              <a:rPr lang="en-GB" sz="1600" dirty="0">
                <a:effectLst/>
                <a:latin typeface="Menlo" panose="020B0609030804020204" pitchFamily="49" charset="0"/>
              </a:rPr>
              <a:t>)::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DATE</a:t>
            </a:r>
            <a:r>
              <a:rPr lang="en-GB" sz="1600" dirty="0">
                <a:effectLst/>
                <a:latin typeface="Menlo" panose="020B0609030804020204" pitchFamily="49" charset="0"/>
              </a:rPr>
              <a:t> = dates</a:t>
            </a:r>
          </a:p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LEFT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JOIN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referral_links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ON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rls.referral_link_id</a:t>
            </a:r>
            <a:r>
              <a:rPr lang="en-GB" sz="1600" dirty="0">
                <a:effectLst/>
                <a:latin typeface="Menlo" panose="020B0609030804020204" pitchFamily="49" charset="0"/>
              </a:rPr>
              <a:t> =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rl.id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AND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rl.partner_id</a:t>
            </a:r>
            <a:r>
              <a:rPr lang="en-GB" sz="1600" dirty="0">
                <a:effectLst/>
                <a:latin typeface="Menlo" panose="020B0609030804020204" pitchFamily="49" charset="0"/>
              </a:rPr>
              <a:t> = </a:t>
            </a:r>
            <a:r>
              <a:rPr lang="en-GB" sz="160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'1897521'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AND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rl.is_old</a:t>
            </a:r>
            <a:r>
              <a:rPr lang="en-GB" sz="1600" dirty="0">
                <a:effectLst/>
                <a:latin typeface="Menlo" panose="020B0609030804020204" pitchFamily="49" charset="0"/>
              </a:rPr>
              <a:t> =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FALSE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AND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rl.banner_id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NULL</a:t>
            </a: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GROUP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BY</a:t>
            </a:r>
            <a:r>
              <a:rPr lang="en-GB" sz="1600" dirty="0">
                <a:effectLst/>
                <a:latin typeface="Menlo" panose="020B0609030804020204" pitchFamily="49" charset="0"/>
              </a:rPr>
              <a:t> DATE_TRUNC(</a:t>
            </a:r>
            <a:r>
              <a:rPr lang="en-GB" sz="160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'day'</a:t>
            </a:r>
            <a:r>
              <a:rPr lang="en-GB" sz="1600" dirty="0">
                <a:effectLst/>
                <a:latin typeface="Menlo" panose="020B0609030804020204" pitchFamily="49" charset="0"/>
              </a:rPr>
              <a:t>, dates)::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DATE</a:t>
            </a: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ORDER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BY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endParaRPr lang="en-GB" sz="1600" dirty="0">
              <a:solidFill>
                <a:srgbClr val="8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BB166E-3485-3F16-C1C2-039E5D7B8ADB}"/>
              </a:ext>
            </a:extLst>
          </p:cNvPr>
          <p:cNvSpPr txBox="1"/>
          <p:nvPr/>
        </p:nvSpPr>
        <p:spPr>
          <a:xfrm>
            <a:off x="918591" y="5996525"/>
            <a:ext cx="64151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rgbClr val="172B4D"/>
                </a:solidFill>
                <a:latin typeface="-apple-system"/>
              </a:rPr>
              <a:t>Buffers: shared hit=10928 </a:t>
            </a:r>
            <a:endParaRPr lang="en-RU" sz="1800" dirty="0">
              <a:solidFill>
                <a:srgbClr val="172B4D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3766052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Оптимизация запросов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EFD879-1C1C-6488-6973-7F46AFC5597A}"/>
              </a:ext>
            </a:extLst>
          </p:cNvPr>
          <p:cNvSpPr txBox="1"/>
          <p:nvPr/>
        </p:nvSpPr>
        <p:spPr>
          <a:xfrm>
            <a:off x="936366" y="1982450"/>
            <a:ext cx="1088080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SELECT</a:t>
            </a:r>
            <a:r>
              <a:rPr lang="en-GB" sz="1600" dirty="0">
                <a:effectLst/>
                <a:latin typeface="Menlo" panose="020B0609030804020204" pitchFamily="49" charset="0"/>
              </a:rPr>
              <a:t> DATE_TRUNC(</a:t>
            </a:r>
            <a:r>
              <a:rPr lang="en-GB" sz="160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'day'</a:t>
            </a:r>
            <a:r>
              <a:rPr lang="en-GB" sz="1600" dirty="0">
                <a:effectLst/>
                <a:latin typeface="Menlo" panose="020B0609030804020204" pitchFamily="49" charset="0"/>
              </a:rPr>
              <a:t>, dates)::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DATE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date</a:t>
            </a:r>
            <a:r>
              <a:rPr lang="en-GB" sz="1600" dirty="0">
                <a:effectLst/>
                <a:latin typeface="Menlo" panose="020B0609030804020204" pitchFamily="49" charset="0"/>
              </a:rPr>
              <a:t>,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     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SUM</a:t>
            </a:r>
            <a:r>
              <a:rPr lang="en-GB" sz="1600" dirty="0">
                <a:effectLst/>
                <a:latin typeface="Menlo" panose="020B0609030804020204" pitchFamily="49" charset="0"/>
              </a:rPr>
              <a:t>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CASE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rl.id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NOT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THEN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rls.clicks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ELSE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END</a:t>
            </a:r>
            <a:r>
              <a:rPr lang="en-GB" sz="1600" dirty="0">
                <a:effectLst/>
                <a:latin typeface="Menlo" panose="020B0609030804020204" pitchFamily="49" charset="0"/>
              </a:rPr>
              <a:t>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clicks,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     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SUM</a:t>
            </a:r>
            <a:r>
              <a:rPr lang="en-GB" sz="1600" dirty="0">
                <a:effectLst/>
                <a:latin typeface="Menlo" panose="020B0609030804020204" pitchFamily="49" charset="0"/>
              </a:rPr>
              <a:t>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CASE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rl.id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NOT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THEN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rls.real_referrals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ELSE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END</a:t>
            </a:r>
            <a:r>
              <a:rPr lang="en-GB" sz="1600" dirty="0">
                <a:effectLst/>
                <a:latin typeface="Menlo" panose="020B0609030804020204" pitchFamily="49" charset="0"/>
              </a:rPr>
              <a:t>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real_referrals</a:t>
            </a:r>
            <a:r>
              <a:rPr lang="en-GB" sz="1600" dirty="0">
                <a:effectLst/>
                <a:latin typeface="Menlo" panose="020B0609030804020204" pitchFamily="49" charset="0"/>
              </a:rPr>
              <a:t>,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     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SUM</a:t>
            </a:r>
            <a:r>
              <a:rPr lang="en-GB" sz="1600" dirty="0">
                <a:effectLst/>
                <a:latin typeface="Menlo" panose="020B0609030804020204" pitchFamily="49" charset="0"/>
              </a:rPr>
              <a:t>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CASE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rl.id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NOT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THEN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rls.demo_referrals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ELSE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END</a:t>
            </a:r>
            <a:r>
              <a:rPr lang="en-GB" sz="1600" dirty="0">
                <a:effectLst/>
                <a:latin typeface="Menlo" panose="020B0609030804020204" pitchFamily="49" charset="0"/>
              </a:rPr>
              <a:t>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demo_referrals</a:t>
            </a:r>
            <a:r>
              <a:rPr lang="en-GB" sz="1600" dirty="0">
                <a:effectLst/>
                <a:latin typeface="Menlo" panose="020B0609030804020204" pitchFamily="49" charset="0"/>
              </a:rPr>
              <a:t>,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     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SUM</a:t>
            </a:r>
            <a:r>
              <a:rPr lang="en-GB" sz="1600" dirty="0">
                <a:effectLst/>
                <a:latin typeface="Menlo" panose="020B0609030804020204" pitchFamily="49" charset="0"/>
              </a:rPr>
              <a:t>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CASE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rl.id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NOT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THEN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rls.deposits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ELSE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END</a:t>
            </a:r>
            <a:r>
              <a:rPr lang="en-GB" sz="1600" dirty="0">
                <a:effectLst/>
                <a:latin typeface="Menlo" panose="020B0609030804020204" pitchFamily="49" charset="0"/>
              </a:rPr>
              <a:t>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deposits,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     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SUM</a:t>
            </a:r>
            <a:r>
              <a:rPr lang="en-GB" sz="1600" dirty="0">
                <a:effectLst/>
                <a:latin typeface="Menlo" panose="020B0609030804020204" pitchFamily="49" charset="0"/>
              </a:rPr>
              <a:t>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CASE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rl.id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NOT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THEN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rls.commission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ELSE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END</a:t>
            </a:r>
            <a:r>
              <a:rPr lang="en-GB" sz="1600" dirty="0">
                <a:effectLst/>
                <a:latin typeface="Menlo" panose="020B0609030804020204" pitchFamily="49" charset="0"/>
              </a:rPr>
              <a:t>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commission</a:t>
            </a:r>
          </a:p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FROM</a:t>
            </a:r>
            <a:r>
              <a:rPr lang="en-GB" sz="1600" dirty="0">
                <a:effectLst/>
                <a:latin typeface="Menlo" panose="020B0609030804020204" pitchFamily="49" charset="0"/>
              </a:rPr>
              <a:t> GENERATE_SERIES(</a:t>
            </a:r>
            <a:r>
              <a:rPr lang="en-GB" sz="160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'2022-05-01'</a:t>
            </a:r>
            <a:r>
              <a:rPr lang="en-GB" sz="1600" dirty="0">
                <a:effectLst/>
                <a:latin typeface="Menlo" panose="020B0609030804020204" pitchFamily="49" charset="0"/>
              </a:rPr>
              <a:t>::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TIMESTAMP</a:t>
            </a:r>
            <a:r>
              <a:rPr lang="en-GB" sz="1600" dirty="0">
                <a:effectLst/>
                <a:latin typeface="Menlo" panose="020B0609030804020204" pitchFamily="49" charset="0"/>
              </a:rPr>
              <a:t>, </a:t>
            </a:r>
            <a:r>
              <a:rPr lang="en-GB" sz="160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'2022-05-31'</a:t>
            </a:r>
            <a:r>
              <a:rPr lang="en-GB" sz="1600" dirty="0">
                <a:effectLst/>
                <a:latin typeface="Menlo" panose="020B0609030804020204" pitchFamily="49" charset="0"/>
              </a:rPr>
              <a:t>::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TIMESTAMP</a:t>
            </a:r>
            <a:r>
              <a:rPr lang="en-GB" sz="1600" dirty="0">
                <a:effectLst/>
                <a:latin typeface="Menlo" panose="020B0609030804020204" pitchFamily="49" charset="0"/>
              </a:rPr>
              <a:t>, </a:t>
            </a:r>
            <a:r>
              <a:rPr lang="en-GB" sz="160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'1 day'</a:t>
            </a:r>
            <a:r>
              <a:rPr lang="en-GB" sz="1600" dirty="0">
                <a:effectLst/>
                <a:latin typeface="Menlo" panose="020B0609030804020204" pitchFamily="49" charset="0"/>
              </a:rPr>
              <a:t>::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INTERVAL</a:t>
            </a:r>
            <a:r>
              <a:rPr lang="en-GB" sz="1600" dirty="0">
                <a:effectLst/>
                <a:latin typeface="Menlo" panose="020B0609030804020204" pitchFamily="49" charset="0"/>
              </a:rPr>
              <a:t>) dates</a:t>
            </a:r>
          </a:p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LEFT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JOIN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referral_link_statistics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ON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rls.</a:t>
            </a:r>
            <a:r>
              <a:rPr lang="en-GB" sz="1600" b="1" dirty="0" err="1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date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between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'2022-05-01'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and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'2022-05-31'</a:t>
            </a: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LEFT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JOIN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referral_links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ON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rls.referral_link_id</a:t>
            </a:r>
            <a:r>
              <a:rPr lang="en-GB" sz="1600" dirty="0">
                <a:effectLst/>
                <a:latin typeface="Menlo" panose="020B0609030804020204" pitchFamily="49" charset="0"/>
              </a:rPr>
              <a:t> =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rl.id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AND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rl.partner_id</a:t>
            </a:r>
            <a:r>
              <a:rPr lang="en-GB" sz="1600" dirty="0">
                <a:effectLst/>
                <a:latin typeface="Menlo" panose="020B0609030804020204" pitchFamily="49" charset="0"/>
              </a:rPr>
              <a:t> = </a:t>
            </a:r>
            <a:r>
              <a:rPr lang="en-GB" sz="160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'1897521'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AND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rl.is_old</a:t>
            </a:r>
            <a:r>
              <a:rPr lang="en-GB" sz="1600" dirty="0">
                <a:effectLst/>
                <a:latin typeface="Menlo" panose="020B0609030804020204" pitchFamily="49" charset="0"/>
              </a:rPr>
              <a:t> =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FALSE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AND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rl.banner_id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NULL</a:t>
            </a: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GROUP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BY</a:t>
            </a:r>
            <a:r>
              <a:rPr lang="en-GB" sz="1600" dirty="0">
                <a:effectLst/>
                <a:latin typeface="Menlo" panose="020B0609030804020204" pitchFamily="49" charset="0"/>
              </a:rPr>
              <a:t> DATE_TRUNC(</a:t>
            </a:r>
            <a:r>
              <a:rPr lang="en-GB" sz="160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'day'</a:t>
            </a:r>
            <a:r>
              <a:rPr lang="en-GB" sz="1600" dirty="0">
                <a:effectLst/>
                <a:latin typeface="Menlo" panose="020B0609030804020204" pitchFamily="49" charset="0"/>
              </a:rPr>
              <a:t>, dates)::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DATE</a:t>
            </a: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ORDER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BY</a:t>
            </a:r>
            <a:r>
              <a:rPr lang="en-GB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1</a:t>
            </a:r>
            <a:endParaRPr lang="en-GB" sz="1600" dirty="0">
              <a:solidFill>
                <a:srgbClr val="8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9C59FE-263F-0DC4-4545-52033457FD26}"/>
              </a:ext>
            </a:extLst>
          </p:cNvPr>
          <p:cNvSpPr txBox="1"/>
          <p:nvPr/>
        </p:nvSpPr>
        <p:spPr>
          <a:xfrm>
            <a:off x="918078" y="6015401"/>
            <a:ext cx="64151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800" b="0" i="0" dirty="0">
                <a:solidFill>
                  <a:srgbClr val="172B4D"/>
                </a:solidFill>
                <a:effectLst/>
                <a:latin typeface="-apple-system"/>
              </a:rPr>
              <a:t>Buffers: shared hit=1300</a:t>
            </a:r>
          </a:p>
        </p:txBody>
      </p:sp>
    </p:spTree>
    <p:extLst>
      <p:ext uri="{BB962C8B-B14F-4D97-AF65-F5344CB8AC3E}">
        <p14:creationId xmlns:p14="http://schemas.microsoft.com/office/powerpoint/2010/main" val="22381239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Оптимизация запросов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80319-B812-8CE1-432C-8BC2DEB76AAD}"/>
              </a:ext>
            </a:extLst>
          </p:cNvPr>
          <p:cNvSpPr txBox="1"/>
          <p:nvPr/>
        </p:nvSpPr>
        <p:spPr>
          <a:xfrm>
            <a:off x="927222" y="1676819"/>
            <a:ext cx="1085850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SELECT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dates.</a:t>
            </a:r>
            <a:r>
              <a:rPr lang="en-GB" sz="1600" b="1" dirty="0" err="1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date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date</a:t>
            </a:r>
            <a:r>
              <a:rPr lang="en-GB" sz="1600" dirty="0">
                <a:effectLst/>
                <a:latin typeface="Menlo" panose="020B0609030804020204" pitchFamily="49" charset="0"/>
              </a:rPr>
              <a:t>,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     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SUM</a:t>
            </a:r>
            <a:r>
              <a:rPr lang="en-GB" sz="1600" dirty="0">
                <a:effectLst/>
                <a:latin typeface="Menlo" panose="020B0609030804020204" pitchFamily="49" charset="0"/>
              </a:rPr>
              <a:t>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CASE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rl.id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NOT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THEN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rls.clicks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ELSE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END</a:t>
            </a:r>
            <a:r>
              <a:rPr lang="en-GB" sz="1600" dirty="0">
                <a:effectLst/>
                <a:latin typeface="Menlo" panose="020B0609030804020204" pitchFamily="49" charset="0"/>
              </a:rPr>
              <a:t>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clicks,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     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SUM</a:t>
            </a:r>
            <a:r>
              <a:rPr lang="en-GB" sz="1600" dirty="0">
                <a:effectLst/>
                <a:latin typeface="Menlo" panose="020B0609030804020204" pitchFamily="49" charset="0"/>
              </a:rPr>
              <a:t>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CASE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rl.id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NOT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THEN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rls.real_referrals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ELSE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END</a:t>
            </a:r>
            <a:r>
              <a:rPr lang="en-GB" sz="1600" dirty="0">
                <a:effectLst/>
                <a:latin typeface="Menlo" panose="020B0609030804020204" pitchFamily="49" charset="0"/>
              </a:rPr>
              <a:t>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real_referrals</a:t>
            </a:r>
            <a:r>
              <a:rPr lang="en-GB" sz="1600" dirty="0">
                <a:effectLst/>
                <a:latin typeface="Menlo" panose="020B0609030804020204" pitchFamily="49" charset="0"/>
              </a:rPr>
              <a:t>,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     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SUM</a:t>
            </a:r>
            <a:r>
              <a:rPr lang="en-GB" sz="1600" dirty="0">
                <a:effectLst/>
                <a:latin typeface="Menlo" panose="020B0609030804020204" pitchFamily="49" charset="0"/>
              </a:rPr>
              <a:t>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CASE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rl.id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NOT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THEN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rls.demo_referrals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ELSE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END</a:t>
            </a:r>
            <a:r>
              <a:rPr lang="en-GB" sz="1600" dirty="0">
                <a:effectLst/>
                <a:latin typeface="Menlo" panose="020B0609030804020204" pitchFamily="49" charset="0"/>
              </a:rPr>
              <a:t>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demo_referrals</a:t>
            </a:r>
            <a:r>
              <a:rPr lang="en-GB" sz="1600" dirty="0">
                <a:effectLst/>
                <a:latin typeface="Menlo" panose="020B0609030804020204" pitchFamily="49" charset="0"/>
              </a:rPr>
              <a:t>,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     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SUM</a:t>
            </a:r>
            <a:r>
              <a:rPr lang="en-GB" sz="1600" dirty="0">
                <a:effectLst/>
                <a:latin typeface="Menlo" panose="020B0609030804020204" pitchFamily="49" charset="0"/>
              </a:rPr>
              <a:t>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CASE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rl.id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NOT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THEN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rls.deposits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ELSE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END</a:t>
            </a:r>
            <a:r>
              <a:rPr lang="en-GB" sz="1600" dirty="0">
                <a:effectLst/>
                <a:latin typeface="Menlo" panose="020B0609030804020204" pitchFamily="49" charset="0"/>
              </a:rPr>
              <a:t>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deposits,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     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SUM</a:t>
            </a:r>
            <a:r>
              <a:rPr lang="en-GB" sz="1600" dirty="0">
                <a:effectLst/>
                <a:latin typeface="Menlo" panose="020B0609030804020204" pitchFamily="49" charset="0"/>
              </a:rPr>
              <a:t>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CASE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WHEN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rl.id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NOT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NULL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THEN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rls.commission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ELSE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>
                <a:solidFill>
                  <a:srgbClr val="0000FF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END</a:t>
            </a:r>
            <a:r>
              <a:rPr lang="en-GB" sz="1600" dirty="0">
                <a:effectLst/>
                <a:latin typeface="Menlo" panose="020B0609030804020204" pitchFamily="49" charset="0"/>
              </a:rPr>
              <a:t>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commission</a:t>
            </a:r>
          </a:p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FROM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endParaRPr lang="ru-RU" sz="1600" dirty="0"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(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SELECT</a:t>
            </a:r>
            <a:r>
              <a:rPr lang="en-GB" sz="1600" dirty="0">
                <a:effectLst/>
                <a:latin typeface="Menlo" panose="020B0609030804020204" pitchFamily="49" charset="0"/>
              </a:rPr>
              <a:t> GENERATE_SERIES(</a:t>
            </a:r>
            <a:r>
              <a:rPr lang="en-GB" sz="160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'2022-05-01'</a:t>
            </a:r>
            <a:r>
              <a:rPr lang="en-GB" sz="1600" dirty="0">
                <a:effectLst/>
                <a:latin typeface="Menlo" panose="020B0609030804020204" pitchFamily="49" charset="0"/>
              </a:rPr>
              <a:t>::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TIMESTAMP</a:t>
            </a:r>
            <a:r>
              <a:rPr lang="en-GB" sz="1600" dirty="0">
                <a:effectLst/>
                <a:latin typeface="Menlo" panose="020B0609030804020204" pitchFamily="49" charset="0"/>
              </a:rPr>
              <a:t>, </a:t>
            </a:r>
            <a:r>
              <a:rPr lang="en-GB" sz="160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'2022-05-31'</a:t>
            </a:r>
            <a:r>
              <a:rPr lang="en-GB" sz="1600" dirty="0">
                <a:effectLst/>
                <a:latin typeface="Menlo" panose="020B0609030804020204" pitchFamily="49" charset="0"/>
              </a:rPr>
              <a:t>::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TIMESTAMP</a:t>
            </a:r>
            <a:r>
              <a:rPr lang="en-GB" sz="1600" dirty="0">
                <a:effectLst/>
                <a:latin typeface="Menlo" panose="020B0609030804020204" pitchFamily="49" charset="0"/>
              </a:rPr>
              <a:t>, </a:t>
            </a:r>
            <a:r>
              <a:rPr lang="en-GB" sz="160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'1 day'</a:t>
            </a:r>
            <a:r>
              <a:rPr lang="en-GB" sz="1600" dirty="0">
                <a:effectLst/>
                <a:latin typeface="Menlo" panose="020B0609030804020204" pitchFamily="49" charset="0"/>
              </a:rPr>
              <a:t>::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INTERVAL</a:t>
            </a:r>
            <a:r>
              <a:rPr lang="en-GB" sz="1600" dirty="0">
                <a:effectLst/>
                <a:latin typeface="Menlo" panose="020B0609030804020204" pitchFamily="49" charset="0"/>
              </a:rPr>
              <a:t>)::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DATE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date</a:t>
            </a:r>
            <a:r>
              <a:rPr lang="en-GB" sz="1600" dirty="0">
                <a:effectLst/>
                <a:latin typeface="Menlo" panose="020B0609030804020204" pitchFamily="49" charset="0"/>
              </a:rPr>
              <a:t>)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dates</a:t>
            </a: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       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LEFT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JOIN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referral_link_statistics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ON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rls.</a:t>
            </a:r>
            <a:r>
              <a:rPr lang="en-GB" sz="1600" b="1" dirty="0" err="1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date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between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'2022-05-01'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and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'2022-05-31'</a:t>
            </a: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dirty="0">
                <a:effectLst/>
                <a:latin typeface="Menlo" panose="020B0609030804020204" pitchFamily="49" charset="0"/>
              </a:rPr>
              <a:t>        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LEFT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JOIN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referral_links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ON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rls.referral_link_id</a:t>
            </a:r>
            <a:r>
              <a:rPr lang="en-GB" sz="1600" dirty="0">
                <a:effectLst/>
                <a:latin typeface="Menlo" panose="020B0609030804020204" pitchFamily="49" charset="0"/>
              </a:rPr>
              <a:t> =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rl.id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AND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rl.partner_id</a:t>
            </a:r>
            <a:r>
              <a:rPr lang="en-GB" sz="1600" dirty="0">
                <a:effectLst/>
                <a:latin typeface="Menlo" panose="020B0609030804020204" pitchFamily="49" charset="0"/>
              </a:rPr>
              <a:t> = </a:t>
            </a:r>
            <a:r>
              <a:rPr lang="en-GB" sz="1600" dirty="0">
                <a:solidFill>
                  <a:srgbClr val="008000"/>
                </a:solidFill>
                <a:effectLst/>
                <a:latin typeface="Menlo" panose="020B0609030804020204" pitchFamily="49" charset="0"/>
              </a:rPr>
              <a:t>'1897521’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endParaRPr lang="ru-RU" sz="1600" dirty="0">
              <a:effectLst/>
              <a:latin typeface="Menlo" panose="020B0609030804020204" pitchFamily="49" charset="0"/>
            </a:endParaRPr>
          </a:p>
          <a:p>
            <a:r>
              <a:rPr lang="ru-RU" sz="1600" b="1" dirty="0">
                <a:solidFill>
                  <a:srgbClr val="800000"/>
                </a:solidFill>
                <a:latin typeface="Menlo" panose="020B0609030804020204" pitchFamily="49" charset="0"/>
              </a:rPr>
              <a:t>		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AND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rl.is_old</a:t>
            </a:r>
            <a:r>
              <a:rPr lang="en-GB" sz="1600" dirty="0">
                <a:effectLst/>
                <a:latin typeface="Menlo" panose="020B0609030804020204" pitchFamily="49" charset="0"/>
              </a:rPr>
              <a:t> =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FALSE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AND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rl.banner_id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IS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NULL</a:t>
            </a:r>
            <a:endParaRPr lang="en-GB" sz="1600" dirty="0">
              <a:effectLst/>
              <a:latin typeface="Menlo" panose="020B0609030804020204" pitchFamily="49" charset="0"/>
            </a:endParaRPr>
          </a:p>
          <a:p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GROUP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b="1" dirty="0">
                <a:solidFill>
                  <a:srgbClr val="800000"/>
                </a:solidFill>
                <a:effectLst/>
                <a:latin typeface="Menlo" panose="020B0609030804020204" pitchFamily="49" charset="0"/>
              </a:rPr>
              <a:t>BY</a:t>
            </a:r>
            <a:r>
              <a:rPr lang="en-GB" sz="1600" dirty="0">
                <a:effectLst/>
                <a:latin typeface="Menlo" panose="020B0609030804020204" pitchFamily="49" charset="0"/>
              </a:rPr>
              <a:t> </a:t>
            </a:r>
            <a:r>
              <a:rPr lang="en-GB" sz="1600" dirty="0" err="1">
                <a:effectLst/>
                <a:latin typeface="Menlo" panose="020B0609030804020204" pitchFamily="49" charset="0"/>
              </a:rPr>
              <a:t>dates.</a:t>
            </a:r>
            <a:r>
              <a:rPr lang="en-GB" sz="1600" b="1" dirty="0" err="1">
                <a:solidFill>
                  <a:srgbClr val="000080"/>
                </a:solidFill>
                <a:effectLst/>
                <a:latin typeface="Menlo" panose="020B0609030804020204" pitchFamily="49" charset="0"/>
              </a:rPr>
              <a:t>date</a:t>
            </a:r>
            <a:endParaRPr lang="en-GB" sz="1600" dirty="0">
              <a:effectLst/>
              <a:latin typeface="Menlo" panose="020B06090308040202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7AAD4E-834F-7406-363C-C493187163F3}"/>
              </a:ext>
            </a:extLst>
          </p:cNvPr>
          <p:cNvSpPr txBox="1"/>
          <p:nvPr/>
        </p:nvSpPr>
        <p:spPr>
          <a:xfrm>
            <a:off x="908934" y="5895204"/>
            <a:ext cx="64151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800" b="0" i="0" dirty="0">
                <a:solidFill>
                  <a:srgbClr val="172B4D"/>
                </a:solidFill>
                <a:effectLst/>
                <a:latin typeface="-apple-system"/>
              </a:rPr>
              <a:t>Buffers: shared hit=</a:t>
            </a:r>
            <a:r>
              <a:rPr lang="ru-RU" sz="1800" b="0" i="0" dirty="0">
                <a:solidFill>
                  <a:srgbClr val="172B4D"/>
                </a:solidFill>
                <a:effectLst/>
                <a:latin typeface="-apple-system"/>
              </a:rPr>
              <a:t>1000</a:t>
            </a:r>
            <a:endParaRPr lang="en-GB" sz="1800" b="0" i="0" dirty="0">
              <a:solidFill>
                <a:srgbClr val="172B4D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163628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D238A4-B9B0-2D16-2E4B-956271C64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4E01EC8-6207-4B8C-60FF-D9648C577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CA0307-364E-EC4A-BE2F-2FE08A9D1C76}"/>
              </a:ext>
            </a:extLst>
          </p:cNvPr>
          <p:cNvSpPr txBox="1"/>
          <p:nvPr/>
        </p:nvSpPr>
        <p:spPr>
          <a:xfrm>
            <a:off x="1073426" y="1961321"/>
            <a:ext cx="10612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Оптимизация запросов, в основном, не решает проблему работы базы данных</a:t>
            </a:r>
            <a:r>
              <a:rPr lang="ru-RU" dirty="0"/>
              <a:t>.</a:t>
            </a:r>
            <a:endParaRPr lang="en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DA06FB-A8E4-D02B-C98C-5BC17ED56488}"/>
              </a:ext>
            </a:extLst>
          </p:cNvPr>
          <p:cNvSpPr txBox="1"/>
          <p:nvPr/>
        </p:nvSpPr>
        <p:spPr>
          <a:xfrm>
            <a:off x="1073426" y="2708132"/>
            <a:ext cx="102836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Всегда нужен комплексный подход в оптимизации работы СУБД: </a:t>
            </a:r>
          </a:p>
          <a:p>
            <a:r>
              <a:rPr lang="ru-RU" sz="2400" dirty="0"/>
              <a:t>	1. изменения слоя логики</a:t>
            </a:r>
          </a:p>
          <a:p>
            <a:r>
              <a:rPr lang="ru-RU" sz="2400" dirty="0"/>
              <a:t>	2. поиск «неудобных» запросов </a:t>
            </a:r>
          </a:p>
          <a:p>
            <a:r>
              <a:rPr lang="ru-RU" sz="2400" dirty="0"/>
              <a:t>	3. </a:t>
            </a:r>
            <a:r>
              <a:rPr lang="en-US" sz="2400" dirty="0"/>
              <a:t>code review 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761552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181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B453FF0-A0EC-6973-BE83-40A672CC7566}"/>
              </a:ext>
            </a:extLst>
          </p:cNvPr>
          <p:cNvCxnSpPr>
            <a:cxnSpLocks/>
          </p:cNvCxnSpPr>
          <p:nvPr/>
        </p:nvCxnSpPr>
        <p:spPr>
          <a:xfrm>
            <a:off x="3747034" y="4509605"/>
            <a:ext cx="838439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CE958370-2D36-99ED-E640-512962FBB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11" y="2528462"/>
            <a:ext cx="3856463" cy="1325563"/>
          </a:xfrm>
        </p:spPr>
        <p:txBody>
          <a:bodyPr>
            <a:normAutofit/>
          </a:bodyPr>
          <a:lstStyle/>
          <a:p>
            <a:r>
              <a:rPr lang="ru-RU" sz="4000" b="0" dirty="0">
                <a:solidFill>
                  <a:srgbClr val="000000"/>
                </a:solidFill>
                <a:effectLst/>
                <a:latin typeface="Linux Libertine"/>
              </a:rPr>
              <a:t>Трёхуровневая архитектура</a:t>
            </a:r>
            <a:endParaRPr lang="ru-RU" sz="4000" dirty="0"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7267E4-1A71-5382-0F73-20561FC9657C}"/>
              </a:ext>
            </a:extLst>
          </p:cNvPr>
          <p:cNvSpPr txBox="1"/>
          <p:nvPr/>
        </p:nvSpPr>
        <p:spPr>
          <a:xfrm>
            <a:off x="3747034" y="160638"/>
            <a:ext cx="422964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/>
              <a:t>Слой клиента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Самый верхний уровень приложения с интерфейсом пользователя. Главная функция интерфейса представление задач и результатов, понятных пользователю</a:t>
            </a:r>
            <a:endParaRPr lang="en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C5664-5842-F1F5-D938-F939F2F33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60" t="2996" r="32532" b="77675"/>
          <a:stretch/>
        </p:blipFill>
        <p:spPr>
          <a:xfrm>
            <a:off x="7979499" y="490880"/>
            <a:ext cx="1359243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62F7FC-ABBC-C416-3220-F0EFBF824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07" t="2996" r="5636" b="77675"/>
          <a:stretch/>
        </p:blipFill>
        <p:spPr>
          <a:xfrm>
            <a:off x="10268352" y="490879"/>
            <a:ext cx="1340004" cy="13255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8D55E69-0AA4-D7FA-34D1-B36E05F0D8ED}"/>
              </a:ext>
            </a:extLst>
          </p:cNvPr>
          <p:cNvGrpSpPr/>
          <p:nvPr/>
        </p:nvGrpSpPr>
        <p:grpSpPr>
          <a:xfrm>
            <a:off x="7396027" y="2572425"/>
            <a:ext cx="2344508" cy="839943"/>
            <a:chOff x="7396027" y="2572425"/>
            <a:chExt cx="2344508" cy="8399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8E3184-24A5-C886-1C02-005D9D1D8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0965" b="50877" l="46787" r="55016">
                          <a14:foregroundMark x1="50940" y1="41053" x2="50940" y2="41053"/>
                          <a14:foregroundMark x1="52194" y1="40965" x2="52194" y2="40965"/>
                          <a14:foregroundMark x1="48981" y1="50439" x2="48981" y2="50439"/>
                          <a14:foregroundMark x1="47884" y1="49912" x2="47884" y2="49912"/>
                          <a14:foregroundMark x1="47884" y1="49649" x2="47884" y2="49649"/>
                          <a14:foregroundMark x1="47884" y1="49737" x2="47884" y2="49737"/>
                          <a14:foregroundMark x1="47884" y1="49649" x2="47884" y2="49649"/>
                          <a14:foregroundMark x1="47884" y1="49649" x2="47884" y2="49649"/>
                          <a14:foregroundMark x1="47884" y1="49649" x2="47884" y2="49649"/>
                          <a14:foregroundMark x1="48981" y1="50877" x2="48981" y2="50877"/>
                          <a14:foregroundMark x1="50157" y1="49912" x2="50157" y2="49912"/>
                          <a14:foregroundMark x1="54467" y1="44737" x2="54467" y2="44737"/>
                          <a14:foregroundMark x1="54545" y1="43947" x2="54545" y2="43947"/>
                          <a14:foregroundMark x1="49922" y1="49561" x2="49922" y2="49561"/>
                          <a14:foregroundMark x1="50157" y1="48333" x2="50157" y2="48333"/>
                          <a14:backgroundMark x1="46395" y1="50000" x2="46395" y2="50000"/>
                          <a14:backgroundMark x1="47179" y1="50000" x2="47179" y2="50000"/>
                          <a14:backgroundMark x1="47335" y1="50000" x2="47335" y2="50000"/>
                          <a14:backgroundMark x1="47335" y1="50000" x2="47335" y2="50000"/>
                          <a14:backgroundMark x1="47335" y1="50000" x2="47335" y2="50000"/>
                          <a14:backgroundMark x1="47335" y1="50000" x2="47335" y2="50000"/>
                          <a14:backgroundMark x1="47335" y1="50000" x2="47335" y2="50000"/>
                          <a14:backgroundMark x1="47335" y1="50000" x2="47335" y2="50000"/>
                          <a14:backgroundMark x1="46787" y1="48596" x2="47022" y2="48596"/>
                          <a14:backgroundMark x1="46630" y1="50088" x2="46630" y2="50088"/>
                          <a14:backgroundMark x1="46317" y1="49649" x2="46473" y2="50175"/>
                        </a14:backgroundRemoval>
                      </a14:imgEffect>
                    </a14:imgLayer>
                  </a14:imgProps>
                </a:ext>
              </a:extLst>
            </a:blip>
            <a:srcRect l="46239" t="39777" r="43780" b="48331"/>
            <a:stretch/>
          </p:blipFill>
          <p:spPr>
            <a:xfrm>
              <a:off x="7396027" y="2596821"/>
              <a:ext cx="766119" cy="81554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1D7C8F-C9ED-D8DE-5932-9F38C0BBBF96}"/>
                </a:ext>
              </a:extLst>
            </p:cNvPr>
            <p:cNvSpPr txBox="1"/>
            <p:nvPr/>
          </p:nvSpPr>
          <p:spPr>
            <a:xfrm>
              <a:off x="8162147" y="2572425"/>
              <a:ext cx="15783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/>
                <a:t>Получить список продаж за прошлый год</a:t>
              </a:r>
              <a:endParaRPr lang="en-RU" sz="16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52F925-DAA5-3B8B-4EE9-7F6DC0A7539C}"/>
              </a:ext>
            </a:extLst>
          </p:cNvPr>
          <p:cNvGrpSpPr/>
          <p:nvPr/>
        </p:nvGrpSpPr>
        <p:grpSpPr>
          <a:xfrm>
            <a:off x="10069731" y="2607689"/>
            <a:ext cx="2210699" cy="830997"/>
            <a:chOff x="10069731" y="2607689"/>
            <a:chExt cx="2210699" cy="8309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C604658-D31E-D53A-190B-1C832B13D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0965" b="50877" l="46787" r="55016">
                          <a14:foregroundMark x1="50940" y1="41053" x2="50940" y2="41053"/>
                          <a14:foregroundMark x1="52194" y1="40965" x2="52194" y2="40965"/>
                          <a14:foregroundMark x1="48981" y1="50439" x2="48981" y2="50439"/>
                          <a14:foregroundMark x1="47884" y1="49912" x2="47884" y2="49912"/>
                          <a14:foregroundMark x1="47884" y1="49649" x2="47884" y2="49649"/>
                          <a14:foregroundMark x1="47884" y1="49737" x2="47884" y2="49737"/>
                          <a14:foregroundMark x1="47884" y1="49649" x2="47884" y2="49649"/>
                          <a14:foregroundMark x1="47884" y1="49649" x2="47884" y2="49649"/>
                          <a14:foregroundMark x1="47884" y1="49649" x2="47884" y2="49649"/>
                          <a14:foregroundMark x1="48981" y1="50877" x2="48981" y2="50877"/>
                          <a14:foregroundMark x1="50157" y1="49912" x2="50157" y2="49912"/>
                          <a14:foregroundMark x1="54467" y1="44737" x2="54467" y2="44737"/>
                          <a14:foregroundMark x1="54545" y1="43947" x2="54545" y2="43947"/>
                          <a14:foregroundMark x1="49922" y1="49561" x2="49922" y2="49561"/>
                          <a14:foregroundMark x1="50157" y1="48333" x2="50157" y2="48333"/>
                          <a14:backgroundMark x1="46395" y1="50000" x2="46395" y2="50000"/>
                          <a14:backgroundMark x1="47179" y1="50000" x2="47179" y2="50000"/>
                          <a14:backgroundMark x1="47335" y1="50000" x2="47335" y2="50000"/>
                          <a14:backgroundMark x1="47335" y1="50000" x2="47335" y2="50000"/>
                          <a14:backgroundMark x1="47335" y1="50000" x2="47335" y2="50000"/>
                          <a14:backgroundMark x1="47335" y1="50000" x2="47335" y2="50000"/>
                          <a14:backgroundMark x1="47335" y1="50000" x2="47335" y2="50000"/>
                          <a14:backgroundMark x1="47335" y1="50000" x2="47335" y2="50000"/>
                          <a14:backgroundMark x1="46787" y1="48596" x2="47022" y2="48596"/>
                          <a14:backgroundMark x1="46630" y1="50088" x2="46630" y2="50088"/>
                          <a14:backgroundMark x1="46317" y1="49649" x2="46473" y2="50175"/>
                        </a14:backgroundRemoval>
                      </a14:imgEffect>
                    </a14:imgLayer>
                  </a14:imgProps>
                </a:ext>
              </a:extLst>
            </a:blip>
            <a:srcRect l="46239" t="39777" r="43780" b="48331"/>
            <a:stretch/>
          </p:blipFill>
          <p:spPr>
            <a:xfrm>
              <a:off x="10069731" y="2611569"/>
              <a:ext cx="766119" cy="81554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E526DC-D974-C0C3-E50F-1ACAC82C9A69}"/>
                </a:ext>
              </a:extLst>
            </p:cNvPr>
            <p:cNvSpPr txBox="1"/>
            <p:nvPr/>
          </p:nvSpPr>
          <p:spPr>
            <a:xfrm>
              <a:off x="10793877" y="2607689"/>
              <a:ext cx="14865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/>
                <a:t>Объединить все продажи вместе</a:t>
              </a:r>
              <a:endParaRPr lang="en-RU" sz="16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6ADBA4A-EB51-C7C8-DDBD-864E8F209665}"/>
              </a:ext>
            </a:extLst>
          </p:cNvPr>
          <p:cNvSpPr txBox="1"/>
          <p:nvPr/>
        </p:nvSpPr>
        <p:spPr>
          <a:xfrm>
            <a:off x="3747034" y="2221597"/>
            <a:ext cx="3856463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/>
              <a:t>Слой логики 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Этот слой координирует программу, обрабатывает команды, выполняет логические решения и вычисления, выполняет расчеты. Она также перемещает и обрабатывает данные между двумя окружающими слоями</a:t>
            </a:r>
            <a:endParaRPr lang="en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8D17DE-E190-E586-42C9-A60811859896}"/>
              </a:ext>
            </a:extLst>
          </p:cNvPr>
          <p:cNvSpPr txBox="1"/>
          <p:nvPr/>
        </p:nvSpPr>
        <p:spPr>
          <a:xfrm>
            <a:off x="3747034" y="4589093"/>
            <a:ext cx="3856463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/>
              <a:t>Слой данных 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Здесь хранится информация и извлекается из базы данных и файловой системы. Информация отправляется в логический слоя для обработки и в конечном счете возвращается пользователю</a:t>
            </a:r>
            <a:endParaRPr lang="en-RU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07B6D2-1C87-2FEB-4830-973B06F189D8}"/>
              </a:ext>
            </a:extLst>
          </p:cNvPr>
          <p:cNvGrpSpPr/>
          <p:nvPr/>
        </p:nvGrpSpPr>
        <p:grpSpPr>
          <a:xfrm>
            <a:off x="10507596" y="4104916"/>
            <a:ext cx="896271" cy="914400"/>
            <a:chOff x="8268510" y="4396902"/>
            <a:chExt cx="896271" cy="914400"/>
          </a:xfrm>
          <a:solidFill>
            <a:schemeClr val="bg1"/>
          </a:solidFill>
        </p:grpSpPr>
        <p:sp>
          <p:nvSpPr>
            <p:cNvPr id="21" name="Snip Single Corner of Rectangle 20">
              <a:extLst>
                <a:ext uri="{FF2B5EF4-FFF2-40B4-BE49-F238E27FC236}">
                  <a16:creationId xmlns:a16="http://schemas.microsoft.com/office/drawing/2014/main" id="{7A5164C4-C66C-E4F0-F0C1-AAE4E9AF01CB}"/>
                </a:ext>
              </a:extLst>
            </p:cNvPr>
            <p:cNvSpPr/>
            <p:nvPr/>
          </p:nvSpPr>
          <p:spPr>
            <a:xfrm>
              <a:off x="8317788" y="4396902"/>
              <a:ext cx="766119" cy="914400"/>
            </a:xfrm>
            <a:prstGeom prst="snip1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5231DAD-E8EE-59D2-863A-C8D53AAB7842}"/>
                </a:ext>
              </a:extLst>
            </p:cNvPr>
            <p:cNvSpPr txBox="1"/>
            <p:nvPr/>
          </p:nvSpPr>
          <p:spPr>
            <a:xfrm>
              <a:off x="8268510" y="4435814"/>
              <a:ext cx="8962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/>
                <a:t>1.Продажа</a:t>
              </a:r>
              <a:br>
                <a:rPr lang="ru-RU" sz="1200" dirty="0"/>
              </a:br>
              <a:r>
                <a:rPr lang="ru-RU" sz="1200" dirty="0"/>
                <a:t>2.Продажа</a:t>
              </a:r>
              <a:br>
                <a:rPr lang="ru-RU" sz="1200" dirty="0"/>
              </a:br>
              <a:r>
                <a:rPr lang="ru-RU" sz="1200" dirty="0"/>
                <a:t>3.Продажа</a:t>
              </a:r>
              <a:br>
                <a:rPr lang="ru-RU" sz="1200" dirty="0"/>
              </a:br>
              <a:r>
                <a:rPr lang="ru-RU" sz="1200" dirty="0"/>
                <a:t>4.Продаже</a:t>
              </a:r>
              <a:endParaRPr lang="en-RU" sz="1200" dirty="0"/>
            </a:p>
          </p:txBody>
        </p:sp>
      </p:grpSp>
      <p:sp>
        <p:nvSpPr>
          <p:cNvPr id="23" name="Can 22">
            <a:extLst>
              <a:ext uri="{FF2B5EF4-FFF2-40B4-BE49-F238E27FC236}">
                <a16:creationId xmlns:a16="http://schemas.microsoft.com/office/drawing/2014/main" id="{2A5696E7-2BA3-6870-68F9-E19A77436ECC}"/>
              </a:ext>
            </a:extLst>
          </p:cNvPr>
          <p:cNvSpPr/>
          <p:nvPr/>
        </p:nvSpPr>
        <p:spPr>
          <a:xfrm>
            <a:off x="9387193" y="5286660"/>
            <a:ext cx="914400" cy="1080461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016513-AC7E-BE19-C2F4-E0B4F9D030BA}"/>
              </a:ext>
            </a:extLst>
          </p:cNvPr>
          <p:cNvSpPr txBox="1"/>
          <p:nvPr/>
        </p:nvSpPr>
        <p:spPr>
          <a:xfrm>
            <a:off x="9154359" y="6328527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База данных</a:t>
            </a:r>
            <a:endParaRPr lang="en-RU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655700D-5B2B-6039-8F85-C82834776826}"/>
              </a:ext>
            </a:extLst>
          </p:cNvPr>
          <p:cNvCxnSpPr>
            <a:stCxn id="4" idx="2"/>
          </p:cNvCxnSpPr>
          <p:nvPr/>
        </p:nvCxnSpPr>
        <p:spPr>
          <a:xfrm flipH="1">
            <a:off x="8657617" y="1816443"/>
            <a:ext cx="1504" cy="711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20D3CD3-8FF1-AE76-7616-E1DEFC032E4C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0938354" y="1816442"/>
            <a:ext cx="0" cy="786869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211AB06-8C45-B50B-14C6-C9E224E70E49}"/>
              </a:ext>
            </a:extLst>
          </p:cNvPr>
          <p:cNvCxnSpPr/>
          <p:nvPr/>
        </p:nvCxnSpPr>
        <p:spPr>
          <a:xfrm flipH="1">
            <a:off x="8682026" y="3385986"/>
            <a:ext cx="1504" cy="711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85D67B-6776-54BD-0E9C-BB4544A9B02B}"/>
              </a:ext>
            </a:extLst>
          </p:cNvPr>
          <p:cNvCxnSpPr>
            <a:cxnSpLocks/>
            <a:endCxn id="21" idx="3"/>
          </p:cNvCxnSpPr>
          <p:nvPr/>
        </p:nvCxnSpPr>
        <p:spPr>
          <a:xfrm>
            <a:off x="10938354" y="3349519"/>
            <a:ext cx="1580" cy="755397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D56B9DDA-8294-E01A-A665-75DCACBAC94A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9114998" y="4562116"/>
            <a:ext cx="513096" cy="724544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F26256D9-3F96-8430-6BFD-1A59CD63E88B}"/>
              </a:ext>
            </a:extLst>
          </p:cNvPr>
          <p:cNvCxnSpPr>
            <a:cxnSpLocks/>
            <a:stCxn id="22" idx="1"/>
          </p:cNvCxnSpPr>
          <p:nvPr/>
        </p:nvCxnSpPr>
        <p:spPr>
          <a:xfrm rot="10800000" flipV="1">
            <a:off x="10043778" y="4559326"/>
            <a:ext cx="463818" cy="727333"/>
          </a:xfrm>
          <a:prstGeom prst="bentConnector2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3F764B7-0D78-4EB6-9619-BC00E8645B2D}"/>
              </a:ext>
            </a:extLst>
          </p:cNvPr>
          <p:cNvCxnSpPr>
            <a:cxnSpLocks/>
          </p:cNvCxnSpPr>
          <p:nvPr/>
        </p:nvCxnSpPr>
        <p:spPr>
          <a:xfrm>
            <a:off x="3747034" y="2144602"/>
            <a:ext cx="838439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0F6534-E019-C9D8-09BA-FA4475739C32}"/>
              </a:ext>
            </a:extLst>
          </p:cNvPr>
          <p:cNvGrpSpPr/>
          <p:nvPr/>
        </p:nvGrpSpPr>
        <p:grpSpPr>
          <a:xfrm>
            <a:off x="8249055" y="4124532"/>
            <a:ext cx="865943" cy="914400"/>
            <a:chOff x="8287965" y="4396902"/>
            <a:chExt cx="865943" cy="914400"/>
          </a:xfrm>
          <a:solidFill>
            <a:schemeClr val="bg1"/>
          </a:solidFill>
        </p:grpSpPr>
        <p:sp>
          <p:nvSpPr>
            <p:cNvPr id="15" name="Snip Single Corner of Rectangle 14">
              <a:extLst>
                <a:ext uri="{FF2B5EF4-FFF2-40B4-BE49-F238E27FC236}">
                  <a16:creationId xmlns:a16="http://schemas.microsoft.com/office/drawing/2014/main" id="{779833CE-9700-7E16-38B5-B8D0AC6A332B}"/>
                </a:ext>
              </a:extLst>
            </p:cNvPr>
            <p:cNvSpPr/>
            <p:nvPr/>
          </p:nvSpPr>
          <p:spPr>
            <a:xfrm>
              <a:off x="8317788" y="4396902"/>
              <a:ext cx="766119" cy="914400"/>
            </a:xfrm>
            <a:prstGeom prst="snip1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2F2000-5535-5E97-1600-25B395C1EAA3}"/>
                </a:ext>
              </a:extLst>
            </p:cNvPr>
            <p:cNvSpPr txBox="1"/>
            <p:nvPr/>
          </p:nvSpPr>
          <p:spPr>
            <a:xfrm>
              <a:off x="8287965" y="4649820"/>
              <a:ext cx="86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Запрос</a:t>
              </a:r>
              <a:endParaRPr lang="en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81903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23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B453FF0-A0EC-6973-BE83-40A672CC7566}"/>
              </a:ext>
            </a:extLst>
          </p:cNvPr>
          <p:cNvCxnSpPr>
            <a:cxnSpLocks/>
          </p:cNvCxnSpPr>
          <p:nvPr/>
        </p:nvCxnSpPr>
        <p:spPr>
          <a:xfrm>
            <a:off x="3747034" y="4509605"/>
            <a:ext cx="838439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CE958370-2D36-99ED-E640-512962FBB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11" y="2528462"/>
            <a:ext cx="3856463" cy="1325563"/>
          </a:xfrm>
        </p:spPr>
        <p:txBody>
          <a:bodyPr>
            <a:normAutofit/>
          </a:bodyPr>
          <a:lstStyle/>
          <a:p>
            <a:r>
              <a:rPr lang="ru-RU" sz="4000" b="0" dirty="0">
                <a:solidFill>
                  <a:srgbClr val="000000"/>
                </a:solidFill>
                <a:effectLst/>
                <a:latin typeface="Linux Libertine"/>
              </a:rPr>
              <a:t>Трёхуровневая архитектура</a:t>
            </a:r>
            <a:endParaRPr lang="ru-RU" sz="4000" dirty="0"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7267E4-1A71-5382-0F73-20561FC9657C}"/>
              </a:ext>
            </a:extLst>
          </p:cNvPr>
          <p:cNvSpPr txBox="1"/>
          <p:nvPr/>
        </p:nvSpPr>
        <p:spPr>
          <a:xfrm>
            <a:off x="3747034" y="160638"/>
            <a:ext cx="422964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/>
              <a:t>Слой клиента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Самый верхний уровень приложения с интерфейсом пользователя. Главная функция интерфейса представление задач и результатов, понятных пользователю</a:t>
            </a:r>
            <a:endParaRPr lang="en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C5664-5842-F1F5-D938-F939F2F33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60" t="2996" r="32532" b="77675"/>
          <a:stretch/>
        </p:blipFill>
        <p:spPr>
          <a:xfrm>
            <a:off x="7979499" y="490880"/>
            <a:ext cx="1359243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62F7FC-ABBC-C416-3220-F0EFBF824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07" t="2996" r="5636" b="77675"/>
          <a:stretch/>
        </p:blipFill>
        <p:spPr>
          <a:xfrm>
            <a:off x="10268352" y="490879"/>
            <a:ext cx="1340004" cy="13255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8D55E69-0AA4-D7FA-34D1-B36E05F0D8ED}"/>
              </a:ext>
            </a:extLst>
          </p:cNvPr>
          <p:cNvGrpSpPr/>
          <p:nvPr/>
        </p:nvGrpSpPr>
        <p:grpSpPr>
          <a:xfrm>
            <a:off x="7396027" y="2572425"/>
            <a:ext cx="2344508" cy="839943"/>
            <a:chOff x="7396027" y="2572425"/>
            <a:chExt cx="2344508" cy="8399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8E3184-24A5-C886-1C02-005D9D1D8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0965" b="50877" l="46787" r="55016">
                          <a14:foregroundMark x1="50940" y1="41053" x2="50940" y2="41053"/>
                          <a14:foregroundMark x1="52194" y1="40965" x2="52194" y2="40965"/>
                          <a14:foregroundMark x1="48981" y1="50439" x2="48981" y2="50439"/>
                          <a14:foregroundMark x1="47884" y1="49912" x2="47884" y2="49912"/>
                          <a14:foregroundMark x1="47884" y1="49649" x2="47884" y2="49649"/>
                          <a14:foregroundMark x1="47884" y1="49737" x2="47884" y2="49737"/>
                          <a14:foregroundMark x1="47884" y1="49649" x2="47884" y2="49649"/>
                          <a14:foregroundMark x1="47884" y1="49649" x2="47884" y2="49649"/>
                          <a14:foregroundMark x1="47884" y1="49649" x2="47884" y2="49649"/>
                          <a14:foregroundMark x1="48981" y1="50877" x2="48981" y2="50877"/>
                          <a14:foregroundMark x1="50157" y1="49912" x2="50157" y2="49912"/>
                          <a14:foregroundMark x1="54467" y1="44737" x2="54467" y2="44737"/>
                          <a14:foregroundMark x1="54545" y1="43947" x2="54545" y2="43947"/>
                          <a14:foregroundMark x1="49922" y1="49561" x2="49922" y2="49561"/>
                          <a14:foregroundMark x1="50157" y1="48333" x2="50157" y2="48333"/>
                          <a14:backgroundMark x1="46395" y1="50000" x2="46395" y2="50000"/>
                          <a14:backgroundMark x1="47179" y1="50000" x2="47179" y2="50000"/>
                          <a14:backgroundMark x1="47335" y1="50000" x2="47335" y2="50000"/>
                          <a14:backgroundMark x1="47335" y1="50000" x2="47335" y2="50000"/>
                          <a14:backgroundMark x1="47335" y1="50000" x2="47335" y2="50000"/>
                          <a14:backgroundMark x1="47335" y1="50000" x2="47335" y2="50000"/>
                          <a14:backgroundMark x1="47335" y1="50000" x2="47335" y2="50000"/>
                          <a14:backgroundMark x1="47335" y1="50000" x2="47335" y2="50000"/>
                          <a14:backgroundMark x1="46787" y1="48596" x2="47022" y2="48596"/>
                          <a14:backgroundMark x1="46630" y1="50088" x2="46630" y2="50088"/>
                          <a14:backgroundMark x1="46317" y1="49649" x2="46473" y2="50175"/>
                        </a14:backgroundRemoval>
                      </a14:imgEffect>
                    </a14:imgLayer>
                  </a14:imgProps>
                </a:ext>
              </a:extLst>
            </a:blip>
            <a:srcRect l="46239" t="39777" r="43780" b="48331"/>
            <a:stretch/>
          </p:blipFill>
          <p:spPr>
            <a:xfrm>
              <a:off x="7396027" y="2596821"/>
              <a:ext cx="766119" cy="81554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1D7C8F-C9ED-D8DE-5932-9F38C0BBBF96}"/>
                </a:ext>
              </a:extLst>
            </p:cNvPr>
            <p:cNvSpPr txBox="1"/>
            <p:nvPr/>
          </p:nvSpPr>
          <p:spPr>
            <a:xfrm>
              <a:off x="8162147" y="2572425"/>
              <a:ext cx="15783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/>
                <a:t>Получить список продаж за прошлый год</a:t>
              </a:r>
              <a:endParaRPr lang="en-RU" sz="16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52F925-DAA5-3B8B-4EE9-7F6DC0A7539C}"/>
              </a:ext>
            </a:extLst>
          </p:cNvPr>
          <p:cNvGrpSpPr/>
          <p:nvPr/>
        </p:nvGrpSpPr>
        <p:grpSpPr>
          <a:xfrm>
            <a:off x="10069731" y="2607689"/>
            <a:ext cx="2210699" cy="830997"/>
            <a:chOff x="10069731" y="2607689"/>
            <a:chExt cx="2210699" cy="8309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C604658-D31E-D53A-190B-1C832B13D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0965" b="50877" l="46787" r="55016">
                          <a14:foregroundMark x1="50940" y1="41053" x2="50940" y2="41053"/>
                          <a14:foregroundMark x1="52194" y1="40965" x2="52194" y2="40965"/>
                          <a14:foregroundMark x1="48981" y1="50439" x2="48981" y2="50439"/>
                          <a14:foregroundMark x1="47884" y1="49912" x2="47884" y2="49912"/>
                          <a14:foregroundMark x1="47884" y1="49649" x2="47884" y2="49649"/>
                          <a14:foregroundMark x1="47884" y1="49737" x2="47884" y2="49737"/>
                          <a14:foregroundMark x1="47884" y1="49649" x2="47884" y2="49649"/>
                          <a14:foregroundMark x1="47884" y1="49649" x2="47884" y2="49649"/>
                          <a14:foregroundMark x1="47884" y1="49649" x2="47884" y2="49649"/>
                          <a14:foregroundMark x1="48981" y1="50877" x2="48981" y2="50877"/>
                          <a14:foregroundMark x1="50157" y1="49912" x2="50157" y2="49912"/>
                          <a14:foregroundMark x1="54467" y1="44737" x2="54467" y2="44737"/>
                          <a14:foregroundMark x1="54545" y1="43947" x2="54545" y2="43947"/>
                          <a14:foregroundMark x1="49922" y1="49561" x2="49922" y2="49561"/>
                          <a14:foregroundMark x1="50157" y1="48333" x2="50157" y2="48333"/>
                          <a14:backgroundMark x1="46395" y1="50000" x2="46395" y2="50000"/>
                          <a14:backgroundMark x1="47179" y1="50000" x2="47179" y2="50000"/>
                          <a14:backgroundMark x1="47335" y1="50000" x2="47335" y2="50000"/>
                          <a14:backgroundMark x1="47335" y1="50000" x2="47335" y2="50000"/>
                          <a14:backgroundMark x1="47335" y1="50000" x2="47335" y2="50000"/>
                          <a14:backgroundMark x1="47335" y1="50000" x2="47335" y2="50000"/>
                          <a14:backgroundMark x1="47335" y1="50000" x2="47335" y2="50000"/>
                          <a14:backgroundMark x1="47335" y1="50000" x2="47335" y2="50000"/>
                          <a14:backgroundMark x1="46787" y1="48596" x2="47022" y2="48596"/>
                          <a14:backgroundMark x1="46630" y1="50088" x2="46630" y2="50088"/>
                          <a14:backgroundMark x1="46317" y1="49649" x2="46473" y2="50175"/>
                        </a14:backgroundRemoval>
                      </a14:imgEffect>
                    </a14:imgLayer>
                  </a14:imgProps>
                </a:ext>
              </a:extLst>
            </a:blip>
            <a:srcRect l="46239" t="39777" r="43780" b="48331"/>
            <a:stretch/>
          </p:blipFill>
          <p:spPr>
            <a:xfrm>
              <a:off x="10069731" y="2611569"/>
              <a:ext cx="766119" cy="81554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E526DC-D974-C0C3-E50F-1ACAC82C9A69}"/>
                </a:ext>
              </a:extLst>
            </p:cNvPr>
            <p:cNvSpPr txBox="1"/>
            <p:nvPr/>
          </p:nvSpPr>
          <p:spPr>
            <a:xfrm>
              <a:off x="10793877" y="2607689"/>
              <a:ext cx="14865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/>
                <a:t>Объединить все продажи вместе</a:t>
              </a:r>
              <a:endParaRPr lang="en-RU" sz="16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6ADBA4A-EB51-C7C8-DDBD-864E8F209665}"/>
              </a:ext>
            </a:extLst>
          </p:cNvPr>
          <p:cNvSpPr txBox="1"/>
          <p:nvPr/>
        </p:nvSpPr>
        <p:spPr>
          <a:xfrm>
            <a:off x="3747034" y="2221597"/>
            <a:ext cx="3856463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/>
              <a:t>Слой логики 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Этот слой координирует программу, обрабатывает команды, выполняет логические решения и вычисления, выполняет расчеты. Она также перемещает и обрабатывает данные между двумя окружающими слоями</a:t>
            </a:r>
            <a:endParaRPr lang="en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8D17DE-E190-E586-42C9-A60811859896}"/>
              </a:ext>
            </a:extLst>
          </p:cNvPr>
          <p:cNvSpPr txBox="1"/>
          <p:nvPr/>
        </p:nvSpPr>
        <p:spPr>
          <a:xfrm>
            <a:off x="3747034" y="4589093"/>
            <a:ext cx="3856463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/>
              <a:t>Слой данных </a:t>
            </a:r>
            <a:endParaRPr lang="ru-RU" dirty="0"/>
          </a:p>
          <a:p>
            <a:pPr>
              <a:spcAft>
                <a:spcPts val="600"/>
              </a:spcAft>
            </a:pPr>
            <a:r>
              <a:rPr lang="ru-RU" dirty="0"/>
              <a:t>Здесь хранится информация и извлекается из базы данных и файловой системы. Информация отправляется в логический слоя для обработки и в конечном счете возвращается пользователю</a:t>
            </a:r>
            <a:endParaRPr lang="en-RU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07B6D2-1C87-2FEB-4830-973B06F189D8}"/>
              </a:ext>
            </a:extLst>
          </p:cNvPr>
          <p:cNvGrpSpPr/>
          <p:nvPr/>
        </p:nvGrpSpPr>
        <p:grpSpPr>
          <a:xfrm>
            <a:off x="10507596" y="4104916"/>
            <a:ext cx="896271" cy="914400"/>
            <a:chOff x="8268510" y="4396902"/>
            <a:chExt cx="896271" cy="914400"/>
          </a:xfrm>
          <a:solidFill>
            <a:schemeClr val="bg1"/>
          </a:solidFill>
        </p:grpSpPr>
        <p:sp>
          <p:nvSpPr>
            <p:cNvPr id="21" name="Snip Single Corner of Rectangle 20">
              <a:extLst>
                <a:ext uri="{FF2B5EF4-FFF2-40B4-BE49-F238E27FC236}">
                  <a16:creationId xmlns:a16="http://schemas.microsoft.com/office/drawing/2014/main" id="{7A5164C4-C66C-E4F0-F0C1-AAE4E9AF01CB}"/>
                </a:ext>
              </a:extLst>
            </p:cNvPr>
            <p:cNvSpPr/>
            <p:nvPr/>
          </p:nvSpPr>
          <p:spPr>
            <a:xfrm>
              <a:off x="8317788" y="4396902"/>
              <a:ext cx="766119" cy="914400"/>
            </a:xfrm>
            <a:prstGeom prst="snip1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5231DAD-E8EE-59D2-863A-C8D53AAB7842}"/>
                </a:ext>
              </a:extLst>
            </p:cNvPr>
            <p:cNvSpPr txBox="1"/>
            <p:nvPr/>
          </p:nvSpPr>
          <p:spPr>
            <a:xfrm>
              <a:off x="8268510" y="4435814"/>
              <a:ext cx="8962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/>
                <a:t>1.Продажа</a:t>
              </a:r>
              <a:br>
                <a:rPr lang="ru-RU" sz="1200" dirty="0"/>
              </a:br>
              <a:r>
                <a:rPr lang="ru-RU" sz="1200" dirty="0"/>
                <a:t>2.Продажа</a:t>
              </a:r>
              <a:br>
                <a:rPr lang="ru-RU" sz="1200" dirty="0"/>
              </a:br>
              <a:r>
                <a:rPr lang="ru-RU" sz="1200" dirty="0"/>
                <a:t>3.Продажа</a:t>
              </a:r>
              <a:br>
                <a:rPr lang="ru-RU" sz="1200" dirty="0"/>
              </a:br>
              <a:r>
                <a:rPr lang="ru-RU" sz="1200" dirty="0"/>
                <a:t>4.Продаже</a:t>
              </a:r>
              <a:endParaRPr lang="en-RU" sz="1200" dirty="0"/>
            </a:p>
          </p:txBody>
        </p:sp>
      </p:grpSp>
      <p:sp>
        <p:nvSpPr>
          <p:cNvPr id="23" name="Can 22">
            <a:extLst>
              <a:ext uri="{FF2B5EF4-FFF2-40B4-BE49-F238E27FC236}">
                <a16:creationId xmlns:a16="http://schemas.microsoft.com/office/drawing/2014/main" id="{2A5696E7-2BA3-6870-68F9-E19A77436ECC}"/>
              </a:ext>
            </a:extLst>
          </p:cNvPr>
          <p:cNvSpPr/>
          <p:nvPr/>
        </p:nvSpPr>
        <p:spPr>
          <a:xfrm>
            <a:off x="9387193" y="5286660"/>
            <a:ext cx="914400" cy="1080461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016513-AC7E-BE19-C2F4-E0B4F9D030BA}"/>
              </a:ext>
            </a:extLst>
          </p:cNvPr>
          <p:cNvSpPr txBox="1"/>
          <p:nvPr/>
        </p:nvSpPr>
        <p:spPr>
          <a:xfrm>
            <a:off x="9154359" y="6328527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База данных</a:t>
            </a:r>
            <a:endParaRPr lang="en-RU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655700D-5B2B-6039-8F85-C82834776826}"/>
              </a:ext>
            </a:extLst>
          </p:cNvPr>
          <p:cNvCxnSpPr>
            <a:stCxn id="4" idx="2"/>
          </p:cNvCxnSpPr>
          <p:nvPr/>
        </p:nvCxnSpPr>
        <p:spPr>
          <a:xfrm flipH="1">
            <a:off x="8657617" y="1816443"/>
            <a:ext cx="1504" cy="711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20D3CD3-8FF1-AE76-7616-E1DEFC032E4C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0938354" y="1816442"/>
            <a:ext cx="0" cy="786869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211AB06-8C45-B50B-14C6-C9E224E70E49}"/>
              </a:ext>
            </a:extLst>
          </p:cNvPr>
          <p:cNvCxnSpPr/>
          <p:nvPr/>
        </p:nvCxnSpPr>
        <p:spPr>
          <a:xfrm flipH="1">
            <a:off x="8682026" y="3385986"/>
            <a:ext cx="1504" cy="711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85D67B-6776-54BD-0E9C-BB4544A9B02B}"/>
              </a:ext>
            </a:extLst>
          </p:cNvPr>
          <p:cNvCxnSpPr>
            <a:cxnSpLocks/>
            <a:endCxn id="21" idx="3"/>
          </p:cNvCxnSpPr>
          <p:nvPr/>
        </p:nvCxnSpPr>
        <p:spPr>
          <a:xfrm>
            <a:off x="10938354" y="3349519"/>
            <a:ext cx="1580" cy="755397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D56B9DDA-8294-E01A-A665-75DCACBAC94A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9114998" y="4562116"/>
            <a:ext cx="513096" cy="724544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F26256D9-3F96-8430-6BFD-1A59CD63E88B}"/>
              </a:ext>
            </a:extLst>
          </p:cNvPr>
          <p:cNvCxnSpPr>
            <a:cxnSpLocks/>
            <a:stCxn id="22" idx="1"/>
          </p:cNvCxnSpPr>
          <p:nvPr/>
        </p:nvCxnSpPr>
        <p:spPr>
          <a:xfrm rot="10800000" flipV="1">
            <a:off x="10043778" y="4559326"/>
            <a:ext cx="463818" cy="727333"/>
          </a:xfrm>
          <a:prstGeom prst="bentConnector2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3F764B7-0D78-4EB6-9619-BC00E8645B2D}"/>
              </a:ext>
            </a:extLst>
          </p:cNvPr>
          <p:cNvCxnSpPr>
            <a:cxnSpLocks/>
          </p:cNvCxnSpPr>
          <p:nvPr/>
        </p:nvCxnSpPr>
        <p:spPr>
          <a:xfrm>
            <a:off x="3747034" y="2144602"/>
            <a:ext cx="838439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0F6534-E019-C9D8-09BA-FA4475739C32}"/>
              </a:ext>
            </a:extLst>
          </p:cNvPr>
          <p:cNvGrpSpPr/>
          <p:nvPr/>
        </p:nvGrpSpPr>
        <p:grpSpPr>
          <a:xfrm>
            <a:off x="8249055" y="4124532"/>
            <a:ext cx="865943" cy="914400"/>
            <a:chOff x="8287965" y="4396902"/>
            <a:chExt cx="865943" cy="914400"/>
          </a:xfrm>
          <a:solidFill>
            <a:schemeClr val="bg1"/>
          </a:solidFill>
        </p:grpSpPr>
        <p:sp>
          <p:nvSpPr>
            <p:cNvPr id="15" name="Snip Single Corner of Rectangle 14">
              <a:extLst>
                <a:ext uri="{FF2B5EF4-FFF2-40B4-BE49-F238E27FC236}">
                  <a16:creationId xmlns:a16="http://schemas.microsoft.com/office/drawing/2014/main" id="{779833CE-9700-7E16-38B5-B8D0AC6A332B}"/>
                </a:ext>
              </a:extLst>
            </p:cNvPr>
            <p:cNvSpPr/>
            <p:nvPr/>
          </p:nvSpPr>
          <p:spPr>
            <a:xfrm>
              <a:off x="8317788" y="4396902"/>
              <a:ext cx="766119" cy="914400"/>
            </a:xfrm>
            <a:prstGeom prst="snip1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2F2000-5535-5E97-1600-25B395C1EAA3}"/>
                </a:ext>
              </a:extLst>
            </p:cNvPr>
            <p:cNvSpPr txBox="1"/>
            <p:nvPr/>
          </p:nvSpPr>
          <p:spPr>
            <a:xfrm>
              <a:off x="8287965" y="4649820"/>
              <a:ext cx="86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Запрос</a:t>
              </a:r>
              <a:endParaRPr lang="en-RU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57DB05A-9F02-ACD7-A9D2-1ACA05653818}"/>
              </a:ext>
            </a:extLst>
          </p:cNvPr>
          <p:cNvSpPr txBox="1"/>
          <p:nvPr/>
        </p:nvSpPr>
        <p:spPr>
          <a:xfrm>
            <a:off x="9542206" y="1268360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4000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84A30-38D9-2539-AD35-3274EE9234FC}"/>
              </a:ext>
            </a:extLst>
          </p:cNvPr>
          <p:cNvSpPr txBox="1"/>
          <p:nvPr/>
        </p:nvSpPr>
        <p:spPr>
          <a:xfrm>
            <a:off x="9574350" y="2790419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4000" dirty="0">
                <a:solidFill>
                  <a:srgbClr val="FF000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16839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B453FF0-A0EC-6973-BE83-40A672CC7566}"/>
              </a:ext>
            </a:extLst>
          </p:cNvPr>
          <p:cNvCxnSpPr>
            <a:cxnSpLocks/>
          </p:cNvCxnSpPr>
          <p:nvPr/>
        </p:nvCxnSpPr>
        <p:spPr>
          <a:xfrm>
            <a:off x="3747034" y="4509605"/>
            <a:ext cx="838439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CE958370-2D36-99ED-E640-512962FBB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11" y="2528462"/>
            <a:ext cx="3856463" cy="1325563"/>
          </a:xfrm>
        </p:spPr>
        <p:txBody>
          <a:bodyPr>
            <a:normAutofit/>
          </a:bodyPr>
          <a:lstStyle/>
          <a:p>
            <a:r>
              <a:rPr lang="ru-RU" sz="4000" b="0" dirty="0">
                <a:solidFill>
                  <a:srgbClr val="000000"/>
                </a:solidFill>
                <a:effectLst/>
                <a:latin typeface="Linux Libertine"/>
              </a:rPr>
              <a:t>Трёхуровневая архитектура</a:t>
            </a:r>
            <a:endParaRPr lang="ru-RU" sz="4000" dirty="0"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7267E4-1A71-5382-0F73-20561FC9657C}"/>
              </a:ext>
            </a:extLst>
          </p:cNvPr>
          <p:cNvSpPr txBox="1"/>
          <p:nvPr/>
        </p:nvSpPr>
        <p:spPr>
          <a:xfrm>
            <a:off x="3747034" y="160638"/>
            <a:ext cx="4229647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Слой клиента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Самый верхний уровень приложения с интерфейсом пользователя. Главная функция интерфейса представление задач и результатов, понятных пользователю</a:t>
            </a:r>
            <a:endParaRPr lang="en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C5664-5842-F1F5-D938-F939F2F33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760" t="2996" r="32532" b="77675"/>
          <a:stretch/>
        </p:blipFill>
        <p:spPr>
          <a:xfrm>
            <a:off x="7979499" y="490880"/>
            <a:ext cx="1359243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62F7FC-ABBC-C416-3220-F0EFBF824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07" t="2996" r="5636" b="77675"/>
          <a:stretch/>
        </p:blipFill>
        <p:spPr>
          <a:xfrm>
            <a:off x="10268352" y="490879"/>
            <a:ext cx="1340004" cy="13255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8D55E69-0AA4-D7FA-34D1-B36E05F0D8ED}"/>
              </a:ext>
            </a:extLst>
          </p:cNvPr>
          <p:cNvGrpSpPr/>
          <p:nvPr/>
        </p:nvGrpSpPr>
        <p:grpSpPr>
          <a:xfrm>
            <a:off x="7396027" y="2572425"/>
            <a:ext cx="2344508" cy="839943"/>
            <a:chOff x="7396027" y="2572425"/>
            <a:chExt cx="2344508" cy="83994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8E3184-24A5-C886-1C02-005D9D1D8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0965" b="50877" l="46787" r="55016">
                          <a14:foregroundMark x1="50940" y1="41053" x2="50940" y2="41053"/>
                          <a14:foregroundMark x1="52194" y1="40965" x2="52194" y2="40965"/>
                          <a14:foregroundMark x1="48981" y1="50439" x2="48981" y2="50439"/>
                          <a14:foregroundMark x1="47884" y1="49912" x2="47884" y2="49912"/>
                          <a14:foregroundMark x1="47884" y1="49649" x2="47884" y2="49649"/>
                          <a14:foregroundMark x1="47884" y1="49737" x2="47884" y2="49737"/>
                          <a14:foregroundMark x1="47884" y1="49649" x2="47884" y2="49649"/>
                          <a14:foregroundMark x1="47884" y1="49649" x2="47884" y2="49649"/>
                          <a14:foregroundMark x1="47884" y1="49649" x2="47884" y2="49649"/>
                          <a14:foregroundMark x1="48981" y1="50877" x2="48981" y2="50877"/>
                          <a14:foregroundMark x1="50157" y1="49912" x2="50157" y2="49912"/>
                          <a14:foregroundMark x1="54467" y1="44737" x2="54467" y2="44737"/>
                          <a14:foregroundMark x1="54545" y1="43947" x2="54545" y2="43947"/>
                          <a14:foregroundMark x1="49922" y1="49561" x2="49922" y2="49561"/>
                          <a14:foregroundMark x1="50157" y1="48333" x2="50157" y2="48333"/>
                          <a14:backgroundMark x1="46395" y1="50000" x2="46395" y2="50000"/>
                          <a14:backgroundMark x1="47179" y1="50000" x2="47179" y2="50000"/>
                          <a14:backgroundMark x1="47335" y1="50000" x2="47335" y2="50000"/>
                          <a14:backgroundMark x1="47335" y1="50000" x2="47335" y2="50000"/>
                          <a14:backgroundMark x1="47335" y1="50000" x2="47335" y2="50000"/>
                          <a14:backgroundMark x1="47335" y1="50000" x2="47335" y2="50000"/>
                          <a14:backgroundMark x1="47335" y1="50000" x2="47335" y2="50000"/>
                          <a14:backgroundMark x1="47335" y1="50000" x2="47335" y2="50000"/>
                          <a14:backgroundMark x1="46787" y1="48596" x2="47022" y2="48596"/>
                          <a14:backgroundMark x1="46630" y1="50088" x2="46630" y2="50088"/>
                          <a14:backgroundMark x1="46317" y1="49649" x2="46473" y2="50175"/>
                        </a14:backgroundRemoval>
                      </a14:imgEffect>
                    </a14:imgLayer>
                  </a14:imgProps>
                </a:ext>
              </a:extLst>
            </a:blip>
            <a:srcRect l="46239" t="39777" r="43780" b="48331"/>
            <a:stretch/>
          </p:blipFill>
          <p:spPr>
            <a:xfrm>
              <a:off x="7396027" y="2596821"/>
              <a:ext cx="766119" cy="81554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1D7C8F-C9ED-D8DE-5932-9F38C0BBBF96}"/>
                </a:ext>
              </a:extLst>
            </p:cNvPr>
            <p:cNvSpPr txBox="1"/>
            <p:nvPr/>
          </p:nvSpPr>
          <p:spPr>
            <a:xfrm>
              <a:off x="8162147" y="2572425"/>
              <a:ext cx="15783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/>
                <a:t>Получить список продаж за прошлый год</a:t>
              </a:r>
              <a:endParaRPr lang="en-RU" sz="16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52F925-DAA5-3B8B-4EE9-7F6DC0A7539C}"/>
              </a:ext>
            </a:extLst>
          </p:cNvPr>
          <p:cNvGrpSpPr/>
          <p:nvPr/>
        </p:nvGrpSpPr>
        <p:grpSpPr>
          <a:xfrm>
            <a:off x="10069731" y="2607689"/>
            <a:ext cx="2210699" cy="830997"/>
            <a:chOff x="10069731" y="2607689"/>
            <a:chExt cx="2210699" cy="8309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C604658-D31E-D53A-190B-1C832B13D1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0965" b="50877" l="46787" r="55016">
                          <a14:foregroundMark x1="50940" y1="41053" x2="50940" y2="41053"/>
                          <a14:foregroundMark x1="52194" y1="40965" x2="52194" y2="40965"/>
                          <a14:foregroundMark x1="48981" y1="50439" x2="48981" y2="50439"/>
                          <a14:foregroundMark x1="47884" y1="49912" x2="47884" y2="49912"/>
                          <a14:foregroundMark x1="47884" y1="49649" x2="47884" y2="49649"/>
                          <a14:foregroundMark x1="47884" y1="49737" x2="47884" y2="49737"/>
                          <a14:foregroundMark x1="47884" y1="49649" x2="47884" y2="49649"/>
                          <a14:foregroundMark x1="47884" y1="49649" x2="47884" y2="49649"/>
                          <a14:foregroundMark x1="47884" y1="49649" x2="47884" y2="49649"/>
                          <a14:foregroundMark x1="48981" y1="50877" x2="48981" y2="50877"/>
                          <a14:foregroundMark x1="50157" y1="49912" x2="50157" y2="49912"/>
                          <a14:foregroundMark x1="54467" y1="44737" x2="54467" y2="44737"/>
                          <a14:foregroundMark x1="54545" y1="43947" x2="54545" y2="43947"/>
                          <a14:foregroundMark x1="49922" y1="49561" x2="49922" y2="49561"/>
                          <a14:foregroundMark x1="50157" y1="48333" x2="50157" y2="48333"/>
                          <a14:backgroundMark x1="46395" y1="50000" x2="46395" y2="50000"/>
                          <a14:backgroundMark x1="47179" y1="50000" x2="47179" y2="50000"/>
                          <a14:backgroundMark x1="47335" y1="50000" x2="47335" y2="50000"/>
                          <a14:backgroundMark x1="47335" y1="50000" x2="47335" y2="50000"/>
                          <a14:backgroundMark x1="47335" y1="50000" x2="47335" y2="50000"/>
                          <a14:backgroundMark x1="47335" y1="50000" x2="47335" y2="50000"/>
                          <a14:backgroundMark x1="47335" y1="50000" x2="47335" y2="50000"/>
                          <a14:backgroundMark x1="47335" y1="50000" x2="47335" y2="50000"/>
                          <a14:backgroundMark x1="46787" y1="48596" x2="47022" y2="48596"/>
                          <a14:backgroundMark x1="46630" y1="50088" x2="46630" y2="50088"/>
                          <a14:backgroundMark x1="46317" y1="49649" x2="46473" y2="50175"/>
                        </a14:backgroundRemoval>
                      </a14:imgEffect>
                    </a14:imgLayer>
                  </a14:imgProps>
                </a:ext>
              </a:extLst>
            </a:blip>
            <a:srcRect l="46239" t="39777" r="43780" b="48331"/>
            <a:stretch/>
          </p:blipFill>
          <p:spPr>
            <a:xfrm>
              <a:off x="10069731" y="2611569"/>
              <a:ext cx="766119" cy="81554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E526DC-D974-C0C3-E50F-1ACAC82C9A69}"/>
                </a:ext>
              </a:extLst>
            </p:cNvPr>
            <p:cNvSpPr txBox="1"/>
            <p:nvPr/>
          </p:nvSpPr>
          <p:spPr>
            <a:xfrm>
              <a:off x="10793877" y="2607689"/>
              <a:ext cx="14865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dirty="0"/>
                <a:t>Объединить все продажи вместе</a:t>
              </a:r>
              <a:endParaRPr lang="en-RU" sz="16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6ADBA4A-EB51-C7C8-DDBD-864E8F209665}"/>
              </a:ext>
            </a:extLst>
          </p:cNvPr>
          <p:cNvSpPr txBox="1"/>
          <p:nvPr/>
        </p:nvSpPr>
        <p:spPr>
          <a:xfrm>
            <a:off x="3747034" y="2221597"/>
            <a:ext cx="3856463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Слой логики 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Этот слой координирует программу, обрабатывает команды, выполняет логические решения и вычисления, выполняет расчеты. Она также перемещает и обрабатывает данные между двумя окружающими слоями</a:t>
            </a:r>
            <a:endParaRPr lang="en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8D17DE-E190-E586-42C9-A60811859896}"/>
              </a:ext>
            </a:extLst>
          </p:cNvPr>
          <p:cNvSpPr txBox="1"/>
          <p:nvPr/>
        </p:nvSpPr>
        <p:spPr>
          <a:xfrm>
            <a:off x="3747034" y="4589093"/>
            <a:ext cx="3856463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bg1">
                    <a:lumMod val="50000"/>
                  </a:schemeClr>
                </a:solidFill>
              </a:rPr>
              <a:t>Слой данных 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bg1">
                    <a:lumMod val="50000"/>
                  </a:schemeClr>
                </a:solidFill>
              </a:rPr>
              <a:t>Здесь хранится информация и извлекается из базы данных и файловой системы. Информация отправляется в логический слоя для обработки и в конечном счете возвращается пользователю</a:t>
            </a:r>
            <a:endParaRPr lang="en-RU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07B6D2-1C87-2FEB-4830-973B06F189D8}"/>
              </a:ext>
            </a:extLst>
          </p:cNvPr>
          <p:cNvGrpSpPr/>
          <p:nvPr/>
        </p:nvGrpSpPr>
        <p:grpSpPr>
          <a:xfrm>
            <a:off x="10507596" y="4104916"/>
            <a:ext cx="896271" cy="914400"/>
            <a:chOff x="8268510" y="4396902"/>
            <a:chExt cx="896271" cy="914400"/>
          </a:xfrm>
          <a:solidFill>
            <a:schemeClr val="bg1"/>
          </a:solidFill>
        </p:grpSpPr>
        <p:sp>
          <p:nvSpPr>
            <p:cNvPr id="21" name="Snip Single Corner of Rectangle 20">
              <a:extLst>
                <a:ext uri="{FF2B5EF4-FFF2-40B4-BE49-F238E27FC236}">
                  <a16:creationId xmlns:a16="http://schemas.microsoft.com/office/drawing/2014/main" id="{7A5164C4-C66C-E4F0-F0C1-AAE4E9AF01CB}"/>
                </a:ext>
              </a:extLst>
            </p:cNvPr>
            <p:cNvSpPr/>
            <p:nvPr/>
          </p:nvSpPr>
          <p:spPr>
            <a:xfrm>
              <a:off x="8317788" y="4396902"/>
              <a:ext cx="766119" cy="914400"/>
            </a:xfrm>
            <a:prstGeom prst="snip1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dirty="0">
                <a:solidFill>
                  <a:schemeClr val="tx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5231DAD-E8EE-59D2-863A-C8D53AAB7842}"/>
                </a:ext>
              </a:extLst>
            </p:cNvPr>
            <p:cNvSpPr txBox="1"/>
            <p:nvPr/>
          </p:nvSpPr>
          <p:spPr>
            <a:xfrm>
              <a:off x="8268510" y="4435814"/>
              <a:ext cx="89627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/>
                <a:t>1.Продажа</a:t>
              </a:r>
              <a:br>
                <a:rPr lang="ru-RU" sz="1200" dirty="0"/>
              </a:br>
              <a:r>
                <a:rPr lang="ru-RU" sz="1200" dirty="0"/>
                <a:t>2.Продажа</a:t>
              </a:r>
              <a:br>
                <a:rPr lang="ru-RU" sz="1200" dirty="0"/>
              </a:br>
              <a:r>
                <a:rPr lang="ru-RU" sz="1200" dirty="0"/>
                <a:t>3.Продажа</a:t>
              </a:r>
              <a:br>
                <a:rPr lang="ru-RU" sz="1200" dirty="0"/>
              </a:br>
              <a:r>
                <a:rPr lang="ru-RU" sz="1200" dirty="0"/>
                <a:t>4.Продаже</a:t>
              </a:r>
              <a:endParaRPr lang="en-RU" sz="1200" dirty="0"/>
            </a:p>
          </p:txBody>
        </p:sp>
      </p:grpSp>
      <p:sp>
        <p:nvSpPr>
          <p:cNvPr id="23" name="Can 22">
            <a:extLst>
              <a:ext uri="{FF2B5EF4-FFF2-40B4-BE49-F238E27FC236}">
                <a16:creationId xmlns:a16="http://schemas.microsoft.com/office/drawing/2014/main" id="{2A5696E7-2BA3-6870-68F9-E19A77436ECC}"/>
              </a:ext>
            </a:extLst>
          </p:cNvPr>
          <p:cNvSpPr/>
          <p:nvPr/>
        </p:nvSpPr>
        <p:spPr>
          <a:xfrm>
            <a:off x="9387193" y="5286660"/>
            <a:ext cx="914400" cy="1080461"/>
          </a:xfrm>
          <a:prstGeom prst="ca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016513-AC7E-BE19-C2F4-E0B4F9D030BA}"/>
              </a:ext>
            </a:extLst>
          </p:cNvPr>
          <p:cNvSpPr txBox="1"/>
          <p:nvPr/>
        </p:nvSpPr>
        <p:spPr>
          <a:xfrm>
            <a:off x="9154359" y="6328527"/>
            <a:ext cx="1418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База данных</a:t>
            </a:r>
            <a:endParaRPr lang="en-RU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655700D-5B2B-6039-8F85-C82834776826}"/>
              </a:ext>
            </a:extLst>
          </p:cNvPr>
          <p:cNvCxnSpPr>
            <a:stCxn id="4" idx="2"/>
          </p:cNvCxnSpPr>
          <p:nvPr/>
        </p:nvCxnSpPr>
        <p:spPr>
          <a:xfrm flipH="1">
            <a:off x="8657617" y="1816443"/>
            <a:ext cx="1504" cy="711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20D3CD3-8FF1-AE76-7616-E1DEFC032E4C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0938354" y="1816442"/>
            <a:ext cx="0" cy="786869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211AB06-8C45-B50B-14C6-C9E224E70E49}"/>
              </a:ext>
            </a:extLst>
          </p:cNvPr>
          <p:cNvCxnSpPr/>
          <p:nvPr/>
        </p:nvCxnSpPr>
        <p:spPr>
          <a:xfrm flipH="1">
            <a:off x="8682026" y="3385986"/>
            <a:ext cx="1504" cy="7117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85D67B-6776-54BD-0E9C-BB4544A9B02B}"/>
              </a:ext>
            </a:extLst>
          </p:cNvPr>
          <p:cNvCxnSpPr>
            <a:cxnSpLocks/>
            <a:endCxn id="21" idx="3"/>
          </p:cNvCxnSpPr>
          <p:nvPr/>
        </p:nvCxnSpPr>
        <p:spPr>
          <a:xfrm>
            <a:off x="10938354" y="3349519"/>
            <a:ext cx="1580" cy="755397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>
            <a:extLst>
              <a:ext uri="{FF2B5EF4-FFF2-40B4-BE49-F238E27FC236}">
                <a16:creationId xmlns:a16="http://schemas.microsoft.com/office/drawing/2014/main" id="{D56B9DDA-8294-E01A-A665-75DCACBAC94A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9114998" y="4562116"/>
            <a:ext cx="513096" cy="724544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F26256D9-3F96-8430-6BFD-1A59CD63E88B}"/>
              </a:ext>
            </a:extLst>
          </p:cNvPr>
          <p:cNvCxnSpPr>
            <a:cxnSpLocks/>
            <a:stCxn id="22" idx="1"/>
          </p:cNvCxnSpPr>
          <p:nvPr/>
        </p:nvCxnSpPr>
        <p:spPr>
          <a:xfrm rot="10800000" flipV="1">
            <a:off x="10043778" y="4559326"/>
            <a:ext cx="463818" cy="727333"/>
          </a:xfrm>
          <a:prstGeom prst="bentConnector2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3F764B7-0D78-4EB6-9619-BC00E8645B2D}"/>
              </a:ext>
            </a:extLst>
          </p:cNvPr>
          <p:cNvCxnSpPr>
            <a:cxnSpLocks/>
          </p:cNvCxnSpPr>
          <p:nvPr/>
        </p:nvCxnSpPr>
        <p:spPr>
          <a:xfrm>
            <a:off x="3747034" y="2144602"/>
            <a:ext cx="838439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0F6534-E019-C9D8-09BA-FA4475739C32}"/>
              </a:ext>
            </a:extLst>
          </p:cNvPr>
          <p:cNvGrpSpPr/>
          <p:nvPr/>
        </p:nvGrpSpPr>
        <p:grpSpPr>
          <a:xfrm>
            <a:off x="8249055" y="4124532"/>
            <a:ext cx="865943" cy="914400"/>
            <a:chOff x="8287965" y="4396902"/>
            <a:chExt cx="865943" cy="914400"/>
          </a:xfrm>
          <a:solidFill>
            <a:schemeClr val="bg1"/>
          </a:solidFill>
        </p:grpSpPr>
        <p:sp>
          <p:nvSpPr>
            <p:cNvPr id="15" name="Snip Single Corner of Rectangle 14">
              <a:extLst>
                <a:ext uri="{FF2B5EF4-FFF2-40B4-BE49-F238E27FC236}">
                  <a16:creationId xmlns:a16="http://schemas.microsoft.com/office/drawing/2014/main" id="{779833CE-9700-7E16-38B5-B8D0AC6A332B}"/>
                </a:ext>
              </a:extLst>
            </p:cNvPr>
            <p:cNvSpPr/>
            <p:nvPr/>
          </p:nvSpPr>
          <p:spPr>
            <a:xfrm>
              <a:off x="8317788" y="4396902"/>
              <a:ext cx="766119" cy="914400"/>
            </a:xfrm>
            <a:prstGeom prst="snip1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2F2000-5535-5E97-1600-25B395C1EAA3}"/>
                </a:ext>
              </a:extLst>
            </p:cNvPr>
            <p:cNvSpPr txBox="1"/>
            <p:nvPr/>
          </p:nvSpPr>
          <p:spPr>
            <a:xfrm>
              <a:off x="8287965" y="4649820"/>
              <a:ext cx="86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/>
                <a:t>Запрос</a:t>
              </a:r>
              <a:endParaRPr lang="en-RU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57DB05A-9F02-ACD7-A9D2-1ACA05653818}"/>
              </a:ext>
            </a:extLst>
          </p:cNvPr>
          <p:cNvSpPr txBox="1"/>
          <p:nvPr/>
        </p:nvSpPr>
        <p:spPr>
          <a:xfrm>
            <a:off x="9542206" y="1268360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4000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384A30-38D9-2539-AD35-3274EE9234FC}"/>
              </a:ext>
            </a:extLst>
          </p:cNvPr>
          <p:cNvSpPr txBox="1"/>
          <p:nvPr/>
        </p:nvSpPr>
        <p:spPr>
          <a:xfrm>
            <a:off x="9574350" y="2790419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RU" sz="4000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A7B1D72A-D450-2298-4F72-07ED750F609D}"/>
              </a:ext>
            </a:extLst>
          </p:cNvPr>
          <p:cNvSpPr/>
          <p:nvPr/>
        </p:nvSpPr>
        <p:spPr>
          <a:xfrm rot="2253484">
            <a:off x="6733100" y="4293684"/>
            <a:ext cx="2780798" cy="10312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6A2357-BCB7-A2AF-052C-A1B928415520}"/>
              </a:ext>
            </a:extLst>
          </p:cNvPr>
          <p:cNvSpPr txBox="1"/>
          <p:nvPr/>
        </p:nvSpPr>
        <p:spPr>
          <a:xfrm>
            <a:off x="4098445" y="3037825"/>
            <a:ext cx="466595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4000" b="1" dirty="0"/>
              <a:t>База Данных ОДНА!</a:t>
            </a:r>
            <a:endParaRPr lang="en-RU" sz="4000" b="1" dirty="0"/>
          </a:p>
        </p:txBody>
      </p:sp>
    </p:spTree>
    <p:extLst>
      <p:ext uri="{BB962C8B-B14F-4D97-AF65-F5344CB8AC3E}">
        <p14:creationId xmlns:p14="http://schemas.microsoft.com/office/powerpoint/2010/main" val="3218790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18D8B-820D-12FA-A95B-A17923F6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Известные фразы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3D801BE-E645-798C-BE1A-7396710B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E023DF8-EDA9-569F-C7E3-4667D36EF96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6226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i="1" dirty="0"/>
              <a:t>«Ну и что, что я обновил всего 50 млн записей в БД. Почему-то она упала?»</a:t>
            </a:r>
            <a:endParaRPr lang="en-RU" sz="2400" i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AB7E78-2002-8474-F1EF-7CB1240F1A6E}"/>
              </a:ext>
            </a:extLst>
          </p:cNvPr>
          <p:cNvSpPr txBox="1">
            <a:spLocks/>
          </p:cNvSpPr>
          <p:nvPr/>
        </p:nvSpPr>
        <p:spPr>
          <a:xfrm>
            <a:off x="838200" y="2614407"/>
            <a:ext cx="10739284" cy="814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i="1" dirty="0"/>
              <a:t>«Приложение не менялось. (..) Как так БД упала на вставку 50 млн записей?! Она что не может сама срубить запрос, на котором падает?»</a:t>
            </a:r>
            <a:endParaRPr lang="en-RU" sz="2400" i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723E4B-EF09-0D3E-3016-E77926E3BD81}"/>
              </a:ext>
            </a:extLst>
          </p:cNvPr>
          <p:cNvSpPr txBox="1">
            <a:spLocks/>
          </p:cNvSpPr>
          <p:nvPr/>
        </p:nvSpPr>
        <p:spPr>
          <a:xfrm>
            <a:off x="838200" y="3754949"/>
            <a:ext cx="10739284" cy="814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i="1" dirty="0"/>
              <a:t>«Вчера сервер нормально работал, а сегодня при перерасчете всех данных за 10 лет, она почему-то упала»</a:t>
            </a:r>
            <a:endParaRPr lang="en-RU" sz="2400" i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91F7A3B-08D2-8BB3-EA1B-7ACF757F8A7B}"/>
              </a:ext>
            </a:extLst>
          </p:cNvPr>
          <p:cNvSpPr txBox="1">
            <a:spLocks/>
          </p:cNvSpPr>
          <p:nvPr/>
        </p:nvSpPr>
        <p:spPr>
          <a:xfrm>
            <a:off x="838200" y="4998731"/>
            <a:ext cx="10739284" cy="814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i="1" dirty="0"/>
              <a:t>«До переезда на 14 версию у нас все прекрасно работало…» </a:t>
            </a:r>
            <a:endParaRPr lang="en-RU" sz="2400" i="1" dirty="0"/>
          </a:p>
        </p:txBody>
      </p:sp>
    </p:spTree>
    <p:extLst>
      <p:ext uri="{BB962C8B-B14F-4D97-AF65-F5344CB8AC3E}">
        <p14:creationId xmlns:p14="http://schemas.microsoft.com/office/powerpoint/2010/main" val="8686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47055-A5B1-E6E8-5D7F-543C1DD1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/>
              <a:t>До переезда на 14 версию у нас все прекрасно работало….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D0037-6F31-5F33-6B1B-FB2C303D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B7F883-1ADC-16D2-752F-44133529E9E5}"/>
              </a:ext>
            </a:extLst>
          </p:cNvPr>
          <p:cNvSpPr txBox="1"/>
          <p:nvPr/>
        </p:nvSpPr>
        <p:spPr>
          <a:xfrm>
            <a:off x="934678" y="3841955"/>
            <a:ext cx="1063481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i="1" dirty="0">
                <a:latin typeface="Courier New" panose="02070309020205020404" pitchFamily="49" charset="0"/>
                <a:cs typeface="Courier New" panose="02070309020205020404" pitchFamily="49" charset="0"/>
              </a:rPr>
              <a:t>03:38:01.280 </a:t>
            </a:r>
            <a:r>
              <a:rPr lang="en-GB" sz="22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SyncTables</a:t>
            </a:r>
            <a:r>
              <a:rPr lang="en-GB" sz="2200" i="1" dirty="0">
                <a:latin typeface="Courier New" panose="02070309020205020404" pitchFamily="49" charset="0"/>
                <a:cs typeface="Courier New" panose="02070309020205020404" pitchFamily="49" charset="0"/>
              </a:rPr>
              <a:t> 1001 2019-03-21 16:59:31 Time 894165 </a:t>
            </a:r>
            <a:endParaRPr lang="ru-RU" sz="22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200" i="1" dirty="0">
                <a:latin typeface="Courier New" panose="02070309020205020404" pitchFamily="49" charset="0"/>
                <a:cs typeface="Courier New" panose="02070309020205020404" pitchFamily="49" charset="0"/>
              </a:rPr>
              <a:t>03:38:01.436 </a:t>
            </a:r>
            <a:r>
              <a:rPr lang="en-GB" sz="22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SyncTables</a:t>
            </a:r>
            <a:r>
              <a:rPr lang="en-GB" sz="2200" i="1" dirty="0">
                <a:latin typeface="Courier New" panose="02070309020205020404" pitchFamily="49" charset="0"/>
                <a:cs typeface="Courier New" panose="02070309020205020404" pitchFamily="49" charset="0"/>
              </a:rPr>
              <a:t> 1001 2019-03-22 17:20:43 Time 156 </a:t>
            </a:r>
            <a:endParaRPr lang="ru-RU" sz="22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200" i="1" dirty="0">
                <a:latin typeface="Courier New" panose="02070309020205020404" pitchFamily="49" charset="0"/>
                <a:cs typeface="Courier New" panose="02070309020205020404" pitchFamily="49" charset="0"/>
              </a:rPr>
              <a:t>03:52:35.730 </a:t>
            </a:r>
            <a:r>
              <a:rPr lang="en-GB" sz="22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SyncTables</a:t>
            </a:r>
            <a:r>
              <a:rPr lang="en-GB" sz="2200" i="1" dirty="0">
                <a:latin typeface="Courier New" panose="02070309020205020404" pitchFamily="49" charset="0"/>
                <a:cs typeface="Courier New" panose="02070309020205020404" pitchFamily="49" charset="0"/>
              </a:rPr>
              <a:t> 1001 2019-03-26 04:49:44 Time 874294 </a:t>
            </a:r>
            <a:endParaRPr lang="ru-RU" sz="22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200" i="1" dirty="0">
                <a:latin typeface="Courier New" panose="02070309020205020404" pitchFamily="49" charset="0"/>
                <a:cs typeface="Courier New" panose="02070309020205020404" pitchFamily="49" charset="0"/>
              </a:rPr>
              <a:t>04:11:08.915 </a:t>
            </a:r>
            <a:r>
              <a:rPr lang="en-GB" sz="22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SyncTables</a:t>
            </a:r>
            <a:r>
              <a:rPr lang="en-GB" sz="2200" i="1" dirty="0">
                <a:latin typeface="Courier New" panose="02070309020205020404" pitchFamily="49" charset="0"/>
                <a:cs typeface="Courier New" panose="02070309020205020404" pitchFamily="49" charset="0"/>
              </a:rPr>
              <a:t> 1001 2019-03-27 13:04:43 Time 1113185 </a:t>
            </a:r>
            <a:endParaRPr lang="ru-RU" sz="22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200" i="1" dirty="0">
                <a:latin typeface="Courier New" panose="02070309020205020404" pitchFamily="49" charset="0"/>
                <a:cs typeface="Courier New" panose="02070309020205020404" pitchFamily="49" charset="0"/>
              </a:rPr>
              <a:t>04:14:31.835 </a:t>
            </a:r>
            <a:r>
              <a:rPr lang="en-GB" sz="22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SyncTables</a:t>
            </a:r>
            <a:r>
              <a:rPr lang="en-GB" sz="2200" i="1" dirty="0">
                <a:latin typeface="Courier New" panose="02070309020205020404" pitchFamily="49" charset="0"/>
                <a:cs typeface="Courier New" panose="02070309020205020404" pitchFamily="49" charset="0"/>
              </a:rPr>
              <a:t> 1001 2019-03-28 16:49:18 Time 202920 </a:t>
            </a:r>
            <a:endParaRPr lang="ru-RU" sz="22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200" i="1" dirty="0">
                <a:latin typeface="Courier New" panose="02070309020205020404" pitchFamily="49" charset="0"/>
                <a:cs typeface="Courier New" panose="02070309020205020404" pitchFamily="49" charset="0"/>
              </a:rPr>
              <a:t>04:22:29.754 </a:t>
            </a:r>
            <a:r>
              <a:rPr lang="en-GB" sz="22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SyncTables</a:t>
            </a:r>
            <a:r>
              <a:rPr lang="en-GB" sz="2200" i="1" dirty="0">
                <a:latin typeface="Courier New" panose="02070309020205020404" pitchFamily="49" charset="0"/>
                <a:cs typeface="Courier New" panose="02070309020205020404" pitchFamily="49" charset="0"/>
              </a:rPr>
              <a:t> 1001 2019-04-01 01:45:17 Time 477919 </a:t>
            </a:r>
            <a:endParaRPr lang="ru-RU" sz="22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200" i="1" dirty="0">
                <a:latin typeface="Courier New" panose="02070309020205020404" pitchFamily="49" charset="0"/>
                <a:cs typeface="Courier New" panose="02070309020205020404" pitchFamily="49" charset="0"/>
              </a:rPr>
              <a:t>04:38:41.818 </a:t>
            </a:r>
            <a:r>
              <a:rPr lang="en-GB" sz="22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SyncTables</a:t>
            </a:r>
            <a:r>
              <a:rPr lang="en-GB" sz="2200" i="1" dirty="0">
                <a:latin typeface="Courier New" panose="02070309020205020404" pitchFamily="49" charset="0"/>
                <a:cs typeface="Courier New" panose="02070309020205020404" pitchFamily="49" charset="0"/>
              </a:rPr>
              <a:t> 1001 2019-04-02 13:42:41 Time 972049 </a:t>
            </a:r>
            <a:endParaRPr lang="ru-RU" sz="22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GB" sz="2200" i="1" dirty="0">
                <a:latin typeface="Courier New" panose="02070309020205020404" pitchFamily="49" charset="0"/>
                <a:cs typeface="Courier New" panose="02070309020205020404" pitchFamily="49" charset="0"/>
              </a:rPr>
              <a:t>04:54:26.999 </a:t>
            </a:r>
            <a:r>
              <a:rPr lang="en-GB" sz="22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SyncTables</a:t>
            </a:r>
            <a:r>
              <a:rPr lang="en-GB" sz="2200" i="1" dirty="0">
                <a:latin typeface="Courier New" panose="02070309020205020404" pitchFamily="49" charset="0"/>
                <a:cs typeface="Courier New" panose="02070309020205020404" pitchFamily="49" charset="0"/>
              </a:rPr>
              <a:t> 1001 2019-04-04 03:05:29 Time 945166 </a:t>
            </a:r>
            <a:endParaRPr lang="ru-RU" sz="22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011F7F-57E1-7A49-4F8B-8F573FFC9A0A}"/>
              </a:ext>
            </a:extLst>
          </p:cNvPr>
          <p:cNvSpPr txBox="1"/>
          <p:nvPr/>
        </p:nvSpPr>
        <p:spPr>
          <a:xfrm>
            <a:off x="543232" y="1993378"/>
            <a:ext cx="11417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Переезжаем в другой дата центр. Заодно обновляем компоненты приложения и базу данных. </a:t>
            </a:r>
            <a:endParaRPr lang="en-RU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66C7A4-69AC-711C-2D31-939BE06E4082}"/>
              </a:ext>
            </a:extLst>
          </p:cNvPr>
          <p:cNvSpPr txBox="1"/>
          <p:nvPr/>
        </p:nvSpPr>
        <p:spPr>
          <a:xfrm>
            <a:off x="543232" y="2881515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На тесте все работает … </a:t>
            </a:r>
            <a:endParaRPr lang="en-R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3447CE-7224-0E07-F05A-EC1BD3A8D296}"/>
              </a:ext>
            </a:extLst>
          </p:cNvPr>
          <p:cNvSpPr txBox="1"/>
          <p:nvPr/>
        </p:nvSpPr>
        <p:spPr>
          <a:xfrm>
            <a:off x="543232" y="3323150"/>
            <a:ext cx="60984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Через неделю начинаются проблемы ...</a:t>
            </a:r>
            <a:endParaRPr lang="en-RU" sz="2400" dirty="0"/>
          </a:p>
        </p:txBody>
      </p:sp>
    </p:spTree>
    <p:extLst>
      <p:ext uri="{BB962C8B-B14F-4D97-AF65-F5344CB8AC3E}">
        <p14:creationId xmlns:p14="http://schemas.microsoft.com/office/powerpoint/2010/main" val="120269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47055-A5B1-E6E8-5D7F-543C1DD1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/>
              <a:t>До переезда на 14 версию у нас все прекрасно работало….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D0037-6F31-5F33-6B1B-FB2C303D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B24450-7AD3-0700-A031-EBFB58482DBB}"/>
              </a:ext>
            </a:extLst>
          </p:cNvPr>
          <p:cNvSpPr txBox="1"/>
          <p:nvPr/>
        </p:nvSpPr>
        <p:spPr>
          <a:xfrm>
            <a:off x="468260" y="2221631"/>
            <a:ext cx="117384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\d+ table</a:t>
            </a:r>
          </a:p>
          <a:p>
            <a:r>
              <a:rPr lang="en-GB" sz="2000" i="1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  <a:endParaRPr lang="en-RU" sz="20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RU" sz="2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Triggers</a:t>
            </a:r>
            <a:r>
              <a:rPr lang="en-RU" sz="2000" i="1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r>
              <a:rPr lang="en-RU" sz="2000" i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RU" sz="2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check_with </a:t>
            </a:r>
            <a:r>
              <a:rPr lang="en-RU" sz="2000" i="1" dirty="0">
                <a:latin typeface="Courier New" panose="02070309020205020404" pitchFamily="49" charset="0"/>
                <a:cs typeface="Courier New" panose="02070309020205020404" pitchFamily="49" charset="0"/>
              </a:rPr>
              <a:t>BEFORE UPDATE OF status ON table FOR EACH ROW WHEN </a:t>
            </a:r>
          </a:p>
          <a:p>
            <a:r>
              <a:rPr lang="en-RU" sz="2000" i="1" dirty="0">
                <a:latin typeface="Courier New" panose="02070309020205020404" pitchFamily="49" charset="0"/>
                <a:cs typeface="Courier New" panose="02070309020205020404" pitchFamily="49" charset="0"/>
              </a:rPr>
              <a:t>(old.status::text ~ '0..'::text AND new.status::text ~ '1..'::text AND </a:t>
            </a:r>
          </a:p>
          <a:p>
            <a:r>
              <a:rPr lang="en-RU" sz="2000" i="1" dirty="0">
                <a:latin typeface="Courier New" panose="02070309020205020404" pitchFamily="49" charset="0"/>
                <a:cs typeface="Courier New" panose="02070309020205020404" pitchFamily="49" charset="0"/>
              </a:rPr>
              <a:t>old."group"::text ~ ‘^user'::text) EXECUTE FUNCTION </a:t>
            </a:r>
            <a:r>
              <a:rPr lang="en-RU" sz="2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with_enable</a:t>
            </a:r>
            <a:r>
              <a:rPr lang="en-RU" sz="2000" i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AD1FEF-4D0C-3BC2-F2DB-7F9C4F8C8C1A}"/>
              </a:ext>
            </a:extLst>
          </p:cNvPr>
          <p:cNvSpPr txBox="1"/>
          <p:nvPr/>
        </p:nvSpPr>
        <p:spPr>
          <a:xfrm>
            <a:off x="453512" y="4101631"/>
            <a:ext cx="117384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RU" sz="2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t_ad_users </a:t>
            </a:r>
            <a:r>
              <a:rPr lang="en-RU" sz="2000" i="1" dirty="0">
                <a:latin typeface="Courier New" panose="02070309020205020404" pitchFamily="49" charset="0"/>
                <a:cs typeface="Courier New" panose="02070309020205020404" pitchFamily="49" charset="0"/>
              </a:rPr>
              <a:t>AFTER DELETE ON table FOR EACH ROW EXECUTE FUNCTION </a:t>
            </a:r>
          </a:p>
          <a:p>
            <a:r>
              <a:rPr lang="en-RU" sz="2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account_to_archive</a:t>
            </a:r>
            <a:r>
              <a:rPr lang="en-RU" sz="2000" i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C1C23E-9CB4-6983-FBB3-74A1C71D4E36}"/>
              </a:ext>
            </a:extLst>
          </p:cNvPr>
          <p:cNvSpPr txBox="1"/>
          <p:nvPr/>
        </p:nvSpPr>
        <p:spPr>
          <a:xfrm>
            <a:off x="468260" y="4765273"/>
            <a:ext cx="117384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RU" sz="2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t_ai_users </a:t>
            </a:r>
            <a:r>
              <a:rPr lang="en-RU" sz="2000" i="1" dirty="0">
                <a:latin typeface="Courier New" panose="02070309020205020404" pitchFamily="49" charset="0"/>
                <a:cs typeface="Courier New" panose="02070309020205020404" pitchFamily="49" charset="0"/>
              </a:rPr>
              <a:t>AFTER INSERT ON table rs FOR EACH ROW EXECUTE FUNCTION </a:t>
            </a:r>
            <a:r>
              <a:rPr lang="en-RU" sz="2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account_from_archive</a:t>
            </a:r>
            <a:r>
              <a:rPr lang="en-RU" sz="2000" i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59EC51-86BE-6737-5723-A3A41B75EBF5}"/>
              </a:ext>
            </a:extLst>
          </p:cNvPr>
          <p:cNvSpPr txBox="1"/>
          <p:nvPr/>
        </p:nvSpPr>
        <p:spPr>
          <a:xfrm>
            <a:off x="453512" y="5432968"/>
            <a:ext cx="117384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RU" sz="2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t_au_users </a:t>
            </a:r>
            <a:r>
              <a:rPr lang="en-RU" sz="2000" i="1" dirty="0">
                <a:latin typeface="Courier New" panose="02070309020205020404" pitchFamily="49" charset="0"/>
                <a:cs typeface="Courier New" panose="02070309020205020404" pitchFamily="49" charset="0"/>
              </a:rPr>
              <a:t>AFTER UPDATE ON table FOR EACH ROW EXECUTE FUNCTION </a:t>
            </a:r>
          </a:p>
          <a:p>
            <a:r>
              <a:rPr lang="en-RU" sz="2000" b="1" i="1" dirty="0">
                <a:latin typeface="Courier New" panose="02070309020205020404" pitchFamily="49" charset="0"/>
                <a:cs typeface="Courier New" panose="02070309020205020404" pitchFamily="49" charset="0"/>
              </a:rPr>
              <a:t>account_update_new</a:t>
            </a:r>
            <a:r>
              <a:rPr lang="en-RU" sz="2000" i="1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n-RU" sz="2000" i="1" dirty="0">
                <a:latin typeface="Courier New" panose="02070309020205020404" pitchFamily="49" charset="0"/>
                <a:cs typeface="Courier New" panose="02070309020205020404" pitchFamily="49" charset="0"/>
              </a:rPr>
              <a:t>Access method: heap</a:t>
            </a:r>
          </a:p>
        </p:txBody>
      </p:sp>
    </p:spTree>
    <p:extLst>
      <p:ext uri="{BB962C8B-B14F-4D97-AF65-F5344CB8AC3E}">
        <p14:creationId xmlns:p14="http://schemas.microsoft.com/office/powerpoint/2010/main" val="143121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47055-A5B1-E6E8-5D7F-543C1DD1B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/>
              <a:t>До переезда на 14 версию у нас все прекрасно работало….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D9D0037-6F31-5F33-6B1B-FB2C303D2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2A24C-CA15-4196-882E-E2BB53882FD2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8018C3-F257-CC7D-8804-620DB18CC8B6}"/>
              </a:ext>
            </a:extLst>
          </p:cNvPr>
          <p:cNvSpPr txBox="1"/>
          <p:nvPr/>
        </p:nvSpPr>
        <p:spPr>
          <a:xfrm>
            <a:off x="543232" y="1993378"/>
            <a:ext cx="11417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Итого имеем</a:t>
            </a:r>
            <a:endParaRPr lang="en-R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F3C833-85AA-B341-08C3-100A9380F55F}"/>
              </a:ext>
            </a:extLst>
          </p:cNvPr>
          <p:cNvSpPr txBox="1"/>
          <p:nvPr/>
        </p:nvSpPr>
        <p:spPr>
          <a:xfrm>
            <a:off x="1221658" y="2469791"/>
            <a:ext cx="10400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1. Список из 20 триггеров на различные таблицы, которых не было в предыдущей версии </a:t>
            </a:r>
            <a:r>
              <a:rPr lang="ru-RU" sz="2400" dirty="0" err="1"/>
              <a:t>P</a:t>
            </a:r>
            <a:r>
              <a:rPr lang="en-US" sz="2400" dirty="0" err="1"/>
              <a:t>ostgreSQL</a:t>
            </a:r>
            <a:r>
              <a:rPr lang="ru-RU" sz="2400" dirty="0"/>
              <a:t>.</a:t>
            </a:r>
            <a:endParaRPr lang="en-RU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39E05B-9497-4DF2-4E1F-2B8688B5EB4A}"/>
              </a:ext>
            </a:extLst>
          </p:cNvPr>
          <p:cNvSpPr txBox="1"/>
          <p:nvPr/>
        </p:nvSpPr>
        <p:spPr>
          <a:xfrm>
            <a:off x="1221658" y="3443748"/>
            <a:ext cx="9352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</a:t>
            </a:r>
            <a:r>
              <a:rPr lang="ru-RU" sz="2400" dirty="0"/>
              <a:t>. Удаление индексов на больших таблицах </a:t>
            </a:r>
            <a:endParaRPr lang="en-RU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46F863-1CD0-63E6-9E07-92988E6BA1FF}"/>
              </a:ext>
            </a:extLst>
          </p:cNvPr>
          <p:cNvSpPr txBox="1"/>
          <p:nvPr/>
        </p:nvSpPr>
        <p:spPr>
          <a:xfrm>
            <a:off x="1221658" y="4048373"/>
            <a:ext cx="9529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3. Проблемы с производительностью. </a:t>
            </a:r>
            <a:endParaRPr lang="en-RU" sz="2400" dirty="0"/>
          </a:p>
        </p:txBody>
      </p:sp>
    </p:spTree>
    <p:extLst>
      <p:ext uri="{BB962C8B-B14F-4D97-AF65-F5344CB8AC3E}">
        <p14:creationId xmlns:p14="http://schemas.microsoft.com/office/powerpoint/2010/main" val="68154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PostgresPro">
      <a:dk1>
        <a:srgbClr val="000000"/>
      </a:dk1>
      <a:lt1>
        <a:srgbClr val="FFFFFF"/>
      </a:lt1>
      <a:dk2>
        <a:srgbClr val="041840"/>
      </a:dk2>
      <a:lt2>
        <a:srgbClr val="FEFFFE"/>
      </a:lt2>
      <a:accent1>
        <a:srgbClr val="EA006A"/>
      </a:accent1>
      <a:accent2>
        <a:srgbClr val="108FD0"/>
      </a:accent2>
      <a:accent3>
        <a:srgbClr val="185FEB"/>
      </a:accent3>
      <a:accent4>
        <a:srgbClr val="6A57C2"/>
      </a:accent4>
      <a:accent5>
        <a:srgbClr val="003B50"/>
      </a:accent5>
      <a:accent6>
        <a:srgbClr val="E292B3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17291</TotalTime>
  <Words>2629</Words>
  <Application>Microsoft Macintosh PowerPoint</Application>
  <PresentationFormat>Widescreen</PresentationFormat>
  <Paragraphs>294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Source Sans Pro</vt:lpstr>
      <vt:lpstr>GILROY-MEDIUM</vt:lpstr>
      <vt:lpstr>Menlo</vt:lpstr>
      <vt:lpstr>Linux Libertine</vt:lpstr>
      <vt:lpstr>-apple-system</vt:lpstr>
      <vt:lpstr>Gilroy</vt:lpstr>
      <vt:lpstr>Calibri</vt:lpstr>
      <vt:lpstr>Courier New</vt:lpstr>
      <vt:lpstr>Calibri Light</vt:lpstr>
      <vt:lpstr>ROBOTO LIGHT2001047 LIGHT</vt:lpstr>
      <vt:lpstr>Тема Office</vt:lpstr>
      <vt:lpstr>PowerPoint Presentation</vt:lpstr>
      <vt:lpstr>Цель</vt:lpstr>
      <vt:lpstr>Трёхуровневая архитектура</vt:lpstr>
      <vt:lpstr>Трёхуровневая архитектура</vt:lpstr>
      <vt:lpstr>Трёхуровневая архитектура</vt:lpstr>
      <vt:lpstr>Известные фразы</vt:lpstr>
      <vt:lpstr>До переезда на 14 версию у нас все прекрасно работало….</vt:lpstr>
      <vt:lpstr>До переезда на 14 версию у нас все прекрасно работало….</vt:lpstr>
      <vt:lpstr>До переезда на 14 версию у нас все прекрасно работало….</vt:lpstr>
      <vt:lpstr>PowerPoint Presentation</vt:lpstr>
      <vt:lpstr>PowerPoint Presentation</vt:lpstr>
      <vt:lpstr>Методы оптимизации</vt:lpstr>
      <vt:lpstr>Медленные запросы</vt:lpstr>
      <vt:lpstr>Медленные запросы</vt:lpstr>
      <vt:lpstr>Медленные запросы</vt:lpstr>
      <vt:lpstr>Медленные запросы</vt:lpstr>
      <vt:lpstr>Медленные запросы</vt:lpstr>
      <vt:lpstr>Медленные запросы</vt:lpstr>
      <vt:lpstr>Медленные запросы</vt:lpstr>
      <vt:lpstr>Медленные запросы</vt:lpstr>
      <vt:lpstr>Оконные функции</vt:lpstr>
      <vt:lpstr>Оконные функции</vt:lpstr>
      <vt:lpstr>Оптимизация запросов</vt:lpstr>
      <vt:lpstr>Оптимизация запросов</vt:lpstr>
      <vt:lpstr>Оптимизация запросов</vt:lpstr>
      <vt:lpstr>Заключение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Лобанова</dc:creator>
  <cp:lastModifiedBy>Microsoft Office User</cp:lastModifiedBy>
  <cp:revision>561</cp:revision>
  <cp:lastPrinted>2021-03-23T07:25:30Z</cp:lastPrinted>
  <dcterms:created xsi:type="dcterms:W3CDTF">2019-08-04T11:32:23Z</dcterms:created>
  <dcterms:modified xsi:type="dcterms:W3CDTF">2023-04-04T08:10:50Z</dcterms:modified>
</cp:coreProperties>
</file>