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4"/>
  </p:notesMasterIdLst>
  <p:sldIdLst>
    <p:sldId id="832" r:id="rId2"/>
    <p:sldId id="839" r:id="rId3"/>
    <p:sldId id="855" r:id="rId4"/>
    <p:sldId id="856" r:id="rId5"/>
    <p:sldId id="857" r:id="rId6"/>
    <p:sldId id="845" r:id="rId7"/>
    <p:sldId id="858" r:id="rId8"/>
    <p:sldId id="859" r:id="rId9"/>
    <p:sldId id="860" r:id="rId10"/>
    <p:sldId id="861" r:id="rId11"/>
    <p:sldId id="862" r:id="rId12"/>
    <p:sldId id="863" r:id="rId13"/>
    <p:sldId id="864" r:id="rId14"/>
    <p:sldId id="865" r:id="rId15"/>
    <p:sldId id="866" r:id="rId16"/>
    <p:sldId id="867" r:id="rId17"/>
    <p:sldId id="868" r:id="rId18"/>
    <p:sldId id="869" r:id="rId19"/>
    <p:sldId id="870" r:id="rId20"/>
    <p:sldId id="871" r:id="rId21"/>
    <p:sldId id="872" r:id="rId22"/>
    <p:sldId id="873" r:id="rId23"/>
    <p:sldId id="874" r:id="rId24"/>
    <p:sldId id="875" r:id="rId25"/>
    <p:sldId id="876" r:id="rId26"/>
    <p:sldId id="877" r:id="rId27"/>
    <p:sldId id="878" r:id="rId28"/>
    <p:sldId id="879" r:id="rId29"/>
    <p:sldId id="880" r:id="rId30"/>
    <p:sldId id="881" r:id="rId31"/>
    <p:sldId id="852" r:id="rId32"/>
    <p:sldId id="853" r:id="rId33"/>
  </p:sldIdLst>
  <p:sldSz cx="12192000" cy="6858000"/>
  <p:notesSz cx="6797675" cy="9872663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Gilroy" panose="020B0604020202020204" charset="0"/>
      <p:regular r:id="rId41"/>
      <p:bold r:id="rId42"/>
      <p:italic r:id="rId43"/>
      <p:boldItalic r:id="rId44"/>
    </p:embeddedFont>
    <p:embeddedFont>
      <p:font typeface="GILROY-MEDIUM" panose="020B0604020202020204" charset="-52"/>
      <p:regular r:id="rId45"/>
    </p:embeddedFont>
    <p:embeddedFont>
      <p:font typeface="ROBOTO LIGHT2001047 LIGHT" panose="020B0604020202020204" charset="0"/>
      <p:regular r:id="rId4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10"/>
    <a:srgbClr val="7E7E7E"/>
    <a:srgbClr val="F0F0F0"/>
    <a:srgbClr val="F8A61C"/>
    <a:srgbClr val="F88418"/>
    <a:srgbClr val="8734A0"/>
    <a:srgbClr val="0B286F"/>
    <a:srgbClr val="973DB0"/>
    <a:srgbClr val="EA6A5C"/>
    <a:srgbClr val="0A4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7" autoAdjust="0"/>
    <p:restoredTop sz="95687" autoAdjust="0"/>
  </p:normalViewPr>
  <p:slideViewPr>
    <p:cSldViewPr snapToGrid="0" showGuides="1">
      <p:cViewPr varScale="1">
        <p:scale>
          <a:sx n="86" d="100"/>
          <a:sy n="86" d="100"/>
        </p:scale>
        <p:origin x="658" y="58"/>
      </p:cViewPr>
      <p:guideLst>
        <p:guide pos="3863"/>
        <p:guide orient="horz" pos="2160"/>
      </p:guideLst>
    </p:cSldViewPr>
  </p:slideViewPr>
  <p:notesTextViewPr>
    <p:cViewPr>
      <p:scale>
        <a:sx n="65" d="100"/>
        <a:sy n="65" d="100"/>
      </p:scale>
      <p:origin x="0" y="0"/>
    </p:cViewPr>
  </p:notesTextViewPr>
  <p:sorterViewPr>
    <p:cViewPr varScale="1">
      <p:scale>
        <a:sx n="100" d="100"/>
        <a:sy n="100" d="100"/>
      </p:scale>
      <p:origin x="0" y="-5496"/>
    </p:cViewPr>
  </p:sorterViewPr>
  <p:notesViewPr>
    <p:cSldViewPr snapToGrid="0" showGuides="1">
      <p:cViewPr varScale="1">
        <p:scale>
          <a:sx n="76" d="100"/>
          <a:sy n="76" d="100"/>
        </p:scale>
        <p:origin x="35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DFB2E-8D7A-4A8C-891A-18978D16FAF0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E8CE-A423-405A-A43A-4221B919A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09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C8D73B-9150-6E86-0F21-D40AB3263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46746"/>
          </a:xfrm>
          <a:prstGeom prst="rect">
            <a:avLst/>
          </a:prstGeom>
        </p:spPr>
      </p:pic>
      <p:sp>
        <p:nvSpPr>
          <p:cNvPr id="85" name="Текст 12">
            <a:extLst>
              <a:ext uri="{FF2B5EF4-FFF2-40B4-BE49-F238E27FC236}">
                <a16:creationId xmlns:a16="http://schemas.microsoft.com/office/drawing/2014/main" id="{016148FE-D499-5DFE-4B4C-C36F31E0C4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9105007" cy="307641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18E1C3A-9B1B-6CFA-1BD3-CAD1F487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4618" y="719096"/>
            <a:ext cx="2385194" cy="710345"/>
          </a:xfrm>
          <a:prstGeom prst="rect">
            <a:avLst/>
          </a:prstGeom>
        </p:spPr>
      </p:pic>
      <p:sp>
        <p:nvSpPr>
          <p:cNvPr id="86" name="Текст 12">
            <a:extLst>
              <a:ext uri="{FF2B5EF4-FFF2-40B4-BE49-F238E27FC236}">
                <a16:creationId xmlns:a16="http://schemas.microsoft.com/office/drawing/2014/main" id="{DE198AB6-7456-2364-F07B-67D200455F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5" name="PGMeetup.NN">
            <a:extLst>
              <a:ext uri="{FF2B5EF4-FFF2-40B4-BE49-F238E27FC236}">
                <a16:creationId xmlns:a16="http://schemas.microsoft.com/office/drawing/2014/main" id="{B43DDF1B-BD93-A0F1-36E8-07A60BF925F2}"/>
              </a:ext>
            </a:extLst>
          </p:cNvPr>
          <p:cNvSpPr txBox="1"/>
          <p:nvPr userDrawn="1"/>
        </p:nvSpPr>
        <p:spPr>
          <a:xfrm>
            <a:off x="898529" y="852130"/>
            <a:ext cx="43810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36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36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60981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5971D8-E279-8D7E-3915-E38B40A96FFB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C2A9EB8-BE39-310D-8E94-8431791081B8}"/>
              </a:ext>
            </a:extLst>
          </p:cNvPr>
          <p:cNvGrpSpPr/>
          <p:nvPr userDrawn="1"/>
        </p:nvGrpSpPr>
        <p:grpSpPr>
          <a:xfrm>
            <a:off x="8716889" y="0"/>
            <a:ext cx="3494566" cy="6858000"/>
            <a:chOff x="8741664" y="303486"/>
            <a:chExt cx="3450335" cy="680891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E01B228-33AD-C524-71FC-FDCD67572E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5000"/>
                      </a14:imgEffect>
                      <a14:imgEffect>
                        <a14:colorTemperature colorTemp="5877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0"/>
            <a:stretch/>
          </p:blipFill>
          <p:spPr>
            <a:xfrm>
              <a:off x="8741664" y="303486"/>
              <a:ext cx="3450335" cy="680891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0E28908-AA88-5173-8652-D0F9A0F50FA4}"/>
                </a:ext>
              </a:extLst>
            </p:cNvPr>
            <p:cNvSpPr/>
            <p:nvPr userDrawn="1"/>
          </p:nvSpPr>
          <p:spPr>
            <a:xfrm>
              <a:off x="8748074" y="2865749"/>
              <a:ext cx="829559" cy="85548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DA6F72-A303-AC54-5253-B1050DFD7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26915" b="9745"/>
          <a:stretch/>
        </p:blipFill>
        <p:spPr>
          <a:xfrm>
            <a:off x="1" y="0"/>
            <a:ext cx="8910535" cy="6858000"/>
          </a:xfrm>
          <a:prstGeom prst="rect">
            <a:avLst/>
          </a:prstGeom>
        </p:spPr>
      </p:pic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7165321" cy="35480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дополнительного раздела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58B8E32C-4BF8-C5B5-D1E9-DCDD2B4A91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3" name="PGMeetup.NN">
            <a:extLst>
              <a:ext uri="{FF2B5EF4-FFF2-40B4-BE49-F238E27FC236}">
                <a16:creationId xmlns:a16="http://schemas.microsoft.com/office/drawing/2014/main" id="{12FE40B2-172B-9F9C-F334-C4C71B997DD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1940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205AEC-A3C6-51CB-2B58-E6CFE1FB379F}"/>
              </a:ext>
            </a:extLst>
          </p:cNvPr>
          <p:cNvSpPr/>
          <p:nvPr userDrawn="1"/>
        </p:nvSpPr>
        <p:spPr>
          <a:xfrm>
            <a:off x="0" y="0"/>
            <a:ext cx="12191998" cy="684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980FB-005B-3BA4-AE5B-B62A6DDBA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colorTemperature colorTemp="5663"/>
                    </a14:imgEffect>
                    <a14:imgEffect>
                      <a14:saturation sat="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" r="14718"/>
          <a:stretch/>
        </p:blipFill>
        <p:spPr>
          <a:xfrm>
            <a:off x="3190672" y="1"/>
            <a:ext cx="9016077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1868968"/>
            <a:ext cx="6744728" cy="35159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0FCA69-134A-D930-8EEA-B5A795E1C2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PGMeetup.NN">
            <a:extLst>
              <a:ext uri="{FF2B5EF4-FFF2-40B4-BE49-F238E27FC236}">
                <a16:creationId xmlns:a16="http://schemas.microsoft.com/office/drawing/2014/main" id="{B41F1FCD-209C-7E40-CA1F-4822B45A04B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33301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2915433"/>
            <a:ext cx="6744728" cy="6828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9CAC1FB4-8331-3333-6D6B-F05F7FBAF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3615824"/>
            <a:ext cx="6744728" cy="19056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C250AD-3C58-2864-5E56-290EB5399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F0C7FE1C-59FC-E494-09AF-1A8357701E1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656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5E2DA8-3F35-3CE5-1F9B-74EB51E49927}"/>
              </a:ext>
            </a:extLst>
          </p:cNvPr>
          <p:cNvSpPr/>
          <p:nvPr userDrawn="1"/>
        </p:nvSpPr>
        <p:spPr>
          <a:xfrm>
            <a:off x="3618690" y="1336993"/>
            <a:ext cx="8046386" cy="4960522"/>
          </a:xfrm>
          <a:prstGeom prst="roundRect">
            <a:avLst>
              <a:gd name="adj" fmla="val 708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96359-DAA0-BBE4-2AD5-7EBB493C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2EA3CE6-45CE-4A57-917B-E642DFA86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983" y="1685101"/>
            <a:ext cx="7003915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5D0BA32D-1DD6-6039-82B8-E86F07A3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DAB05-44A9-07EE-0137-0C571CA46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9CB9CF06-2E02-6ACD-25FD-C74E1C8EA0B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3664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37BFAB-F358-8AC0-0780-69346DB79E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C4209A9-9DC9-87EB-D244-4A41872E2B2F}"/>
              </a:ext>
            </a:extLst>
          </p:cNvPr>
          <p:cNvSpPr/>
          <p:nvPr userDrawn="1"/>
        </p:nvSpPr>
        <p:spPr>
          <a:xfrm>
            <a:off x="517358" y="1530776"/>
            <a:ext cx="11147717" cy="4674945"/>
          </a:xfrm>
          <a:prstGeom prst="roundRect">
            <a:avLst>
              <a:gd name="adj" fmla="val 6849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6AE8697-7C71-8A19-F59D-16F01158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074183-A264-EDA3-763E-B91ED41F9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FFB34-F65F-27B1-A73E-7588D911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91CC59FD-84D0-2537-7D95-E3BB7B822F46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0629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1D3713-E273-C335-475F-F17B1E5E9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1598326"/>
            <a:ext cx="10831032" cy="5259674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6599EEE-3F0A-CE2F-DCC1-8495632B2E86}"/>
              </a:ext>
            </a:extLst>
          </p:cNvPr>
          <p:cNvSpPr/>
          <p:nvPr userDrawn="1"/>
        </p:nvSpPr>
        <p:spPr>
          <a:xfrm>
            <a:off x="651197" y="1726695"/>
            <a:ext cx="5069213" cy="4802441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DF37559E-D7E6-CEA9-BB5D-07A9F3F0D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24491"/>
            <a:ext cx="4876800" cy="378128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800" b="1" i="0">
                <a:solidFill>
                  <a:schemeClr val="bg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Заголовок фото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C612B-A366-A1C6-5EC2-480287F2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8DAABBFC-37C4-8A0C-5635-029449CA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E81BD-B643-4A15-8AE1-A05F368EC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5AE18B0-1F76-F608-2115-64CEAE36B66A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5544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4BE9E7-C41E-D3A3-4240-4B819FCDF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0"/>
          <a:stretch/>
        </p:blipFill>
        <p:spPr>
          <a:xfrm>
            <a:off x="4711105" y="1035290"/>
            <a:ext cx="7480895" cy="5822709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A332E5FD-B771-F9E2-6E84-4AF3D340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0C786DF4-A879-1153-6D38-1BF82EC9C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792" y="1688002"/>
            <a:ext cx="3244488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01DEE35-57B3-D856-4B3E-74AFE99B1C77}"/>
              </a:ext>
            </a:extLst>
          </p:cNvPr>
          <p:cNvSpPr/>
          <p:nvPr userDrawn="1"/>
        </p:nvSpPr>
        <p:spPr>
          <a:xfrm>
            <a:off x="4856479" y="1186989"/>
            <a:ext cx="6844110" cy="4903757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3841A-FFDC-9425-4592-B2AB0AC426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BBCB3A6-DC2F-20E8-C6CD-D7C6BD7F6C4E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8654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887FD45E-8CB5-C9AF-3FBA-EE9CAA0F7022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C6E20D5B-3996-5213-D69C-30BA8BF80F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BA917B42-A19E-2A45-5653-E8198FAE7963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Текст 20">
            <a:extLst>
              <a:ext uri="{FF2B5EF4-FFF2-40B4-BE49-F238E27FC236}">
                <a16:creationId xmlns:a16="http://schemas.microsoft.com/office/drawing/2014/main" id="{B64ADDF1-85EA-E5D1-BB67-0498AD9E2B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F3FF127C-696C-76BA-6E19-0BAE06F9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AF4FF-BF22-AF17-B2A7-F0C4670A8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BD232AC1-0E7E-A8DE-E3DF-2166F50BD34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0651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85F56-5C77-639D-38CF-005221352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D7297B8-5D89-7C2C-8E35-79593EACC25C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16FF615-4E13-A196-9D71-C89D198D9A73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3580672B-061E-57EE-4AFC-1D268A1844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79C8D354-01BC-9BD3-C7E8-0DBE91305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D81AFA9-68DC-2EC4-949F-5F029A12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ECAA8B-ECC4-FC5B-1ACA-D4FC94236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FD283-55F1-7630-AEA7-4BA88DDFF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9F8698C4-3F65-1ED5-F771-ABA716065807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7035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AC0292F-722E-42A0-EDFE-8DCC13F9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3FDC1-E77F-F4F0-4395-B6C2DA42C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1" y="1801189"/>
            <a:ext cx="9209505" cy="3604540"/>
          </a:xfrm>
          <a:prstGeom prst="rect">
            <a:avLst/>
          </a:prstGeom>
        </p:spPr>
      </p:pic>
      <p:sp>
        <p:nvSpPr>
          <p:cNvPr id="13" name="Текст 20">
            <a:extLst>
              <a:ext uri="{FF2B5EF4-FFF2-40B4-BE49-F238E27FC236}">
                <a16:creationId xmlns:a16="http://schemas.microsoft.com/office/drawing/2014/main" id="{C11DA586-94F0-1F6D-2AEA-316D6E48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1557" y="2403341"/>
            <a:ext cx="7815209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00998-D9F6-AE0F-8524-EED67022B8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58977D24-0006-6A3C-DA2E-9604342A960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93110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1D7F34-AC7F-C54E-4447-9716C586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28CAAEB-3A6D-2E7E-3288-11C0DEAA7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13" name="PGMeetup.NN">
            <a:extLst>
              <a:ext uri="{FF2B5EF4-FFF2-40B4-BE49-F238E27FC236}">
                <a16:creationId xmlns:a16="http://schemas.microsoft.com/office/drawing/2014/main" id="{D013D95A-1A85-91E7-01EC-DF95B8C90AA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ED2BB-ADCE-6994-08FC-C99E9F636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2B3BF-FB4C-B6DB-3585-3129BCF6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2" name="Текст 12">
            <a:extLst>
              <a:ext uri="{FF2B5EF4-FFF2-40B4-BE49-F238E27FC236}">
                <a16:creationId xmlns:a16="http://schemas.microsoft.com/office/drawing/2014/main" id="{312AD228-FECA-2AE4-1ECE-06964AA1F0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491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475435F-B23A-D008-E391-9501BD957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260BD27-758D-314A-2A75-07366708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DADD0-1A45-E19F-67CB-82ABBF128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F5DD78D-88B8-9E83-F172-56C323427AC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2" name="Текст 12">
            <a:extLst>
              <a:ext uri="{FF2B5EF4-FFF2-40B4-BE49-F238E27FC236}">
                <a16:creationId xmlns:a16="http://schemas.microsoft.com/office/drawing/2014/main" id="{1648FE27-224A-DEF1-6B92-8386585189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1513490"/>
            <a:ext cx="6744728" cy="400796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980235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C92B4-A19C-0E94-167C-54B92EB04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42899-B89E-6D5A-8BA5-3BF539E24E4D}"/>
              </a:ext>
            </a:extLst>
          </p:cNvPr>
          <p:cNvSpPr txBox="1"/>
          <p:nvPr userDrawn="1"/>
        </p:nvSpPr>
        <p:spPr>
          <a:xfrm>
            <a:off x="3027265" y="4023601"/>
            <a:ext cx="7190357" cy="137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Q</a:t>
            </a:r>
            <a:r>
              <a:rPr lang="ru-RU" sz="11500" b="1" dirty="0">
                <a:solidFill>
                  <a:schemeClr val="tx1"/>
                </a:solidFill>
                <a:latin typeface="ROBOTO LIGHT2001047 LIGHT" pitchFamily="2" charset="0"/>
                <a:ea typeface="Montserrat" charset="0"/>
                <a:cs typeface="Montserrat" charset="0"/>
              </a:rPr>
              <a:t>    </a:t>
            </a: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A</a:t>
            </a:r>
            <a:endParaRPr lang="en-US" sz="16600" b="1" dirty="0">
              <a:solidFill>
                <a:schemeClr val="tx1"/>
              </a:solidFill>
              <a:latin typeface="Gilroy" pitchFamily="2" charset="0"/>
              <a:ea typeface="Montserrat" charset="0"/>
              <a:cs typeface="Montserrat" charset="0"/>
            </a:endParaRP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3252A3FE-6323-9DCD-C8C0-384FBA80B48A}"/>
              </a:ext>
            </a:extLst>
          </p:cNvPr>
          <p:cNvSpPr/>
          <p:nvPr userDrawn="1"/>
        </p:nvSpPr>
        <p:spPr>
          <a:xfrm>
            <a:off x="5616045" y="3221198"/>
            <a:ext cx="1203815" cy="1401530"/>
          </a:xfrm>
          <a:custGeom>
            <a:avLst/>
            <a:gdLst>
              <a:gd name="connsiteX0" fmla="*/ 832625 w 1711404"/>
              <a:gd name="connsiteY0" fmla="*/ 884523 h 1992485"/>
              <a:gd name="connsiteX1" fmla="*/ 1178783 w 1711404"/>
              <a:gd name="connsiteY1" fmla="*/ 1303702 h 1992485"/>
              <a:gd name="connsiteX2" fmla="*/ 1189860 w 1711404"/>
              <a:gd name="connsiteY2" fmla="*/ 1291699 h 1992485"/>
              <a:gd name="connsiteX3" fmla="*/ 1296015 w 1711404"/>
              <a:gd name="connsiteY3" fmla="*/ 1171670 h 1992485"/>
              <a:gd name="connsiteX4" fmla="*/ 1392016 w 1711404"/>
              <a:gd name="connsiteY4" fmla="*/ 1053487 h 1992485"/>
              <a:gd name="connsiteX5" fmla="*/ 1581249 w 1711404"/>
              <a:gd name="connsiteY5" fmla="*/ 1248304 h 1992485"/>
              <a:gd name="connsiteX6" fmla="*/ 1489864 w 1711404"/>
              <a:gd name="connsiteY6" fmla="*/ 1364640 h 1992485"/>
              <a:gd name="connsiteX7" fmla="*/ 1355093 w 1711404"/>
              <a:gd name="connsiteY7" fmla="*/ 1516985 h 1992485"/>
              <a:gd name="connsiteX8" fmla="*/ 1711405 w 1711404"/>
              <a:gd name="connsiteY8" fmla="*/ 1957400 h 1992485"/>
              <a:gd name="connsiteX9" fmla="*/ 1349555 w 1711404"/>
              <a:gd name="connsiteY9" fmla="*/ 1957400 h 1992485"/>
              <a:gd name="connsiteX10" fmla="*/ 1157552 w 1711404"/>
              <a:gd name="connsiteY10" fmla="*/ 1721958 h 1992485"/>
              <a:gd name="connsiteX11" fmla="*/ 608315 w 1711404"/>
              <a:gd name="connsiteY11" fmla="*/ 1992485 h 1992485"/>
              <a:gd name="connsiteX12" fmla="*/ 174464 w 1711404"/>
              <a:gd name="connsiteY12" fmla="*/ 1829061 h 1992485"/>
              <a:gd name="connsiteX13" fmla="*/ 0 w 1711404"/>
              <a:gd name="connsiteY13" fmla="*/ 1422808 h 1992485"/>
              <a:gd name="connsiteX14" fmla="*/ 276926 w 1711404"/>
              <a:gd name="connsiteY14" fmla="*/ 944538 h 1992485"/>
              <a:gd name="connsiteX15" fmla="*/ 402466 w 1711404"/>
              <a:gd name="connsiteY15" fmla="*/ 858671 h 1992485"/>
              <a:gd name="connsiteX16" fmla="*/ 410774 w 1711404"/>
              <a:gd name="connsiteY16" fmla="*/ 852208 h 1992485"/>
              <a:gd name="connsiteX17" fmla="*/ 428313 w 1711404"/>
              <a:gd name="connsiteY17" fmla="*/ 838358 h 1992485"/>
              <a:gd name="connsiteX18" fmla="*/ 237234 w 1711404"/>
              <a:gd name="connsiteY18" fmla="*/ 438568 h 1992485"/>
              <a:gd name="connsiteX19" fmla="*/ 364620 w 1711404"/>
              <a:gd name="connsiteY19" fmla="*/ 121876 h 1992485"/>
              <a:gd name="connsiteX20" fmla="*/ 698778 w 1711404"/>
              <a:gd name="connsiteY20" fmla="*/ 0 h 1992485"/>
              <a:gd name="connsiteX21" fmla="*/ 1026474 w 1711404"/>
              <a:gd name="connsiteY21" fmla="*/ 118183 h 1992485"/>
              <a:gd name="connsiteX22" fmla="*/ 1155706 w 1711404"/>
              <a:gd name="connsiteY22" fmla="*/ 417332 h 1992485"/>
              <a:gd name="connsiteX23" fmla="*/ 1084628 w 1711404"/>
              <a:gd name="connsiteY23" fmla="*/ 642618 h 1992485"/>
              <a:gd name="connsiteX24" fmla="*/ 832625 w 1711404"/>
              <a:gd name="connsiteY24" fmla="*/ 884523 h 1992485"/>
              <a:gd name="connsiteX25" fmla="*/ 601853 w 1711404"/>
              <a:gd name="connsiteY25" fmla="*/ 1047947 h 1992485"/>
              <a:gd name="connsiteX26" fmla="*/ 585238 w 1711404"/>
              <a:gd name="connsiteY26" fmla="*/ 1059027 h 1992485"/>
              <a:gd name="connsiteX27" fmla="*/ 342466 w 1711404"/>
              <a:gd name="connsiteY27" fmla="*/ 1257537 h 1992485"/>
              <a:gd name="connsiteX28" fmla="*/ 278773 w 1711404"/>
              <a:gd name="connsiteY28" fmla="*/ 1415422 h 1992485"/>
              <a:gd name="connsiteX29" fmla="*/ 374774 w 1711404"/>
              <a:gd name="connsiteY29" fmla="*/ 1635167 h 1992485"/>
              <a:gd name="connsiteX30" fmla="*/ 594469 w 1711404"/>
              <a:gd name="connsiteY30" fmla="*/ 1731191 h 1992485"/>
              <a:gd name="connsiteX31" fmla="*/ 982165 w 1711404"/>
              <a:gd name="connsiteY31" fmla="*/ 1510522 h 1992485"/>
              <a:gd name="connsiteX32" fmla="*/ 601853 w 1711404"/>
              <a:gd name="connsiteY32" fmla="*/ 1047947 h 1992485"/>
              <a:gd name="connsiteX33" fmla="*/ 663700 w 1711404"/>
              <a:gd name="connsiteY33" fmla="*/ 679550 h 1992485"/>
              <a:gd name="connsiteX34" fmla="*/ 687701 w 1711404"/>
              <a:gd name="connsiteY34" fmla="*/ 662007 h 1992485"/>
              <a:gd name="connsiteX35" fmla="*/ 788317 w 1711404"/>
              <a:gd name="connsiteY35" fmla="*/ 581680 h 1992485"/>
              <a:gd name="connsiteX36" fmla="*/ 845549 w 1711404"/>
              <a:gd name="connsiteY36" fmla="*/ 523512 h 1992485"/>
              <a:gd name="connsiteX37" fmla="*/ 883395 w 1711404"/>
              <a:gd name="connsiteY37" fmla="*/ 409946 h 1992485"/>
              <a:gd name="connsiteX38" fmla="*/ 832625 w 1711404"/>
              <a:gd name="connsiteY38" fmla="*/ 286224 h 1992485"/>
              <a:gd name="connsiteX39" fmla="*/ 695085 w 1711404"/>
              <a:gd name="connsiteY39" fmla="*/ 239135 h 1992485"/>
              <a:gd name="connsiteX40" fmla="*/ 563084 w 1711404"/>
              <a:gd name="connsiteY40" fmla="*/ 288070 h 1992485"/>
              <a:gd name="connsiteX41" fmla="*/ 509545 w 1711404"/>
              <a:gd name="connsiteY41" fmla="*/ 406253 h 1992485"/>
              <a:gd name="connsiteX42" fmla="*/ 576930 w 1711404"/>
              <a:gd name="connsiteY42" fmla="*/ 573370 h 1992485"/>
              <a:gd name="connsiteX43" fmla="*/ 648931 w 1711404"/>
              <a:gd name="connsiteY43" fmla="*/ 661084 h 1992485"/>
              <a:gd name="connsiteX44" fmla="*/ 663700 w 1711404"/>
              <a:gd name="connsiteY44" fmla="*/ 679550 h 199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11404" h="1992485">
                <a:moveTo>
                  <a:pt x="832625" y="884523"/>
                </a:moveTo>
                <a:lnTo>
                  <a:pt x="1178783" y="1303702"/>
                </a:lnTo>
                <a:lnTo>
                  <a:pt x="1189860" y="1291699"/>
                </a:lnTo>
                <a:cubicBezTo>
                  <a:pt x="1227707" y="1251074"/>
                  <a:pt x="1262784" y="1211372"/>
                  <a:pt x="1296015" y="1171670"/>
                </a:cubicBezTo>
                <a:cubicBezTo>
                  <a:pt x="1329247" y="1132891"/>
                  <a:pt x="1361555" y="1093189"/>
                  <a:pt x="1392016" y="1053487"/>
                </a:cubicBezTo>
                <a:lnTo>
                  <a:pt x="1581249" y="1248304"/>
                </a:lnTo>
                <a:cubicBezTo>
                  <a:pt x="1558172" y="1281543"/>
                  <a:pt x="1527711" y="1320322"/>
                  <a:pt x="1489864" y="1364640"/>
                </a:cubicBezTo>
                <a:cubicBezTo>
                  <a:pt x="1452017" y="1408958"/>
                  <a:pt x="1406786" y="1459740"/>
                  <a:pt x="1355093" y="1516985"/>
                </a:cubicBezTo>
                <a:lnTo>
                  <a:pt x="1711405" y="1957400"/>
                </a:lnTo>
                <a:lnTo>
                  <a:pt x="1349555" y="1957400"/>
                </a:lnTo>
                <a:lnTo>
                  <a:pt x="1157552" y="1721958"/>
                </a:lnTo>
                <a:cubicBezTo>
                  <a:pt x="981242" y="1901078"/>
                  <a:pt x="798471" y="1992485"/>
                  <a:pt x="608315" y="1992485"/>
                </a:cubicBezTo>
                <a:cubicBezTo>
                  <a:pt x="437544" y="1992485"/>
                  <a:pt x="293542" y="1938010"/>
                  <a:pt x="174464" y="1829061"/>
                </a:cubicBezTo>
                <a:cubicBezTo>
                  <a:pt x="58155" y="1719188"/>
                  <a:pt x="0" y="1583463"/>
                  <a:pt x="0" y="1422808"/>
                </a:cubicBezTo>
                <a:cubicBezTo>
                  <a:pt x="0" y="1230761"/>
                  <a:pt x="92309" y="1071030"/>
                  <a:pt x="276926" y="944538"/>
                </a:cubicBezTo>
                <a:lnTo>
                  <a:pt x="402466" y="858671"/>
                </a:lnTo>
                <a:cubicBezTo>
                  <a:pt x="404313" y="857747"/>
                  <a:pt x="407082" y="855901"/>
                  <a:pt x="410774" y="852208"/>
                </a:cubicBezTo>
                <a:cubicBezTo>
                  <a:pt x="414466" y="848514"/>
                  <a:pt x="420928" y="843898"/>
                  <a:pt x="428313" y="838358"/>
                </a:cubicBezTo>
                <a:cubicBezTo>
                  <a:pt x="300927" y="702633"/>
                  <a:pt x="237234" y="569677"/>
                  <a:pt x="237234" y="438568"/>
                </a:cubicBezTo>
                <a:cubicBezTo>
                  <a:pt x="237234" y="309306"/>
                  <a:pt x="279696" y="203126"/>
                  <a:pt x="364620" y="121876"/>
                </a:cubicBezTo>
                <a:cubicBezTo>
                  <a:pt x="451390" y="40625"/>
                  <a:pt x="562160" y="0"/>
                  <a:pt x="698778" y="0"/>
                </a:cubicBezTo>
                <a:cubicBezTo>
                  <a:pt x="830779" y="0"/>
                  <a:pt x="939703" y="39702"/>
                  <a:pt x="1026474" y="118183"/>
                </a:cubicBezTo>
                <a:cubicBezTo>
                  <a:pt x="1113244" y="197587"/>
                  <a:pt x="1155706" y="297303"/>
                  <a:pt x="1155706" y="417332"/>
                </a:cubicBezTo>
                <a:cubicBezTo>
                  <a:pt x="1155706" y="500429"/>
                  <a:pt x="1131706" y="575217"/>
                  <a:pt x="1084628" y="642618"/>
                </a:cubicBezTo>
                <a:cubicBezTo>
                  <a:pt x="1038474" y="710019"/>
                  <a:pt x="954473" y="790346"/>
                  <a:pt x="832625" y="884523"/>
                </a:cubicBezTo>
                <a:close/>
                <a:moveTo>
                  <a:pt x="601853" y="1047947"/>
                </a:moveTo>
                <a:lnTo>
                  <a:pt x="585238" y="1059027"/>
                </a:lnTo>
                <a:cubicBezTo>
                  <a:pt x="466159" y="1141201"/>
                  <a:pt x="385851" y="1207679"/>
                  <a:pt x="342466" y="1257537"/>
                </a:cubicBezTo>
                <a:cubicBezTo>
                  <a:pt x="300004" y="1307395"/>
                  <a:pt x="278773" y="1360023"/>
                  <a:pt x="278773" y="1415422"/>
                </a:cubicBezTo>
                <a:cubicBezTo>
                  <a:pt x="278773" y="1494826"/>
                  <a:pt x="311081" y="1568690"/>
                  <a:pt x="374774" y="1635167"/>
                </a:cubicBezTo>
                <a:cubicBezTo>
                  <a:pt x="441236" y="1698875"/>
                  <a:pt x="514160" y="1731191"/>
                  <a:pt x="594469" y="1731191"/>
                </a:cubicBezTo>
                <a:cubicBezTo>
                  <a:pt x="707085" y="1731191"/>
                  <a:pt x="835395" y="1657327"/>
                  <a:pt x="982165" y="1510522"/>
                </a:cubicBezTo>
                <a:lnTo>
                  <a:pt x="601853" y="1047947"/>
                </a:lnTo>
                <a:close/>
                <a:moveTo>
                  <a:pt x="663700" y="679550"/>
                </a:moveTo>
                <a:lnTo>
                  <a:pt x="687701" y="662007"/>
                </a:lnTo>
                <a:cubicBezTo>
                  <a:pt x="728316" y="631538"/>
                  <a:pt x="762471" y="604763"/>
                  <a:pt x="788317" y="581680"/>
                </a:cubicBezTo>
                <a:cubicBezTo>
                  <a:pt x="815087" y="558598"/>
                  <a:pt x="833548" y="539208"/>
                  <a:pt x="845549" y="523512"/>
                </a:cubicBezTo>
                <a:cubicBezTo>
                  <a:pt x="870472" y="493043"/>
                  <a:pt x="883395" y="455188"/>
                  <a:pt x="883395" y="409946"/>
                </a:cubicBezTo>
                <a:cubicBezTo>
                  <a:pt x="883395" y="359164"/>
                  <a:pt x="866779" y="318539"/>
                  <a:pt x="832625" y="286224"/>
                </a:cubicBezTo>
                <a:cubicBezTo>
                  <a:pt x="798471" y="254831"/>
                  <a:pt x="753240" y="239135"/>
                  <a:pt x="695085" y="239135"/>
                </a:cubicBezTo>
                <a:cubicBezTo>
                  <a:pt x="642469" y="239135"/>
                  <a:pt x="599084" y="255755"/>
                  <a:pt x="563084" y="288070"/>
                </a:cubicBezTo>
                <a:cubicBezTo>
                  <a:pt x="527083" y="318539"/>
                  <a:pt x="509545" y="358241"/>
                  <a:pt x="509545" y="406253"/>
                </a:cubicBezTo>
                <a:cubicBezTo>
                  <a:pt x="509545" y="462574"/>
                  <a:pt x="531699" y="518896"/>
                  <a:pt x="576930" y="573370"/>
                </a:cubicBezTo>
                <a:lnTo>
                  <a:pt x="648931" y="661084"/>
                </a:lnTo>
                <a:cubicBezTo>
                  <a:pt x="651700" y="665701"/>
                  <a:pt x="656316" y="671240"/>
                  <a:pt x="663700" y="679550"/>
                </a:cubicBezTo>
                <a:close/>
              </a:path>
            </a:pathLst>
          </a:custGeom>
          <a:solidFill>
            <a:schemeClr val="tx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51136-2B70-9A33-B5D0-757DB52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EB48448A-BE37-6B14-0289-48B8EB853241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5440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A4DEDC-72BF-493D-A08F-775DF1DAD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F3B0F-C36D-8DEC-13AC-E8980E2E08D8}"/>
              </a:ext>
            </a:extLst>
          </p:cNvPr>
          <p:cNvSpPr txBox="1"/>
          <p:nvPr userDrawn="1"/>
        </p:nvSpPr>
        <p:spPr>
          <a:xfrm>
            <a:off x="0" y="3248386"/>
            <a:ext cx="121920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ru-RU" sz="9600" b="1" i="0" dirty="0">
                <a:solidFill>
                  <a:schemeClr val="tx1"/>
                </a:solidFill>
                <a:latin typeface="Gilroy" pitchFamily="2" charset="0"/>
              </a:rPr>
              <a:t>Спасибо!</a:t>
            </a:r>
          </a:p>
        </p:txBody>
      </p:sp>
      <p:sp>
        <p:nvSpPr>
          <p:cNvPr id="4" name="PGMeetup.NN">
            <a:extLst>
              <a:ext uri="{FF2B5EF4-FFF2-40B4-BE49-F238E27FC236}">
                <a16:creationId xmlns:a16="http://schemas.microsoft.com/office/drawing/2014/main" id="{9E0E7129-BD85-4E12-E4E4-9147B023C013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43CEBB-260D-C452-0044-4C994A7E4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76B63-E7E0-7533-9331-95C630068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C3B03-3D56-F355-3A61-22C5450BC9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9AF6A2FD-0842-DD52-43FC-451950F68AE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900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05625-8A02-7B02-3A4A-D22B97302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91BCA-DD52-4466-A24B-FCDF249C0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3D349D7F-C030-6CE5-94B4-3D0F0AE5393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20160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11" name="PGMeetup.NN">
            <a:extLst>
              <a:ext uri="{FF2B5EF4-FFF2-40B4-BE49-F238E27FC236}">
                <a16:creationId xmlns:a16="http://schemas.microsoft.com/office/drawing/2014/main" id="{6CEC2E72-0E7D-472E-3923-DCF502903B8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28178-4D68-8C1F-7861-52F6EE198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CFAEA-F678-4083-9BE2-762D265870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060C085-000F-07B3-A797-5190E28A5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14B208B-3C87-77F5-84E9-3D9820F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89B30E73-898A-0A0B-73E4-D85CDC8647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7" name="PGMeetup.NN">
            <a:extLst>
              <a:ext uri="{FF2B5EF4-FFF2-40B4-BE49-F238E27FC236}">
                <a16:creationId xmlns:a16="http://schemas.microsoft.com/office/drawing/2014/main" id="{FF3DA335-7284-F260-2324-69C5FC615BD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0CB8C-B742-0CED-1604-7FA38C69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E2A55-805B-6785-F177-7C41A4113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49180"/>
            <a:ext cx="10799762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D99453-ED9D-5123-B188-DC3DC7723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850C3-E146-235F-AD4A-6A3E5A2DD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381ED-06B1-FACA-BCEB-813828C8B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8" name="PGMeetup.NN">
            <a:extLst>
              <a:ext uri="{FF2B5EF4-FFF2-40B4-BE49-F238E27FC236}">
                <a16:creationId xmlns:a16="http://schemas.microsoft.com/office/drawing/2014/main" id="{DD7AF3F8-DB2D-EDEE-5F39-B2376FDC514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3042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6514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B9F36-28E3-75E7-F9AA-F6CF1C7C868A}"/>
              </a:ext>
            </a:extLst>
          </p:cNvPr>
          <p:cNvSpPr txBox="1"/>
          <p:nvPr userDrawn="1"/>
        </p:nvSpPr>
        <p:spPr>
          <a:xfrm>
            <a:off x="408978" y="1713184"/>
            <a:ext cx="452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F52B6-6287-E3BA-BA6B-D15B7E2E0A0A}"/>
              </a:ext>
            </a:extLst>
          </p:cNvPr>
          <p:cNvSpPr txBox="1"/>
          <p:nvPr userDrawn="1"/>
        </p:nvSpPr>
        <p:spPr>
          <a:xfrm>
            <a:off x="3320344" y="1713184"/>
            <a:ext cx="551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F8252-4FC5-2592-947C-4AF2656DEE3F}"/>
              </a:ext>
            </a:extLst>
          </p:cNvPr>
          <p:cNvSpPr txBox="1"/>
          <p:nvPr userDrawn="1"/>
        </p:nvSpPr>
        <p:spPr>
          <a:xfrm>
            <a:off x="6084565" y="1713184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97605-00D4-E781-5E89-9F7933DBA8A7}"/>
              </a:ext>
            </a:extLst>
          </p:cNvPr>
          <p:cNvSpPr txBox="1"/>
          <p:nvPr userDrawn="1"/>
        </p:nvSpPr>
        <p:spPr>
          <a:xfrm>
            <a:off x="8869806" y="171318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745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A07B-0700-4CA7-8F9B-12C5A72A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D601B0-5352-415B-8525-023DEAE8B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D5875-EA12-4970-9512-B0CA7A638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EA89-D635-C14C-B12B-C7BE34B23BC7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80365-B809-45B9-ADEA-07C9A1FF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FD95C-1148-4D3A-81F2-0E8D51188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710" r:id="rId4"/>
    <p:sldLayoutId id="2147483711" r:id="rId5"/>
    <p:sldLayoutId id="2147483677" r:id="rId6"/>
    <p:sldLayoutId id="2147483707" r:id="rId7"/>
    <p:sldLayoutId id="2147483672" r:id="rId8"/>
    <p:sldLayoutId id="2147483715" r:id="rId9"/>
    <p:sldLayoutId id="2147483708" r:id="rId10"/>
    <p:sldLayoutId id="2147483712" r:id="rId11"/>
    <p:sldLayoutId id="2147483713" r:id="rId12"/>
    <p:sldLayoutId id="2147483714" r:id="rId13"/>
    <p:sldLayoutId id="2147483674" r:id="rId14"/>
    <p:sldLayoutId id="2147483676" r:id="rId15"/>
    <p:sldLayoutId id="2147483700" r:id="rId16"/>
    <p:sldLayoutId id="2147483685" r:id="rId17"/>
    <p:sldLayoutId id="2147483696" r:id="rId18"/>
    <p:sldLayoutId id="2147483664" r:id="rId19"/>
    <p:sldLayoutId id="2147483688" r:id="rId20"/>
    <p:sldLayoutId id="2147483695" r:id="rId21"/>
    <p:sldLayoutId id="214748369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ebezium.zulipchat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6C1E8D-D8F7-2476-C520-9A8BEA14E8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8529" y="2153053"/>
            <a:ext cx="9105007" cy="3076410"/>
          </a:xfrm>
        </p:spPr>
        <p:txBody>
          <a:bodyPr/>
          <a:lstStyle/>
          <a:p>
            <a:r>
              <a:rPr lang="ru-RU" sz="5400" dirty="0"/>
              <a:t>Применение </a:t>
            </a:r>
            <a:r>
              <a:rPr lang="en-US" sz="5400" dirty="0" err="1"/>
              <a:t>Debezium</a:t>
            </a:r>
            <a:r>
              <a:rPr lang="en-US" sz="5400" dirty="0"/>
              <a:t> </a:t>
            </a:r>
            <a:r>
              <a:rPr lang="ru-RU" sz="5400" dirty="0"/>
              <a:t>в качестве инструмента дельта-миграции данных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1E188B-CC5B-0807-7E00-6309BCE17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Максим</a:t>
            </a:r>
            <a:r>
              <a:rPr lang="en-US" dirty="0"/>
              <a:t> </a:t>
            </a:r>
            <a:r>
              <a:rPr lang="ru-RU" dirty="0"/>
              <a:t>Емелин</a:t>
            </a:r>
          </a:p>
        </p:txBody>
      </p:sp>
    </p:spTree>
    <p:extLst>
      <p:ext uri="{BB962C8B-B14F-4D97-AF65-F5344CB8AC3E}">
        <p14:creationId xmlns:p14="http://schemas.microsoft.com/office/powerpoint/2010/main" val="237338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Партиции</a:t>
            </a:r>
            <a:r>
              <a:rPr lang="ru-RU" dirty="0"/>
              <a:t> и упорядоченность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453135-CFB2-F82D-F314-0E7868175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85" y="1589972"/>
            <a:ext cx="10441897" cy="4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5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в один топик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E27AAD-46A8-6240-142F-9E3FE48B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386984"/>
            <a:ext cx="10553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Захват изменений из нескольких таблиц перенаправляется в единый топик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Единый топик имеет только одну </a:t>
            </a:r>
            <a:r>
              <a:rPr lang="ru-RU" sz="2400" dirty="0" err="1">
                <a:solidFill>
                  <a:srgbClr val="000000"/>
                </a:solidFill>
              </a:rPr>
              <a:t>партицию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Захват изменений работает последовательно, изменения пишутся в </a:t>
            </a:r>
            <a:r>
              <a:rPr lang="en-US" sz="2400" dirty="0" err="1">
                <a:solidFill>
                  <a:srgbClr val="000000"/>
                </a:solidFill>
              </a:rPr>
              <a:t>kafka</a:t>
            </a:r>
            <a:r>
              <a:rPr lang="ru-RU" sz="2400" dirty="0">
                <a:solidFill>
                  <a:srgbClr val="000000"/>
                </a:solidFill>
              </a:rPr>
              <a:t> последовательно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Изменения применяются в целевую БД последовательно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в один топик 2</a:t>
            </a:r>
          </a:p>
        </p:txBody>
      </p:sp>
    </p:spTree>
    <p:extLst>
      <p:ext uri="{BB962C8B-B14F-4D97-AF65-F5344CB8AC3E}">
        <p14:creationId xmlns:p14="http://schemas.microsoft.com/office/powerpoint/2010/main" val="638513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Поддерживаются внешние ключи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Гарантируется упорядочение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Стандартный коннектор </a:t>
            </a:r>
            <a:r>
              <a:rPr lang="en-US" sz="2400" dirty="0">
                <a:solidFill>
                  <a:srgbClr val="000000"/>
                </a:solidFill>
              </a:rPr>
              <a:t>Confluent JDBC Sink connector</a:t>
            </a:r>
            <a:r>
              <a:rPr lang="ru-RU" sz="2400" dirty="0">
                <a:solidFill>
                  <a:srgbClr val="000000"/>
                </a:solidFill>
              </a:rPr>
              <a:t> не может быть использован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Для чтения из </a:t>
            </a:r>
            <a:r>
              <a:rPr lang="en-US" sz="2400" dirty="0" err="1">
                <a:solidFill>
                  <a:srgbClr val="000000"/>
                </a:solidFill>
              </a:rPr>
              <a:t>kafka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и применения изменений необходимо разрабатывать прикладную логику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в один топик 3</a:t>
            </a:r>
          </a:p>
        </p:txBody>
      </p:sp>
    </p:spTree>
    <p:extLst>
      <p:ext uri="{BB962C8B-B14F-4D97-AF65-F5344CB8AC3E}">
        <p14:creationId xmlns:p14="http://schemas.microsoft.com/office/powerpoint/2010/main" val="459015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Debezium</a:t>
            </a:r>
            <a:r>
              <a:rPr lang="en-US" sz="3200" dirty="0"/>
              <a:t> CDC for PostgreSQL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D42A0-75D2-5B93-7C36-CADE77FB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58" y="1538712"/>
            <a:ext cx="9113083" cy="46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8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Реестр схем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A55FF8-DEC3-57B0-CD87-2962A2FD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62" y="1746409"/>
            <a:ext cx="10717475" cy="43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6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Реестр схем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11FD8-A895-46D0-6865-88CD27F6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17" y="1580615"/>
            <a:ext cx="7085166" cy="45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Тестирование </a:t>
            </a:r>
            <a:r>
              <a:rPr lang="en-US" sz="3200" dirty="0" err="1"/>
              <a:t>Debezium</a:t>
            </a:r>
            <a:r>
              <a:rPr lang="en-US" sz="3200" dirty="0"/>
              <a:t> CDC for</a:t>
            </a:r>
            <a:r>
              <a:rPr lang="ru-RU" sz="3200" dirty="0"/>
              <a:t> </a:t>
            </a:r>
            <a:r>
              <a:rPr lang="en-US" sz="3200" dirty="0"/>
              <a:t>PostgreSQL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1E098B-4130-3775-EB30-654F60C5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0" y="1819089"/>
            <a:ext cx="11120520" cy="39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Не поддерживается </a:t>
            </a:r>
            <a:r>
              <a:rPr lang="en-US" sz="2400" dirty="0"/>
              <a:t>DDL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Таблицы должны иметь </a:t>
            </a:r>
            <a:r>
              <a:rPr lang="en-US" sz="2400" dirty="0"/>
              <a:t>PK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Коннектор может работать только на мастере</a:t>
            </a:r>
            <a:r>
              <a:rPr lang="en-US" sz="2400" dirty="0"/>
              <a:t> (</a:t>
            </a:r>
            <a:r>
              <a:rPr lang="ru-RU" sz="2400" dirty="0"/>
              <a:t>слоты логической репликации поддерживаются только на мастере</a:t>
            </a:r>
            <a:r>
              <a:rPr lang="en-US" sz="2400" dirty="0"/>
              <a:t>)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Переключение на реплику затруднительно </a:t>
            </a:r>
            <a:r>
              <a:rPr lang="en-US" sz="2400" dirty="0"/>
              <a:t>(</a:t>
            </a:r>
            <a:r>
              <a:rPr lang="ru-RU" sz="2400" dirty="0"/>
              <a:t>нужно пересоздавать слот репликации и новую подписку</a:t>
            </a:r>
            <a:r>
              <a:rPr lang="en-US" sz="2400" dirty="0"/>
              <a:t>)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Ограничения </a:t>
            </a:r>
            <a:r>
              <a:rPr lang="en-US" sz="3200" dirty="0" err="1"/>
              <a:t>Debezium</a:t>
            </a:r>
            <a:r>
              <a:rPr lang="ru-RU" sz="3200" dirty="0"/>
              <a:t> </a:t>
            </a:r>
            <a:r>
              <a:rPr lang="en-US" sz="3200" dirty="0"/>
              <a:t>for PostgreSQL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23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За время переключения потенциально могут пропасть данные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ru-RU" sz="2400" dirty="0"/>
              <a:t>На текущий момент поддерживаются БД в </a:t>
            </a:r>
            <a:r>
              <a:rPr lang="en-US" sz="2400" dirty="0"/>
              <a:t>UTF-8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Миграция </a:t>
            </a:r>
            <a:r>
              <a:rPr lang="en-US" sz="2400" dirty="0"/>
              <a:t>LOB </a:t>
            </a:r>
            <a:r>
              <a:rPr lang="ru-RU" sz="2400" dirty="0"/>
              <a:t>затруднена из-за максимального размера сообщения в 1</a:t>
            </a:r>
            <a:r>
              <a:rPr lang="en-US" sz="2400" dirty="0"/>
              <a:t>MB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Типы </a:t>
            </a:r>
            <a:r>
              <a:rPr lang="en-US" sz="2400" dirty="0"/>
              <a:t>Time/Date/Timestamp </a:t>
            </a:r>
            <a:r>
              <a:rPr lang="ru-RU" sz="2400" dirty="0"/>
              <a:t>требуют дополнительного внимания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ru-RU" sz="2400" dirty="0"/>
              <a:t>Необходим рестарт сервера при смене </a:t>
            </a:r>
            <a:r>
              <a:rPr lang="en-US" sz="2400" dirty="0" err="1"/>
              <a:t>wal_level</a:t>
            </a:r>
            <a:r>
              <a:rPr lang="en-US" sz="2400" dirty="0"/>
              <a:t> </a:t>
            </a:r>
            <a:r>
              <a:rPr lang="ru-RU" sz="2400" dirty="0"/>
              <a:t>на значение</a:t>
            </a:r>
            <a:r>
              <a:rPr lang="en-US" sz="2400" dirty="0"/>
              <a:t> logical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Ограничения </a:t>
            </a:r>
            <a:r>
              <a:rPr lang="en-US" sz="3200" dirty="0" err="1"/>
              <a:t>Debezium</a:t>
            </a:r>
            <a:r>
              <a:rPr lang="ru-RU" sz="3200" dirty="0"/>
              <a:t> </a:t>
            </a:r>
            <a:r>
              <a:rPr lang="en-US" sz="3200" dirty="0"/>
              <a:t>for PostgreSQL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14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2400" dirty="0"/>
              <a:t>Что такое дельта-миграция</a:t>
            </a:r>
            <a:r>
              <a:rPr lang="en-US" sz="2400" dirty="0"/>
              <a:t> </a:t>
            </a:r>
            <a:r>
              <a:rPr lang="ru-RU" sz="2400" dirty="0"/>
              <a:t>и для чего она нужна</a:t>
            </a:r>
            <a:r>
              <a:rPr lang="en-US" sz="2400" dirty="0"/>
              <a:t>?</a:t>
            </a:r>
          </a:p>
          <a:p>
            <a:r>
              <a:rPr lang="ru-RU" sz="2400" dirty="0"/>
              <a:t>Почему </a:t>
            </a:r>
            <a:r>
              <a:rPr lang="en-US" sz="2400" dirty="0" err="1"/>
              <a:t>Debezium</a:t>
            </a:r>
            <a:r>
              <a:rPr lang="en-US" sz="2400" dirty="0"/>
              <a:t>?</a:t>
            </a:r>
            <a:r>
              <a:rPr lang="ru-RU" sz="2400" dirty="0"/>
              <a:t> Преимущества</a:t>
            </a:r>
            <a:r>
              <a:rPr lang="en-US" sz="2400" dirty="0"/>
              <a:t> </a:t>
            </a:r>
            <a:r>
              <a:rPr lang="ru-RU" sz="2400" dirty="0"/>
              <a:t>и недостатки</a:t>
            </a:r>
            <a:endParaRPr lang="en-US" sz="2400" dirty="0"/>
          </a:p>
          <a:p>
            <a:r>
              <a:rPr lang="ru-RU" sz="2400" dirty="0"/>
              <a:t>Что дает </a:t>
            </a:r>
            <a:r>
              <a:rPr lang="en-US" sz="2400" dirty="0" err="1"/>
              <a:t>Debezium</a:t>
            </a:r>
            <a:r>
              <a:rPr lang="en-US" sz="2400" dirty="0"/>
              <a:t> </a:t>
            </a:r>
            <a:r>
              <a:rPr lang="ru-RU" sz="2400" dirty="0"/>
              <a:t>из коробки</a:t>
            </a:r>
            <a:r>
              <a:rPr lang="en-US" sz="2400" dirty="0"/>
              <a:t>?</a:t>
            </a:r>
          </a:p>
          <a:p>
            <a:r>
              <a:rPr lang="ru-RU" sz="2400" dirty="0" err="1"/>
              <a:t>Партиции</a:t>
            </a:r>
            <a:r>
              <a:rPr lang="en-US" sz="2400" dirty="0"/>
              <a:t> </a:t>
            </a:r>
            <a:r>
              <a:rPr lang="ru-RU" sz="2400" dirty="0"/>
              <a:t>и упорядоченность</a:t>
            </a:r>
            <a:endParaRPr lang="en-US" sz="2400" dirty="0"/>
          </a:p>
          <a:p>
            <a:r>
              <a:rPr lang="en-US" sz="2400" dirty="0" err="1"/>
              <a:t>Debezium</a:t>
            </a:r>
            <a:r>
              <a:rPr lang="en-US" sz="2400" dirty="0"/>
              <a:t> </a:t>
            </a:r>
            <a:r>
              <a:rPr lang="ru-RU" sz="2400" dirty="0"/>
              <a:t>в 1 топик</a:t>
            </a:r>
            <a:endParaRPr lang="en-US" sz="2400" dirty="0"/>
          </a:p>
          <a:p>
            <a:r>
              <a:rPr lang="ru-RU" sz="2400" dirty="0"/>
              <a:t>Коннектор к </a:t>
            </a:r>
            <a:r>
              <a:rPr lang="en-US" sz="2400" dirty="0"/>
              <a:t>PostgreSQL</a:t>
            </a:r>
            <a:r>
              <a:rPr lang="ru-RU" sz="2400" dirty="0"/>
              <a:t> и </a:t>
            </a:r>
            <a:r>
              <a:rPr lang="en-US" sz="2400" dirty="0"/>
              <a:t>Oracle</a:t>
            </a:r>
          </a:p>
          <a:p>
            <a:r>
              <a:rPr lang="ru-RU" sz="2400" dirty="0"/>
              <a:t>Чтение из </a:t>
            </a:r>
            <a:r>
              <a:rPr lang="en-US" sz="2400" dirty="0" err="1"/>
              <a:t>kafka</a:t>
            </a:r>
            <a:r>
              <a:rPr lang="en-US" sz="2400" dirty="0"/>
              <a:t> </a:t>
            </a:r>
            <a:r>
              <a:rPr lang="ru-RU" sz="2400" dirty="0"/>
              <a:t>и применение изменений</a:t>
            </a:r>
            <a:endParaRPr lang="en-US" sz="2400" dirty="0"/>
          </a:p>
          <a:p>
            <a:r>
              <a:rPr lang="ru-RU" dirty="0"/>
              <a:t>Н</a:t>
            </a:r>
            <a:r>
              <a:rPr lang="ru-RU" sz="2400" dirty="0"/>
              <a:t>агрузочное тестирование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чем будем говорить</a:t>
            </a:r>
            <a:r>
              <a:rPr lang="en-US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492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Debezium</a:t>
            </a:r>
            <a:r>
              <a:rPr lang="en-US" sz="3200" dirty="0"/>
              <a:t> CDC for Oracle</a:t>
            </a:r>
            <a:r>
              <a:rPr lang="ru-RU" sz="3200" dirty="0"/>
              <a:t> (</a:t>
            </a:r>
            <a:r>
              <a:rPr lang="en-US" sz="3200" dirty="0" err="1"/>
              <a:t>LogMiner</a:t>
            </a:r>
            <a:r>
              <a:rPr lang="ru-RU" sz="3200" dirty="0"/>
              <a:t>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3382E-1D15-ECDC-A37D-3F6CD9C6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3" y="1609171"/>
            <a:ext cx="7060892" cy="45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Тестирование </a:t>
            </a:r>
            <a:r>
              <a:rPr lang="en-US" sz="3200" dirty="0" err="1"/>
              <a:t>Debezium</a:t>
            </a:r>
            <a:r>
              <a:rPr lang="en-US" sz="3200" dirty="0"/>
              <a:t> CDC for Oracle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E4FD84-73CA-3DF7-B095-7F430EDAA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16" y="1971645"/>
            <a:ext cx="10925368" cy="38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Использует</a:t>
            </a:r>
            <a:r>
              <a:rPr lang="en-US" dirty="0"/>
              <a:t> </a:t>
            </a:r>
            <a:r>
              <a:rPr lang="en-US" dirty="0" err="1"/>
              <a:t>LogMiner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</a:t>
            </a:r>
            <a:r>
              <a:rPr lang="en-US" dirty="0" err="1"/>
              <a:t>Xstream</a:t>
            </a:r>
            <a:r>
              <a:rPr lang="en-US" dirty="0"/>
              <a:t> API</a:t>
            </a:r>
          </a:p>
          <a:p>
            <a:r>
              <a:rPr lang="ru-RU" dirty="0"/>
              <a:t>Таблицы должны иметь </a:t>
            </a:r>
            <a:r>
              <a:rPr lang="en-US" dirty="0"/>
              <a:t>PK</a:t>
            </a:r>
          </a:p>
          <a:p>
            <a:r>
              <a:rPr lang="ru-RU" dirty="0"/>
              <a:t>Область памяти для буферизации событий должна быть правильно настроена</a:t>
            </a:r>
            <a:r>
              <a:rPr lang="en-US" dirty="0"/>
              <a:t> (</a:t>
            </a:r>
            <a:r>
              <a:rPr lang="ru-RU" dirty="0"/>
              <a:t>особенно для больших и долгих транзакций</a:t>
            </a:r>
            <a:r>
              <a:rPr lang="en-US" dirty="0"/>
              <a:t>)</a:t>
            </a:r>
          </a:p>
          <a:p>
            <a:r>
              <a:rPr lang="ru-RU" dirty="0"/>
              <a:t>Альтернативный вариант буферизации </a:t>
            </a:r>
            <a:r>
              <a:rPr lang="en-US" dirty="0" err="1"/>
              <a:t>Infinispan</a:t>
            </a:r>
            <a:r>
              <a:rPr lang="en-US" dirty="0"/>
              <a:t> </a:t>
            </a:r>
            <a:r>
              <a:rPr lang="ru-RU" dirty="0"/>
              <a:t>на текущий момент в разработке</a:t>
            </a:r>
            <a:endParaRPr lang="en-US" dirty="0"/>
          </a:p>
          <a:p>
            <a:r>
              <a:rPr lang="ru-RU" dirty="0"/>
              <a:t>Поддержка </a:t>
            </a:r>
            <a:r>
              <a:rPr lang="en-US" dirty="0"/>
              <a:t>LOB </a:t>
            </a:r>
            <a:r>
              <a:rPr lang="ru-RU" dirty="0"/>
              <a:t>в разработке и ограничена максимальным объемом сообщения в 1 </a:t>
            </a:r>
            <a:r>
              <a:rPr lang="en-US" dirty="0"/>
              <a:t>MB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Ограничения </a:t>
            </a:r>
            <a:r>
              <a:rPr lang="en-US" sz="3200" dirty="0" err="1"/>
              <a:t>Debezium</a:t>
            </a:r>
            <a:r>
              <a:rPr lang="en-US" sz="3200" dirty="0"/>
              <a:t> CDC for Oracle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22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Не поддерживаются </a:t>
            </a:r>
            <a:r>
              <a:rPr lang="en-US" dirty="0"/>
              <a:t>object types, nested tables, </a:t>
            </a:r>
            <a:r>
              <a:rPr lang="en-US" dirty="0" err="1"/>
              <a:t>varrays</a:t>
            </a:r>
            <a:r>
              <a:rPr lang="en-US" dirty="0"/>
              <a:t>, user-defined types, XML, spatial</a:t>
            </a:r>
          </a:p>
          <a:p>
            <a:r>
              <a:rPr lang="ru-RU" dirty="0"/>
              <a:t>Коннектор не работает на </a:t>
            </a:r>
            <a:r>
              <a:rPr lang="en-US" dirty="0"/>
              <a:t>physical/logical standby</a:t>
            </a:r>
          </a:p>
          <a:p>
            <a:r>
              <a:rPr lang="ru-RU" dirty="0"/>
              <a:t>Не поддерживается </a:t>
            </a:r>
            <a:r>
              <a:rPr lang="en-US" dirty="0"/>
              <a:t>DDL </a:t>
            </a:r>
            <a:r>
              <a:rPr lang="ru-RU" dirty="0"/>
              <a:t>для стратегии майнинга </a:t>
            </a:r>
            <a:r>
              <a:rPr lang="en-US" dirty="0"/>
              <a:t>ONLINE_CATALOG</a:t>
            </a:r>
          </a:p>
          <a:p>
            <a:r>
              <a:rPr lang="ru-RU" dirty="0"/>
              <a:t>Для стратегии майнинга </a:t>
            </a:r>
            <a:r>
              <a:rPr lang="en-US" dirty="0"/>
              <a:t>REDO_LOG_CATALOG </a:t>
            </a:r>
            <a:r>
              <a:rPr lang="ru-RU" dirty="0"/>
              <a:t>должны быть скорректированы параметры </a:t>
            </a:r>
            <a:r>
              <a:rPr lang="en-US" dirty="0"/>
              <a:t>Redo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Ограничения </a:t>
            </a:r>
            <a:r>
              <a:rPr lang="en-US" sz="3200" dirty="0" err="1"/>
              <a:t>Debezium</a:t>
            </a:r>
            <a:r>
              <a:rPr lang="en-US" sz="3200" dirty="0"/>
              <a:t> CDC for Oracle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433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896579"/>
            <a:ext cx="9177058" cy="548763"/>
          </a:xfrm>
        </p:spPr>
        <p:txBody>
          <a:bodyPr/>
          <a:lstStyle/>
          <a:p>
            <a:r>
              <a:rPr lang="ru-RU" dirty="0"/>
              <a:t>Тестирование </a:t>
            </a:r>
            <a:r>
              <a:rPr lang="en-US" dirty="0"/>
              <a:t>Confluent JDBC Sink connector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3DF151-6CEC-250B-0309-57DB5F8E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81" y="1632160"/>
            <a:ext cx="7312000" cy="44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Характеристики</a:t>
            </a:r>
            <a:r>
              <a:rPr lang="ru-RU" sz="3200" dirty="0"/>
              <a:t> нагрузочного стенда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A1E58A-7325-F86D-85CE-96227B443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36" y="1569794"/>
            <a:ext cx="5292662" cy="46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22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Позволяет читать изменения из единого топика </a:t>
            </a:r>
            <a:r>
              <a:rPr lang="en-US" dirty="0" err="1"/>
              <a:t>kafka</a:t>
            </a:r>
            <a:r>
              <a:rPr lang="ru-RU" dirty="0"/>
              <a:t> и применять ряд оптимизаций при записи в целевую БД</a:t>
            </a:r>
          </a:p>
          <a:p>
            <a:r>
              <a:rPr lang="en-US" dirty="0"/>
              <a:t>Java-based</a:t>
            </a:r>
          </a:p>
          <a:p>
            <a:r>
              <a:rPr lang="ru-RU" dirty="0"/>
              <a:t>Может использоваться с гетерогенными сообщениями из топика </a:t>
            </a:r>
            <a:r>
              <a:rPr lang="en-US" dirty="0" err="1"/>
              <a:t>kafka</a:t>
            </a:r>
            <a:r>
              <a:rPr lang="en-US" dirty="0"/>
              <a:t> </a:t>
            </a:r>
            <a:r>
              <a:rPr lang="ru-RU" dirty="0"/>
              <a:t>и применять изменения в </a:t>
            </a:r>
            <a:r>
              <a:rPr lang="en-US" dirty="0"/>
              <a:t>PostgreSQL</a:t>
            </a:r>
          </a:p>
          <a:p>
            <a:r>
              <a:rPr lang="ru-RU" dirty="0"/>
              <a:t>Может параллельно писать в разные таблицы</a:t>
            </a:r>
            <a:endParaRPr lang="en-US" dirty="0"/>
          </a:p>
          <a:p>
            <a:r>
              <a:rPr lang="ru-RU" dirty="0"/>
              <a:t>Поддерживает вариант приоритетной вставки </a:t>
            </a:r>
            <a:r>
              <a:rPr lang="en-US" dirty="0"/>
              <a:t>(inserts first)</a:t>
            </a:r>
          </a:p>
          <a:p>
            <a:r>
              <a:rPr lang="en-US" dirty="0"/>
              <a:t>COPY </a:t>
            </a:r>
          </a:p>
          <a:p>
            <a:r>
              <a:rPr lang="en-US" dirty="0"/>
              <a:t>1000-3000 RPS </a:t>
            </a:r>
            <a:r>
              <a:rPr lang="ru-RU" dirty="0"/>
              <a:t>на текущий момент (локальное тестирование)</a:t>
            </a:r>
            <a:endParaRPr lang="en-US" dirty="0"/>
          </a:p>
          <a:p>
            <a:r>
              <a:rPr lang="ru-RU" dirty="0"/>
              <a:t>Необходима стабилизация решения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собственного </a:t>
            </a:r>
            <a:r>
              <a:rPr lang="en-US" dirty="0"/>
              <a:t>sink</a:t>
            </a:r>
            <a:r>
              <a:rPr lang="ru-RU" dirty="0"/>
              <a:t>-коннектора</a:t>
            </a:r>
          </a:p>
        </p:txBody>
      </p:sp>
    </p:spTree>
    <p:extLst>
      <p:ext uri="{BB962C8B-B14F-4D97-AF65-F5344CB8AC3E}">
        <p14:creationId xmlns:p14="http://schemas.microsoft.com/office/powerpoint/2010/main" val="3716015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Как оценить объем </a:t>
            </a:r>
            <a:r>
              <a:rPr lang="en-US" sz="3200" dirty="0"/>
              <a:t>CDC (Oracle)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D6319-F1AD-E70A-7FB3-F092B716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72" y="1535836"/>
            <a:ext cx="8269798" cy="46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26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Как оценить объем </a:t>
            </a:r>
            <a:r>
              <a:rPr lang="en-US" sz="3200" dirty="0"/>
              <a:t>CDC (PostgreSQL)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8D7BBE-4800-6854-918B-E8E2CDE0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785152"/>
            <a:ext cx="107632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7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Сводные результаты тестирования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90E87E-3829-B543-F9C8-5253C8F5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37" y="1986181"/>
            <a:ext cx="10949125" cy="374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EFA148C-A55D-17C2-1B54-A215C4D3DC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Накопление изменений из БД источника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5A61-7631-F3E1-4D10-F65AD4BD4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Применение изменений в целевой БД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DC7BFC-AC27-5925-36FF-7E970DFDF3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Минимизация простоя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19F2AB-E4C4-5E5E-2109-9E0AF3775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Механизмы бывают разные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E1F2AB-0E6B-A382-3367-32FF47A3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D1C2BC-731B-7400-435C-7B518D3B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дельта-миграция</a:t>
            </a:r>
            <a:r>
              <a:rPr lang="en-US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90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Доработка собственного </a:t>
            </a:r>
            <a:r>
              <a:rPr lang="en-US" dirty="0"/>
              <a:t>sink-</a:t>
            </a:r>
            <a:r>
              <a:rPr lang="ru-RU" dirty="0"/>
              <a:t>коннектора</a:t>
            </a:r>
          </a:p>
          <a:p>
            <a:pPr>
              <a:lnSpc>
                <a:spcPct val="150000"/>
              </a:lnSpc>
            </a:pPr>
            <a:r>
              <a:rPr lang="ru-RU" dirty="0"/>
              <a:t>Тестирование на внутренних системах-источниках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Тестирование на реальных проектах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Реализация параллельного разбора таблицы-журнала как альтернативы коннектору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Дальнейшие шаги</a:t>
            </a:r>
          </a:p>
        </p:txBody>
      </p:sp>
    </p:spTree>
    <p:extLst>
      <p:ext uri="{BB962C8B-B14F-4D97-AF65-F5344CB8AC3E}">
        <p14:creationId xmlns:p14="http://schemas.microsoft.com/office/powerpoint/2010/main" val="3844873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900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18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Запоминаем текущий</a:t>
            </a:r>
            <a:r>
              <a:rPr lang="en-US" sz="2400" dirty="0">
                <a:solidFill>
                  <a:srgbClr val="000000"/>
                </a:solidFill>
              </a:rPr>
              <a:t> SCN/LSN </a:t>
            </a:r>
            <a:r>
              <a:rPr lang="ru-RU" sz="2400" dirty="0">
                <a:solidFill>
                  <a:srgbClr val="000000"/>
                </a:solidFill>
              </a:rPr>
              <a:t>как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pointX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Выполняем первоначальную миграцию с точки </a:t>
            </a:r>
            <a:r>
              <a:rPr lang="en-US" sz="2400" dirty="0" err="1">
                <a:solidFill>
                  <a:srgbClr val="000000"/>
                </a:solidFill>
              </a:rPr>
              <a:t>pointX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С точки </a:t>
            </a:r>
            <a:r>
              <a:rPr lang="en-US" sz="2400" dirty="0" err="1">
                <a:solidFill>
                  <a:srgbClr val="000000"/>
                </a:solidFill>
              </a:rPr>
              <a:t>pointX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начинаем накапливать </a:t>
            </a:r>
            <a:r>
              <a:rPr lang="en-US" sz="2400" dirty="0">
                <a:solidFill>
                  <a:srgbClr val="000000"/>
                </a:solidFill>
              </a:rPr>
              <a:t>CDC </a:t>
            </a:r>
            <a:r>
              <a:rPr lang="ru-RU" sz="2400" dirty="0">
                <a:solidFill>
                  <a:srgbClr val="000000"/>
                </a:solidFill>
              </a:rPr>
              <a:t>изменения через </a:t>
            </a:r>
            <a:r>
              <a:rPr lang="en-US" sz="2400" dirty="0" err="1">
                <a:solidFill>
                  <a:srgbClr val="000000"/>
                </a:solidFill>
              </a:rPr>
              <a:t>debezium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После первоначальной миграции начинаем применять </a:t>
            </a:r>
            <a:r>
              <a:rPr lang="en-US" sz="2400" dirty="0">
                <a:solidFill>
                  <a:srgbClr val="000000"/>
                </a:solidFill>
              </a:rPr>
              <a:t>CDC </a:t>
            </a:r>
            <a:r>
              <a:rPr lang="ru-RU" sz="2400" dirty="0">
                <a:solidFill>
                  <a:srgbClr val="000000"/>
                </a:solidFill>
              </a:rPr>
              <a:t>изменения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Все индексы и ограничения целостности включены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Шаги при дельта-миграции</a:t>
            </a:r>
          </a:p>
        </p:txBody>
      </p:sp>
    </p:spTree>
    <p:extLst>
      <p:ext uri="{BB962C8B-B14F-4D97-AF65-F5344CB8AC3E}">
        <p14:creationId xmlns:p14="http://schemas.microsoft.com/office/powerpoint/2010/main" val="124311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Коннектор-источник для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Kafka Connect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На текущий момент доступно множество коннекторов к БД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: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2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,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Microsoft SQL Server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,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MySQL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,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Oracle</a:t>
            </a:r>
            <a:r>
              <a:rPr kumimoji="0" lang="en-US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,</a:t>
            </a:r>
            <a:r>
              <a:rPr kumimoji="0" lang="en-US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PostgreSQL</a:t>
            </a:r>
            <a:r>
              <a:rPr kumimoji="0" lang="en-US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MongoDB, Cassandra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Является проектом </a:t>
            </a:r>
            <a:r>
              <a:rPr lang="en-US" sz="2400" dirty="0">
                <a:solidFill>
                  <a:srgbClr val="000000"/>
                </a:solidFill>
              </a:rPr>
              <a:t>Red Hat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Имеет неплохое </a:t>
            </a:r>
            <a:r>
              <a:rPr lang="en-US" sz="2400" dirty="0">
                <a:solidFill>
                  <a:srgbClr val="000000"/>
                </a:solidFill>
              </a:rPr>
              <a:t>Community (</a:t>
            </a:r>
            <a:r>
              <a:rPr lang="en-US" sz="2400" dirty="0">
                <a:solidFill>
                  <a:srgbClr val="000000"/>
                </a:solidFill>
                <a:hlinkClick r:id="rId2"/>
              </a:rPr>
              <a:t>https://debezium.zulipchat.com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Debezium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– это </a:t>
            </a:r>
            <a:r>
              <a:rPr lang="en-US" sz="2400" dirty="0">
                <a:solidFill>
                  <a:srgbClr val="000000"/>
                </a:solidFill>
              </a:rPr>
              <a:t>CDC</a:t>
            </a:r>
            <a:r>
              <a:rPr lang="ru-RU" sz="2400" dirty="0">
                <a:solidFill>
                  <a:srgbClr val="000000"/>
                </a:solidFill>
              </a:rPr>
              <a:t>, основанный на чтении транзакционных журналов 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 err="1"/>
              <a:t>Debezium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16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в двух словах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5A9508-995E-87FA-8C1E-9CFC8B6D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1" y="2500365"/>
            <a:ext cx="10726213" cy="22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46A09-2F5C-89EB-4E7C-90BB45B4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из коробки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8E0BE1-8E30-4680-8390-8120E01C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B11A49-8954-A683-9891-868255B0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05" y="1548519"/>
            <a:ext cx="9524190" cy="46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Процессы захвата изменений из БД источника и их применения в целевой базе разделены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У каждой таблицы есть свой топик в </a:t>
            </a:r>
            <a:r>
              <a:rPr lang="en-US" sz="2400" dirty="0" err="1">
                <a:solidFill>
                  <a:srgbClr val="000000"/>
                </a:solidFill>
              </a:rPr>
              <a:t>kafka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Каждый топик </a:t>
            </a:r>
            <a:r>
              <a:rPr lang="ru-RU" sz="2400" dirty="0" err="1">
                <a:solidFill>
                  <a:srgbClr val="000000"/>
                </a:solidFill>
              </a:rPr>
              <a:t>партиционирован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Захват изменений работает в один поток, но </a:t>
            </a:r>
            <a:r>
              <a:rPr lang="en-US" sz="2400" dirty="0" err="1">
                <a:solidFill>
                  <a:srgbClr val="000000"/>
                </a:solidFill>
              </a:rPr>
              <a:t>debezium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пишет в </a:t>
            </a:r>
            <a:r>
              <a:rPr lang="en-US" sz="2400" dirty="0" err="1">
                <a:solidFill>
                  <a:srgbClr val="000000"/>
                </a:solidFill>
              </a:rPr>
              <a:t>kafka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параллельно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Применение изменений в целевую базу идет параллельно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Внешние ключи не поддерживаются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из коробки 2</a:t>
            </a:r>
          </a:p>
        </p:txBody>
      </p:sp>
    </p:spTree>
    <p:extLst>
      <p:ext uri="{BB962C8B-B14F-4D97-AF65-F5344CB8AC3E}">
        <p14:creationId xmlns:p14="http://schemas.microsoft.com/office/powerpoint/2010/main" val="240088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28FC2-D37C-7E95-FE4E-CD56F78EF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Поддержку внешних ключей можно добавить через прикладную логику учета зависимостей</a:t>
            </a:r>
            <a:r>
              <a:rPr lang="en-US" sz="2400" dirty="0">
                <a:solidFill>
                  <a:srgbClr val="000000"/>
                </a:solidFill>
              </a:rPr>
              <a:t> (java, ETL, </a:t>
            </a:r>
            <a:r>
              <a:rPr lang="en-US" sz="2400" dirty="0" err="1">
                <a:solidFill>
                  <a:srgbClr val="000000"/>
                </a:solidFill>
              </a:rPr>
              <a:t>etc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Kafka </a:t>
            </a:r>
            <a:r>
              <a:rPr lang="ru-RU" sz="2400" dirty="0">
                <a:solidFill>
                  <a:srgbClr val="000000"/>
                </a:solidFill>
              </a:rPr>
              <a:t>гарантирует упорядоченность только в пределах одной </a:t>
            </a:r>
            <a:r>
              <a:rPr lang="ru-RU" sz="2400" dirty="0" err="1">
                <a:solidFill>
                  <a:srgbClr val="000000"/>
                </a:solidFill>
              </a:rPr>
              <a:t>партиции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Для применения изменений может использоваться стандартный коннектор</a:t>
            </a:r>
            <a:r>
              <a:rPr lang="en-US" sz="2400" dirty="0">
                <a:solidFill>
                  <a:srgbClr val="000000"/>
                </a:solidFill>
              </a:rPr>
              <a:t> Confluent JDBC Sink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Максимальный размер сообщения в </a:t>
            </a:r>
            <a:r>
              <a:rPr lang="en-US" sz="2400" dirty="0" err="1">
                <a:solidFill>
                  <a:srgbClr val="000000"/>
                </a:solidFill>
              </a:rPr>
              <a:t>kafka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не может превышать 1 </a:t>
            </a:r>
            <a:r>
              <a:rPr lang="en-US" sz="2400" dirty="0">
                <a:solidFill>
                  <a:srgbClr val="000000"/>
                </a:solidFill>
              </a:rPr>
              <a:t>MB</a:t>
            </a:r>
            <a:r>
              <a:rPr lang="ru-RU" sz="2400" dirty="0">
                <a:solidFill>
                  <a:srgbClr val="000000"/>
                </a:solidFill>
              </a:rPr>
              <a:t> (можно увеличить, но это </a:t>
            </a:r>
            <a:r>
              <a:rPr lang="ru-RU" dirty="0">
                <a:solidFill>
                  <a:srgbClr val="000000"/>
                </a:solidFill>
              </a:rPr>
              <a:t>далеко </a:t>
            </a:r>
            <a:r>
              <a:rPr lang="ru-RU" sz="2400" dirty="0">
                <a:solidFill>
                  <a:srgbClr val="000000"/>
                </a:solidFill>
              </a:rPr>
              <a:t>не </a:t>
            </a:r>
            <a:r>
              <a:rPr lang="en-US" sz="2400" dirty="0">
                <a:solidFill>
                  <a:srgbClr val="000000"/>
                </a:solidFill>
              </a:rPr>
              <a:t>best practice</a:t>
            </a:r>
            <a:r>
              <a:rPr lang="ru-RU" sz="2400" dirty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Debezium</a:t>
            </a:r>
            <a:r>
              <a:rPr lang="en-US" dirty="0"/>
              <a:t> </a:t>
            </a:r>
            <a:r>
              <a:rPr lang="ru-RU" dirty="0"/>
              <a:t>из коробки 3</a:t>
            </a:r>
          </a:p>
        </p:txBody>
      </p:sp>
    </p:spTree>
    <p:extLst>
      <p:ext uri="{BB962C8B-B14F-4D97-AF65-F5344CB8AC3E}">
        <p14:creationId xmlns:p14="http://schemas.microsoft.com/office/powerpoint/2010/main" val="2130846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PostgresPro">
      <a:dk1>
        <a:srgbClr val="000000"/>
      </a:dk1>
      <a:lt1>
        <a:srgbClr val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36534</TotalTime>
  <Words>718</Words>
  <Application>Microsoft Office PowerPoint</Application>
  <PresentationFormat>Широкоэкранный</PresentationFormat>
  <Paragraphs>143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Gilroy</vt:lpstr>
      <vt:lpstr>Calibri</vt:lpstr>
      <vt:lpstr>GILROY-MEDIUM</vt:lpstr>
      <vt:lpstr>Calibri Light</vt:lpstr>
      <vt:lpstr>ROBOTO LIGHT2001047 LIGHT</vt:lpstr>
      <vt:lpstr>Тема Office</vt:lpstr>
      <vt:lpstr>Презентация PowerPoint</vt:lpstr>
      <vt:lpstr>О чем будем говорить?</vt:lpstr>
      <vt:lpstr>Что такое дельта-миграция?</vt:lpstr>
      <vt:lpstr>Шаги при дельта-миграции</vt:lpstr>
      <vt:lpstr>Преимущества Debezium</vt:lpstr>
      <vt:lpstr>Debezium в двух словах</vt:lpstr>
      <vt:lpstr>Debezium из коробки 1</vt:lpstr>
      <vt:lpstr>Debezium из коробки 2</vt:lpstr>
      <vt:lpstr>Debezium из коробки 3</vt:lpstr>
      <vt:lpstr>Партиции и упорядоченность</vt:lpstr>
      <vt:lpstr>Debezium в один топик 1</vt:lpstr>
      <vt:lpstr>Debezium в один топик 2</vt:lpstr>
      <vt:lpstr>Debezium в один топик 3</vt:lpstr>
      <vt:lpstr>Debezium CDC for PostgreSQL</vt:lpstr>
      <vt:lpstr>Реестр схем 1</vt:lpstr>
      <vt:lpstr>Реестр схем 2</vt:lpstr>
      <vt:lpstr>Тестирование Debezium CDC for PostgreSQL</vt:lpstr>
      <vt:lpstr>Ограничения Debezium for PostgreSQL</vt:lpstr>
      <vt:lpstr>Ограничения Debezium for PostgreSQL</vt:lpstr>
      <vt:lpstr>Debezium CDC for Oracle (LogMiner)</vt:lpstr>
      <vt:lpstr>Тестирование Debezium CDC for Oracle</vt:lpstr>
      <vt:lpstr>Ограничения Debezium CDC for Oracle</vt:lpstr>
      <vt:lpstr>Ограничения Debezium CDC for Oracle</vt:lpstr>
      <vt:lpstr>Тестирование Confluent JDBC Sink connector</vt:lpstr>
      <vt:lpstr>Характеристики нагрузочного стенда</vt:lpstr>
      <vt:lpstr>Разработка собственного sink-коннектора</vt:lpstr>
      <vt:lpstr>Как оценить объем CDC (Oracle) </vt:lpstr>
      <vt:lpstr>Как оценить объем CDC (PostgreSQL) </vt:lpstr>
      <vt:lpstr>Сводные результаты тестирования</vt:lpstr>
      <vt:lpstr>Дальнейшие шаги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Лобанова</dc:creator>
  <cp:lastModifiedBy>Maksim Emelin</cp:lastModifiedBy>
  <cp:revision>606</cp:revision>
  <cp:lastPrinted>2021-03-23T07:25:30Z</cp:lastPrinted>
  <dcterms:created xsi:type="dcterms:W3CDTF">2019-08-04T11:32:23Z</dcterms:created>
  <dcterms:modified xsi:type="dcterms:W3CDTF">2023-03-27T13:45:30Z</dcterms:modified>
</cp:coreProperties>
</file>