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_rels/presentation.xml.rels" ContentType="application/vnd.openxmlformats-package.relationships+xml"/>
  <Override PartName="/ppt/media/image9.png" ContentType="image/png"/>
  <Override PartName="/ppt/media/image14.png" ContentType="image/png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10.png" ContentType="image/png"/>
  <Override PartName="/ppt/media/image6.png" ContentType="image/png"/>
  <Override PartName="/ppt/media/image11.png" ContentType="image/png"/>
  <Override PartName="/ppt/media/image7.png" ContentType="image/png"/>
  <Override PartName="/ppt/media/image12.png" ContentType="image/png"/>
  <Override PartName="/ppt/media/image8.png" ContentType="image/png"/>
  <Override PartName="/ppt/media/image13.png" ContentType="image/png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_rels/slide19.xml.rels" ContentType="application/vnd.openxmlformats-package.relationships+xml"/>
  <Override PartName="/ppt/slides/_rels/slide13.xml.rels" ContentType="application/vnd.openxmlformats-package.relationships+xml"/>
  <Override PartName="/ppt/slides/_rels/slide18.xml.rels" ContentType="application/vnd.openxmlformats-package.relationships+xml"/>
  <Override PartName="/ppt/slides/_rels/slide12.xml.rels" ContentType="application/vnd.openxmlformats-package.relationships+xml"/>
  <Override PartName="/ppt/slides/_rels/slide17.xml.rels" ContentType="application/vnd.openxmlformats-package.relationships+xml"/>
  <Override PartName="/ppt/slides/_rels/slide11.xml.rels" ContentType="application/vnd.openxmlformats-package.relationships+xml"/>
  <Override PartName="/ppt/slides/_rels/slide26.xml.rels" ContentType="application/vnd.openxmlformats-package.relationships+xml"/>
  <Override PartName="/ppt/slides/_rels/slide4.xml.rels" ContentType="application/vnd.openxmlformats-package.relationships+xml"/>
  <Override PartName="/ppt/slides/_rels/slide15.xml.rels" ContentType="application/vnd.openxmlformats-package.relationships+xml"/>
  <Override PartName="/ppt/slides/_rels/slide31.xml.rels" ContentType="application/vnd.openxmlformats-package.relationships+xml"/>
  <Override PartName="/ppt/slides/_rels/slide24.xml.rels" ContentType="application/vnd.openxmlformats-package.relationships+xml"/>
  <Override PartName="/ppt/slides/_rels/slide21.xml.rels" ContentType="application/vnd.openxmlformats-package.relationships+xml"/>
  <Override PartName="/ppt/slides/_rels/slide36.xml.rels" ContentType="application/vnd.openxmlformats-package.relationships+xml"/>
  <Override PartName="/ppt/slides/_rels/slide2.xml.rels" ContentType="application/vnd.openxmlformats-package.relationships+xml"/>
  <Override PartName="/ppt/slides/_rels/slide8.xml.rels" ContentType="application/vnd.openxmlformats-package.relationships+xml"/>
  <Override PartName="/ppt/slides/_rels/slide27.xml.rels" ContentType="application/vnd.openxmlformats-package.relationships+xml"/>
  <Override PartName="/ppt/slides/_rels/slide14.xml.rels" ContentType="application/vnd.openxmlformats-package.relationships+xml"/>
  <Override PartName="/ppt/slides/_rels/slide30.xml.rels" ContentType="application/vnd.openxmlformats-package.relationships+xml"/>
  <Override PartName="/ppt/slides/_rels/slide29.xml.rels" ContentType="application/vnd.openxmlformats-package.relationships+xml"/>
  <Override PartName="/ppt/slides/_rels/slide23.xml.rels" ContentType="application/vnd.openxmlformats-package.relationships+xml"/>
  <Override PartName="/ppt/slides/_rels/slide28.xml.rels" ContentType="application/vnd.openxmlformats-package.relationships+xml"/>
  <Override PartName="/ppt/slides/_rels/slide3.xml.rels" ContentType="application/vnd.openxmlformats-package.relationships+xml"/>
  <Override PartName="/ppt/slides/_rels/slide9.xml.rels" ContentType="application/vnd.openxmlformats-package.relationships+xml"/>
  <Override PartName="/ppt/slides/_rels/slide22.xml.rels" ContentType="application/vnd.openxmlformats-package.relationships+xml"/>
  <Override PartName="/ppt/slides/_rels/slide37.xml.rels" ContentType="application/vnd.openxmlformats-package.relationships+xml"/>
  <Override PartName="/ppt/slides/_rels/slide25.xml.rels" ContentType="application/vnd.openxmlformats-package.relationships+xml"/>
  <Override PartName="/ppt/slides/_rels/slide10.xml.rels" ContentType="application/vnd.openxmlformats-package.relationships+xml"/>
  <Override PartName="/ppt/slides/_rels/slide32.xml.rels" ContentType="application/vnd.openxmlformats-package.relationships+xml"/>
  <Override PartName="/ppt/slides/_rels/slide16.xml.rels" ContentType="application/vnd.openxmlformats-package.relationships+xml"/>
  <Override PartName="/ppt/slides/_rels/slide35.xml.rels" ContentType="application/vnd.openxmlformats-package.relationships+xml"/>
  <Override PartName="/ppt/slides/_rels/slide20.xml.rels" ContentType="application/vnd.openxmlformats-package.relationships+xml"/>
  <Override PartName="/ppt/slides/_rels/slide1.xml.rels" ContentType="application/vnd.openxmlformats-package.relationships+xml"/>
  <Override PartName="/ppt/slides/_rels/slide7.xml.rels" ContentType="application/vnd.openxmlformats-package.relationships+xml"/>
  <Override PartName="/ppt/slides/_rels/slide34.xml.rels" ContentType="application/vnd.openxmlformats-package.relationships+xml"/>
  <Override PartName="/ppt/slides/_rels/slide6.xml.rels" ContentType="application/vnd.openxmlformats-package.relationships+xml"/>
  <Override PartName="/ppt/slides/_rels/slide33.xml.rels" ContentType="application/vnd.openxmlformats-package.relationships+xml"/>
  <Override PartName="/ppt/slides/_rels/slide5.xml.rels" ContentType="application/vnd.openxmlformats-package.relationships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34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13.xml" ContentType="application/vnd.openxmlformats-officedocument.presentationml.slide+xml"/>
  <Override PartName="/ppt/slides/slide37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2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37" Type="http://schemas.openxmlformats.org/officeDocument/2006/relationships/slide" Target="slides/slide34.xml"/><Relationship Id="rId38" Type="http://schemas.openxmlformats.org/officeDocument/2006/relationships/slide" Target="slides/slide35.xml"/><Relationship Id="rId39" Type="http://schemas.openxmlformats.org/officeDocument/2006/relationships/slide" Target="slides/slide36.xml"/><Relationship Id="rId40" Type="http://schemas.openxmlformats.org/officeDocument/2006/relationships/slide" Target="slides/slide3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 fontScale="5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 fontScale="5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 fontScale="5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 fontScale="5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 fontScale="5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 fontScale="56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640" cy="4388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 fontScale="5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 fontScale="5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 fontScale="5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 fontScale="5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1" name="PlaceHolder 6"/>
          <p:cNvSpPr>
            <a:spLocks noGrp="1"/>
          </p:cNvSpPr>
          <p:nvPr>
            <p:ph type="body"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 fontScale="5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2" name="PlaceHolder 7"/>
          <p:cNvSpPr>
            <a:spLocks noGrp="1"/>
          </p:cNvSpPr>
          <p:nvPr>
            <p:ph type="body"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 fontScale="56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640" cy="4388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ru-RU" sz="1400" spc="-1" strike="noStrike">
                <a:latin typeface="Times New Roman"/>
              </a:rPr>
              <a:t>&lt;дата/время&gt;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ctr"/>
            <a:r>
              <a:rPr b="0" lang="ru-RU" sz="1400" spc="-1" strike="noStrike">
                <a:latin typeface="Times New Roman"/>
              </a:rPr>
              <a:t>&lt;нижний колонтитул&gt;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fld id="{7BDB8540-D16F-4141-BD34-174DFEB7EF37}" type="slidenum">
              <a:rPr b="0" lang="ru-RU" sz="1400" spc="-1" strike="noStrike">
                <a:latin typeface="Times New Roman"/>
              </a:rPr>
              <a:t>&lt;номер&gt;</a:t>
            </a:fld>
            <a:endParaRPr b="0" lang="ru-RU" sz="1400" spc="-1" strike="noStrike">
              <a:latin typeface="Times New Roman"/>
            </a:endParaRPr>
          </a:p>
        </p:txBody>
      </p:sp>
      <p:pic>
        <p:nvPicPr>
          <p:cNvPr id="5" name="" descr=""/>
          <p:cNvPicPr/>
          <p:nvPr/>
        </p:nvPicPr>
        <p:blipFill>
          <a:blip r:embed="rId2"/>
          <a:stretch/>
        </p:blipFill>
        <p:spPr>
          <a:xfrm>
            <a:off x="307080" y="4955040"/>
            <a:ext cx="1492920" cy="444960"/>
          </a:xfrm>
          <a:prstGeom prst="rect">
            <a:avLst/>
          </a:prstGeom>
          <a:ln w="0">
            <a:noFill/>
          </a:ln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eeeeee"/>
              </a:solidFill>
              <a:latin typeface="Source Code Pro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eeeeee"/>
                </a:solidFill>
                <a:latin typeface="Source Code Pro"/>
              </a:rPr>
              <a:t>Второй уровень структуры</a:t>
            </a:r>
            <a:endParaRPr b="0" lang="ru-RU" sz="2800" spc="-1" strike="noStrike">
              <a:solidFill>
                <a:srgbClr val="eeeeee"/>
              </a:solidFill>
              <a:latin typeface="Source Code Pro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eeeeee"/>
                </a:solidFill>
                <a:latin typeface="Source Code Pro"/>
              </a:rPr>
              <a:t>Третий уровень структуры</a:t>
            </a:r>
            <a:endParaRPr b="0" lang="ru-RU" sz="2400" spc="-1" strike="noStrike">
              <a:solidFill>
                <a:srgbClr val="eeeeee"/>
              </a:solidFill>
              <a:latin typeface="Source Code Pro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eeeeee"/>
                </a:solidFill>
                <a:latin typeface="Source Code Pro"/>
              </a:rPr>
              <a:t>Четвёртый уровень структуры</a:t>
            </a:r>
            <a:endParaRPr b="0" lang="ru-RU" sz="2000" spc="-1" strike="noStrike">
              <a:solidFill>
                <a:srgbClr val="eeeeee"/>
              </a:solidFill>
              <a:latin typeface="Source Code Pro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eeeeee"/>
                </a:solidFill>
                <a:latin typeface="Source Code Pro"/>
              </a:rPr>
              <a:t>Пятый уровень структуры</a:t>
            </a:r>
            <a:endParaRPr b="0" lang="ru-RU" sz="2000" spc="-1" strike="noStrike">
              <a:solidFill>
                <a:srgbClr val="eeeeee"/>
              </a:solidFill>
              <a:latin typeface="Source Code Pro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eeeeee"/>
                </a:solidFill>
                <a:latin typeface="Source Code Pro"/>
              </a:rPr>
              <a:t>Шестой уровень структуры</a:t>
            </a:r>
            <a:endParaRPr b="0" lang="ru-RU" sz="2000" spc="-1" strike="noStrike">
              <a:solidFill>
                <a:srgbClr val="eeeeee"/>
              </a:solidFill>
              <a:latin typeface="Source Code Pro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eeeeee"/>
                </a:solidFill>
                <a:latin typeface="Source Code Pro"/>
              </a:rPr>
              <a:t>Седьмой уровень структуры</a:t>
            </a:r>
            <a:endParaRPr b="0" lang="ru-RU" sz="2000" spc="-1" strike="noStrike">
              <a:solidFill>
                <a:srgbClr val="eeeeee"/>
              </a:solidFill>
              <a:latin typeface="Source Code Pro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dt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ru-RU" sz="1400" spc="-1" strike="noStrike">
                <a:latin typeface="Times New Roman"/>
              </a:rPr>
              <a:t>&lt;дата/время&gt;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ftr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ctr"/>
            <a:r>
              <a:rPr b="0" lang="ru-RU" sz="1400" spc="-1" strike="noStrike">
                <a:latin typeface="Times New Roman"/>
              </a:rPr>
              <a:t>&lt;нижний колонтитул&gt;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 type="sldNum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fld id="{35D57D64-BB01-417A-BDB2-85CEC663E50D}" type="slidenum">
              <a:rPr b="0" lang="ru-RU" sz="1400" spc="-1" strike="noStrike">
                <a:latin typeface="Times New Roman"/>
              </a:rPr>
              <a:t>&lt;номер&gt;</a:t>
            </a:fld>
            <a:endParaRPr b="0" lang="ru-RU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mailto:a.zubkov@postgrespro.ru?subject=&#1044;&#1086;&#1082;&#1083;&#1072;&#1076;%20&#1085;&#1072;%20PGConf.Russia%202022" TargetMode="External"/><Relationship Id="rId2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hyperlink" Target="https://www.postgresql.org/docs/current/sql-createtable.html#RELOPTION-VACUUM-TRUNCATE" TargetMode="External"/><Relationship Id="rId2" Type="http://schemas.openxmlformats.org/officeDocument/2006/relationships/hyperlink" Target="https://www.postgresql.org/docs/current/runtime-config-resource.html#GUC-OLD-SNAPSHOT-THRESHOLD" TargetMode="External"/><Relationship Id="rId3" Type="http://schemas.openxmlformats.org/officeDocument/2006/relationships/slideLayout" Target="../slideLayouts/slideLayout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3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3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3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3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3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3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image" Target="../media/image13.png"/><Relationship Id="rId3" Type="http://schemas.openxmlformats.org/officeDocument/2006/relationships/slideLayout" Target="../slideLayouts/slideLayout3.xml"/>
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37.xml.rels><?xml version="1.0" encoding="UTF-8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hyperlink" Target="mailto:a.zubkov@postgrespro.ru?subject=&#1044;&#1086;&#1082;&#1083;&#1072;&#1076;%20&#1085;&#1072;%20PGConf.Russia%202022" TargetMode="External"/><Relationship Id="rId3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4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hyperlink" Target="https://www.postgresql.org/docs/14/release-14.html#id-1.11.6.7.5.3.3" TargetMode="External"/><Relationship Id="rId2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Shape 1"/>
          <p:cNvSpPr txBox="1"/>
          <p:nvPr/>
        </p:nvSpPr>
        <p:spPr>
          <a:xfrm>
            <a:off x="1080000" y="1440000"/>
            <a:ext cx="7380000" cy="1114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>
            <a:noAutofit/>
          </a:bodyPr>
          <a:p>
            <a:r>
              <a:rPr b="0" lang="ru-RU" sz="3600" spc="-1" strike="noStrike">
                <a:latin typeface="Arial"/>
              </a:rPr>
              <a:t>Хотите ли вы знать чем занимался вакуум? *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84" name="TextShape 2"/>
          <p:cNvSpPr txBox="1"/>
          <p:nvPr/>
        </p:nvSpPr>
        <p:spPr>
          <a:xfrm>
            <a:off x="5040000" y="3600000"/>
            <a:ext cx="4673520" cy="1114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>
            <a:noAutofit/>
          </a:bodyPr>
          <a:p>
            <a:r>
              <a:rPr b="0" lang="ru-RU" sz="1800" spc="-1" strike="noStrike">
                <a:latin typeface="Arial"/>
              </a:rPr>
              <a:t>Андрей Зубков</a:t>
            </a:r>
            <a:endParaRPr b="0" lang="ru-RU" sz="1800" spc="-1" strike="noStrike">
              <a:latin typeface="Arial"/>
            </a:endParaRPr>
          </a:p>
          <a:p>
            <a:r>
              <a:rPr b="0" lang="ru-RU" sz="1800" spc="-1" strike="noStrike">
                <a:latin typeface="Arial"/>
              </a:rPr>
              <a:t>Руководитель группы систем мониторинга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latin typeface="Arial"/>
              </a:rPr>
              <a:t>Postgres Professional</a:t>
            </a:r>
            <a:endParaRPr b="0" lang="ru-RU" sz="1800" spc="-1" strike="noStrike">
              <a:latin typeface="Arial"/>
            </a:endParaRPr>
          </a:p>
          <a:p>
            <a:r>
              <a:rPr b="0" lang="ru-RU" sz="1800" spc="-1" strike="noStrike">
                <a:latin typeface="Arial"/>
                <a:hlinkClick r:id="rId1"/>
              </a:rPr>
              <a:t>a.zubkov@postgrespro.ru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85" name="TextShape 3"/>
          <p:cNvSpPr txBox="1"/>
          <p:nvPr/>
        </p:nvSpPr>
        <p:spPr>
          <a:xfrm>
            <a:off x="1260000" y="3060000"/>
            <a:ext cx="4320000" cy="602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>
            <a:noAutofit/>
          </a:bodyPr>
          <a:p>
            <a:r>
              <a:rPr b="0" lang="ru-RU" sz="1800" spc="-1" strike="noStrike">
                <a:latin typeface="Arial"/>
              </a:rPr>
              <a:t>* Или просто статистики вакуума</a:t>
            </a:r>
            <a:endParaRPr b="0" lang="ru-R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Этап 3 — Очистка таблицы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107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>
            <a:normAutofit fontScale="51000"/>
          </a:bodyPr>
          <a:p>
            <a:r>
              <a:rPr b="0" lang="ru-RU" sz="3200" spc="-1" strike="noStrike">
                <a:latin typeface="Arial"/>
              </a:rPr>
              <a:t>Из таблицы удаляются устаревшие версии строк из массива. Заморозка выполняется если:</a:t>
            </a:r>
            <a:endParaRPr b="0" lang="ru-RU" sz="3200" spc="-1" strike="noStrike">
              <a:latin typeface="Arial"/>
            </a:endParaRP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i="1" lang="ru-RU" sz="3200" spc="-1" strike="noStrike">
                <a:latin typeface="Arial"/>
              </a:rPr>
              <a:t>relfrozenxid</a:t>
            </a:r>
            <a:r>
              <a:rPr b="0" lang="ru-RU" sz="3200" spc="-1" strike="noStrike">
                <a:latin typeface="Arial"/>
              </a:rPr>
              <a:t> имеет возраст больший чем </a:t>
            </a:r>
            <a:r>
              <a:rPr b="0" i="1" lang="ru-RU" sz="3200" spc="-1" strike="noStrike">
                <a:latin typeface="Arial"/>
              </a:rPr>
              <a:t>vacuum_freeze_table_age</a:t>
            </a:r>
            <a:endParaRPr b="0" lang="ru-RU" sz="3200" spc="-1" strike="noStrike">
              <a:latin typeface="Arial"/>
            </a:endParaRP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VACUUM FREEZE</a:t>
            </a:r>
            <a:endParaRPr b="0" lang="ru-RU" sz="3200" spc="-1" strike="noStrike">
              <a:latin typeface="Arial"/>
            </a:endParaRP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Все страницы отношения, без пометки all_frozen оказались затронуты одной операцией очистки для удаления устаревших версий строк</a:t>
            </a:r>
            <a:endParaRPr b="0" lang="ru-R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Этап 4 — усечение таблицы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109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>
            <a:normAutofit fontScale="39000"/>
          </a:bodyPr>
          <a:p>
            <a:r>
              <a:rPr b="0" lang="ru-RU" sz="3200" spc="-1" strike="noStrike">
                <a:latin typeface="Arial"/>
              </a:rPr>
              <a:t>Размер таблицы может быть уменьшен вакуумом, если:</a:t>
            </a:r>
            <a:endParaRPr b="0" lang="ru-RU" sz="3200" spc="-1" strike="noStrike">
              <a:latin typeface="Arial"/>
            </a:endParaRP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Количество свободных страниц в «хвосте» больше 1/16 таблицы или 1000 страниц (не настраивается)</a:t>
            </a:r>
            <a:endParaRPr b="0" lang="ru-RU" sz="3200" spc="-1" strike="noStrike">
              <a:latin typeface="Arial"/>
            </a:endParaRP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Если удалось захватить эксклюзивную блокировку за 5 секунд, в течение которых не было других обращений за этой блокировкой</a:t>
            </a:r>
            <a:endParaRPr b="0" lang="ru-RU" sz="3200" spc="-1" strike="noStrike">
              <a:latin typeface="Arial"/>
            </a:endParaRPr>
          </a:p>
          <a:p>
            <a:r>
              <a:rPr b="0" lang="ru-RU" sz="3200" spc="-1" strike="noStrike">
                <a:latin typeface="Arial"/>
              </a:rPr>
              <a:t>Усечение может быть отключено параметром </a:t>
            </a:r>
            <a:r>
              <a:rPr b="0" i="1" lang="ru-RU" sz="3200" spc="-1" strike="noStrike">
                <a:latin typeface="Arial"/>
                <a:hlinkClick r:id="rId1"/>
              </a:rPr>
              <a:t>vacuum_truncate</a:t>
            </a:r>
            <a:r>
              <a:rPr b="0" lang="ru-RU" sz="3200" spc="-1" strike="noStrike">
                <a:latin typeface="Arial"/>
              </a:rPr>
              <a:t>, и неявно отключается при использовании </a:t>
            </a:r>
            <a:r>
              <a:rPr b="0" i="1" lang="ru-RU" sz="3200" spc="-1" strike="noStrike">
                <a:latin typeface="Arial"/>
                <a:hlinkClick r:id="rId2"/>
              </a:rPr>
              <a:t>old_snapshot_threshold</a:t>
            </a:r>
            <a:r>
              <a:rPr b="0" lang="ru-RU" sz="3200" spc="-1" strike="noStrike">
                <a:latin typeface="Arial"/>
              </a:rPr>
              <a:t>.</a:t>
            </a:r>
            <a:endParaRPr b="0" lang="ru-R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Осложнения в работе вакуума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111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>
            <a:normAutofit fontScale="61000"/>
          </a:bodyPr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Наличие длительных транзакций, удерживающих старые версии строк</a:t>
            </a:r>
            <a:endParaRPr b="0" lang="ru-RU" sz="3200" spc="-1" strike="noStrike">
              <a:latin typeface="Arial"/>
            </a:endParaRP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Наличие на таблице больших индексов способно существенно увеличить затраты ресурсов</a:t>
            </a:r>
            <a:endParaRPr b="0" lang="ru-RU" sz="3200" spc="-1" strike="noStrike">
              <a:latin typeface="Arial"/>
            </a:endParaRP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выполнения очистки может потребоваться больше ресурсов чем обычно в случае необходимости выполнить заморозку</a:t>
            </a:r>
            <a:endParaRPr b="0" lang="ru-R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На что можно повлиять?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113" name="TextShape 2"/>
          <p:cNvSpPr txBox="1"/>
          <p:nvPr/>
        </p:nvSpPr>
        <p:spPr>
          <a:xfrm>
            <a:off x="50400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i="1" lang="ru-RU" sz="1500" spc="-1" strike="noStrike">
                <a:latin typeface="Arial"/>
              </a:rPr>
              <a:t>autovacuum</a:t>
            </a:r>
            <a:endParaRPr b="0" lang="ru-RU" sz="1500" spc="-1" strike="noStrike">
              <a:latin typeface="Arial"/>
            </a:endParaRP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i="1" lang="ru-RU" sz="1500" spc="-1" strike="noStrike">
                <a:latin typeface="Arial"/>
              </a:rPr>
              <a:t>autovacuum_max_workers</a:t>
            </a:r>
            <a:endParaRPr b="0" lang="ru-RU" sz="1500" spc="-1" strike="noStrike">
              <a:latin typeface="Arial"/>
            </a:endParaRP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i="1" lang="ru-RU" sz="1500" spc="-1" strike="noStrike">
                <a:latin typeface="Arial"/>
              </a:rPr>
              <a:t>autovacuum_naptime</a:t>
            </a:r>
            <a:endParaRPr b="0" lang="ru-RU" sz="1500" spc="-1" strike="noStrike">
              <a:latin typeface="Arial"/>
            </a:endParaRP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i="1" lang="ru-RU" sz="1500" spc="-1" strike="noStrike">
                <a:latin typeface="Arial"/>
              </a:rPr>
              <a:t>autovacuum_vacuum_threshold</a:t>
            </a:r>
            <a:endParaRPr b="0" lang="ru-RU" sz="1500" spc="-1" strike="noStrike">
              <a:latin typeface="Arial"/>
            </a:endParaRP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i="1" lang="ru-RU" sz="1500" spc="-1" strike="noStrike">
                <a:latin typeface="Arial"/>
              </a:rPr>
              <a:t>autovacuum_vacuum_scale_factor</a:t>
            </a:r>
            <a:endParaRPr b="0" lang="ru-RU" sz="1500" spc="-1" strike="noStrike">
              <a:latin typeface="Arial"/>
            </a:endParaRP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i="1" lang="ru-RU" sz="1500" spc="-1" strike="noStrike">
                <a:latin typeface="Arial"/>
              </a:rPr>
              <a:t>autovacuum_vacuum_insert_threshold</a:t>
            </a:r>
            <a:endParaRPr b="0" lang="ru-RU" sz="1500" spc="-1" strike="noStrike">
              <a:latin typeface="Arial"/>
            </a:endParaRP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i="1" lang="ru-RU" sz="1500" spc="-1" strike="noStrike">
                <a:latin typeface="Arial"/>
              </a:rPr>
              <a:t>autovacuum_vacuum_insert_scale_factor</a:t>
            </a:r>
            <a:endParaRPr b="0" lang="ru-RU" sz="1500" spc="-1" strike="noStrike">
              <a:latin typeface="Arial"/>
            </a:endParaRP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ru-RU" sz="1500" spc="-1" strike="noStrike">
              <a:latin typeface="Arial"/>
            </a:endParaRPr>
          </a:p>
        </p:txBody>
      </p:sp>
      <p:sp>
        <p:nvSpPr>
          <p:cNvPr id="114" name="TextShape 3"/>
          <p:cNvSpPr txBox="1"/>
          <p:nvPr/>
        </p:nvSpPr>
        <p:spPr>
          <a:xfrm>
            <a:off x="515268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i="1" lang="ru-RU" sz="1500" spc="-1" strike="noStrike">
                <a:latin typeface="Arial"/>
              </a:rPr>
              <a:t>maintenance_work_mem</a:t>
            </a:r>
            <a:endParaRPr b="0" lang="ru-RU" sz="1500" spc="-1" strike="noStrike">
              <a:latin typeface="Arial"/>
            </a:endParaRP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i="1" lang="ru-RU" sz="1500" spc="-1" strike="noStrike">
                <a:latin typeface="Arial"/>
              </a:rPr>
              <a:t>autovacuum_work_mem</a:t>
            </a:r>
            <a:endParaRPr b="0" lang="ru-RU" sz="1500" spc="-1" strike="noStrike">
              <a:latin typeface="Arial"/>
            </a:endParaRP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i="1" lang="ru-RU" sz="1500" spc="-1" strike="noStrike">
                <a:latin typeface="Arial"/>
              </a:rPr>
              <a:t>autovacuum_vacuum_cost_delay</a:t>
            </a:r>
            <a:endParaRPr b="0" lang="ru-RU" sz="1500" spc="-1" strike="noStrike">
              <a:latin typeface="Arial"/>
            </a:endParaRP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i="1" lang="ru-RU" sz="1500" spc="-1" strike="noStrike">
                <a:latin typeface="Arial"/>
              </a:rPr>
              <a:t>autovacuum_vacuum_cost_limit</a:t>
            </a:r>
            <a:endParaRPr b="0" lang="ru-RU" sz="15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i="1" lang="ru-RU" sz="1500" spc="-1" strike="noStrike">
                <a:latin typeface="Arial"/>
              </a:rPr>
              <a:t>autovacuum_freeze_max_age</a:t>
            </a:r>
            <a:endParaRPr b="0" lang="ru-RU" sz="15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i="1" lang="ru-RU" sz="1500" spc="-1" strike="noStrike">
                <a:latin typeface="Arial"/>
              </a:rPr>
              <a:t>autovacuum_multixact_freeze_max_age</a:t>
            </a:r>
            <a:endParaRPr b="0" lang="ru-RU" sz="1500" spc="-1" strike="noStrike">
              <a:latin typeface="Arial"/>
            </a:endParaRPr>
          </a:p>
        </p:txBody>
      </p:sp>
      <p:sp>
        <p:nvSpPr>
          <p:cNvPr id="115" name="TextShape 4"/>
          <p:cNvSpPr txBox="1"/>
          <p:nvPr/>
        </p:nvSpPr>
        <p:spPr>
          <a:xfrm>
            <a:off x="720000" y="4320000"/>
            <a:ext cx="792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>
            <a:noAutofit/>
          </a:bodyPr>
          <a:p>
            <a:r>
              <a:rPr b="1" i="1" lang="ru-RU" sz="1800" spc="-1" strike="noStrike">
                <a:latin typeface="Arial"/>
              </a:rPr>
              <a:t>Отмечены</a:t>
            </a:r>
            <a:r>
              <a:rPr b="0" lang="ru-RU" sz="1800" spc="-1" strike="noStrike">
                <a:latin typeface="Arial"/>
              </a:rPr>
              <a:t> параметры, доступные на уровне индивидуальных таблиц</a:t>
            </a:r>
            <a:endParaRPr b="0" lang="ru-R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Что мы знаем о вакууме?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117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>
            <a:normAutofit fontScale="54000"/>
          </a:bodyPr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Оперативное представление </a:t>
            </a:r>
            <a:r>
              <a:rPr b="0" i="1" lang="ru-RU" sz="3200" spc="-1" strike="noStrike">
                <a:latin typeface="Arial"/>
              </a:rPr>
              <a:t>pg_stat_progress_vacuum</a:t>
            </a:r>
            <a:endParaRPr b="0" lang="ru-RU" sz="3200" spc="-1" strike="noStrike">
              <a:latin typeface="Arial"/>
            </a:endParaRP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Серверный журнал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i="1" lang="ru-RU" sz="2800" spc="-1" strike="noStrike">
                <a:latin typeface="Arial"/>
              </a:rPr>
              <a:t>log_autovacuum_min_duration</a:t>
            </a:r>
            <a:endParaRPr b="0" lang="ru-RU" sz="2800" spc="-1" strike="noStrike">
              <a:latin typeface="Arial"/>
            </a:endParaRP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Статистики </a:t>
            </a:r>
            <a:r>
              <a:rPr b="0" i="1" lang="ru-RU" sz="3200" spc="-1" strike="noStrike">
                <a:latin typeface="Arial"/>
              </a:rPr>
              <a:t>pg_stat_all_tables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i="1" lang="ru-RU" sz="2800" spc="-1" strike="noStrike">
                <a:latin typeface="Arial"/>
              </a:rPr>
              <a:t>vacuum_count</a:t>
            </a:r>
            <a:endParaRPr b="0" lang="ru-RU" sz="2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i="1" lang="ru-RU" sz="2800" spc="-1" strike="noStrike">
                <a:latin typeface="Arial"/>
              </a:rPr>
              <a:t>autovacuum_count</a:t>
            </a:r>
            <a:endParaRPr b="0" lang="ru-RU" sz="2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i="1" lang="ru-RU" sz="2800" spc="-1" strike="noStrike">
                <a:latin typeface="Arial"/>
              </a:rPr>
              <a:t>last_vacuum</a:t>
            </a:r>
            <a:endParaRPr b="0" lang="ru-RU" sz="2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i="1" lang="ru-RU" sz="2800" spc="-1" strike="noStrike">
                <a:latin typeface="Arial"/>
              </a:rPr>
              <a:t>last_autovacuum</a:t>
            </a:r>
            <a:endParaRPr b="0" lang="ru-RU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Статистики вакуума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119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>
            <a:normAutofit fontScale="85000"/>
          </a:bodyPr>
          <a:p>
            <a:r>
              <a:rPr b="1" lang="ru-RU" sz="3200" spc="-1" strike="noStrike">
                <a:latin typeface="Arial"/>
              </a:rPr>
              <a:t>Назначение статистик вакуума</a:t>
            </a:r>
            <a:endParaRPr b="0" lang="ru-RU" sz="3200" spc="-1" strike="noStrike">
              <a:latin typeface="Arial"/>
            </a:endParaRP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Мониторинг</a:t>
            </a:r>
            <a:endParaRPr b="0" lang="ru-RU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Поиск «проблемных» объектов</a:t>
            </a:r>
            <a:endParaRPr b="0" lang="ru-RU" sz="3200" spc="-1" strike="noStrike">
              <a:latin typeface="Arial"/>
            </a:endParaRP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Оценки эффективности вакуума в целом</a:t>
            </a:r>
            <a:endParaRPr b="0" lang="ru-RU" sz="3200" spc="-1" strike="noStrike">
              <a:latin typeface="Arial"/>
            </a:endParaRP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Оценка эффекта от изменения параметров</a:t>
            </a:r>
            <a:endParaRPr b="0" lang="ru-RU" sz="3200" spc="-1" strike="noStrike">
              <a:latin typeface="Arial"/>
            </a:endParaRP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Удовлетворение естественного любопытства</a:t>
            </a:r>
            <a:endParaRPr b="0" lang="ru-R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Статистики вакуума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121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Накапливаемые статистики</a:t>
            </a:r>
            <a:endParaRPr b="0" lang="ru-RU" sz="3200" spc="-1" strike="noStrike">
              <a:latin typeface="Arial"/>
            </a:endParaRP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Реализация в ядре</a:t>
            </a:r>
            <a:endParaRPr b="0" lang="ru-RU" sz="3200" spc="-1" strike="noStrike">
              <a:latin typeface="Arial"/>
            </a:endParaRP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SQL-доступ через </a:t>
            </a:r>
            <a:r>
              <a:rPr b="0" i="1" lang="ru-RU" sz="3200" spc="-1" strike="noStrike">
                <a:latin typeface="Arial"/>
              </a:rPr>
              <a:t>pgpro_stats: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i="1" lang="ru-RU" sz="2800" spc="-1" strike="noStrike">
                <a:latin typeface="Arial"/>
              </a:rPr>
              <a:t>pgpro_stats_vacuum_tables</a:t>
            </a:r>
            <a:endParaRPr b="0" lang="ru-RU" sz="2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i="1" lang="ru-RU" sz="2800" spc="-1" strike="noStrike">
                <a:latin typeface="Arial"/>
              </a:rPr>
              <a:t>pgpro_stats_vacuum_indexes</a:t>
            </a:r>
            <a:endParaRPr b="0" lang="ru-RU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Статистики вакуума (таблицы)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123" name="TextShape 2"/>
          <p:cNvSpPr txBox="1"/>
          <p:nvPr/>
        </p:nvSpPr>
        <p:spPr>
          <a:xfrm>
            <a:off x="504000" y="1326600"/>
            <a:ext cx="9071640" cy="3893400"/>
          </a:xfrm>
          <a:prstGeom prst="rect">
            <a:avLst/>
          </a:prstGeom>
          <a:solidFill>
            <a:srgbClr val="666666"/>
          </a:solidFill>
          <a:ln w="0">
            <a:solidFill>
              <a:srgbClr val="3465a4"/>
            </a:solidFill>
          </a:ln>
        </p:spPr>
        <p:txBody>
          <a:bodyPr lIns="0" rIns="0" tIns="0" bIns="0">
            <a:normAutofit fontScale="4000"/>
          </a:bodyPr>
          <a:p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                </a:t>
            </a:r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View "pgpro_stats_vacuum_tables"</a:t>
            </a:r>
            <a:endParaRPr b="0" lang="ru-RU" sz="3200" spc="-1" strike="noStrike">
              <a:solidFill>
                <a:srgbClr val="eeeeee"/>
              </a:solidFill>
              <a:latin typeface="Source Code Pro"/>
            </a:endParaRPr>
          </a:p>
          <a:p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       </a:t>
            </a:r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Column       |       Type       | Collation | Nullable | Default </a:t>
            </a:r>
            <a:endParaRPr b="0" lang="ru-RU" sz="3200" spc="-1" strike="noStrike">
              <a:solidFill>
                <a:srgbClr val="eeeeee"/>
              </a:solidFill>
              <a:latin typeface="Source Code Pro"/>
            </a:endParaRPr>
          </a:p>
          <a:p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--------------------+------------------+-----------+----------+---------</a:t>
            </a:r>
            <a:endParaRPr b="0" lang="ru-RU" sz="3200" spc="-1" strike="noStrike">
              <a:solidFill>
                <a:srgbClr val="eeeeee"/>
              </a:solidFill>
              <a:latin typeface="Source Code Pro"/>
            </a:endParaRPr>
          </a:p>
          <a:p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 </a:t>
            </a:r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relid              | oid              |           |          | </a:t>
            </a:r>
            <a:endParaRPr b="0" lang="ru-RU" sz="3200" spc="-1" strike="noStrike">
              <a:solidFill>
                <a:srgbClr val="eeeeee"/>
              </a:solidFill>
              <a:latin typeface="Source Code Pro"/>
            </a:endParaRPr>
          </a:p>
          <a:p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 </a:t>
            </a:r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schema             | name             |           |          | </a:t>
            </a:r>
            <a:endParaRPr b="0" lang="ru-RU" sz="3200" spc="-1" strike="noStrike">
              <a:solidFill>
                <a:srgbClr val="eeeeee"/>
              </a:solidFill>
              <a:latin typeface="Source Code Pro"/>
            </a:endParaRPr>
          </a:p>
          <a:p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 </a:t>
            </a:r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relname            | name             |           |          | </a:t>
            </a:r>
            <a:endParaRPr b="0" lang="ru-RU" sz="3200" spc="-1" strike="noStrike">
              <a:solidFill>
                <a:srgbClr val="eeeeee"/>
              </a:solidFill>
              <a:latin typeface="Source Code Pro"/>
            </a:endParaRPr>
          </a:p>
          <a:p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 </a:t>
            </a:r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total_blks_read    | bigint           |           |          | </a:t>
            </a:r>
            <a:endParaRPr b="0" lang="ru-RU" sz="3200" spc="-1" strike="noStrike">
              <a:solidFill>
                <a:srgbClr val="eeeeee"/>
              </a:solidFill>
              <a:latin typeface="Source Code Pro"/>
            </a:endParaRPr>
          </a:p>
          <a:p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 </a:t>
            </a:r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total_blks_hit     | bigint           |           |          | </a:t>
            </a:r>
            <a:endParaRPr b="0" lang="ru-RU" sz="3200" spc="-1" strike="noStrike">
              <a:solidFill>
                <a:srgbClr val="eeeeee"/>
              </a:solidFill>
              <a:latin typeface="Source Code Pro"/>
            </a:endParaRPr>
          </a:p>
          <a:p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 </a:t>
            </a:r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total_blks_dirtied | bigint           |           |          | </a:t>
            </a:r>
            <a:endParaRPr b="0" lang="ru-RU" sz="3200" spc="-1" strike="noStrike">
              <a:solidFill>
                <a:srgbClr val="eeeeee"/>
              </a:solidFill>
              <a:latin typeface="Source Code Pro"/>
            </a:endParaRPr>
          </a:p>
          <a:p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 </a:t>
            </a:r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total_blks_written | bigint           |           |          | </a:t>
            </a:r>
            <a:endParaRPr b="0" lang="ru-RU" sz="3200" spc="-1" strike="noStrike">
              <a:solidFill>
                <a:srgbClr val="eeeeee"/>
              </a:solidFill>
              <a:latin typeface="Source Code Pro"/>
            </a:endParaRPr>
          </a:p>
          <a:p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 </a:t>
            </a:r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rel_blks_read      | bigint           |           |          | </a:t>
            </a:r>
            <a:endParaRPr b="0" lang="ru-RU" sz="3200" spc="-1" strike="noStrike">
              <a:solidFill>
                <a:srgbClr val="eeeeee"/>
              </a:solidFill>
              <a:latin typeface="Source Code Pro"/>
            </a:endParaRPr>
          </a:p>
          <a:p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 </a:t>
            </a:r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rel_blks_hit       | bigint           |           |          | </a:t>
            </a:r>
            <a:endParaRPr b="0" lang="ru-RU" sz="3200" spc="-1" strike="noStrike">
              <a:solidFill>
                <a:srgbClr val="eeeeee"/>
              </a:solidFill>
              <a:latin typeface="Source Code Pro"/>
            </a:endParaRPr>
          </a:p>
          <a:p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 </a:t>
            </a:r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pages_scanned      | bigint           |           |          | </a:t>
            </a:r>
            <a:endParaRPr b="0" lang="ru-RU" sz="3200" spc="-1" strike="noStrike">
              <a:solidFill>
                <a:srgbClr val="eeeeee"/>
              </a:solidFill>
              <a:latin typeface="Source Code Pro"/>
            </a:endParaRPr>
          </a:p>
          <a:p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 </a:t>
            </a:r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pages_removed      | bigint           |           |          | </a:t>
            </a:r>
            <a:endParaRPr b="0" lang="ru-RU" sz="3200" spc="-1" strike="noStrike">
              <a:solidFill>
                <a:srgbClr val="eeeeee"/>
              </a:solidFill>
              <a:latin typeface="Source Code Pro"/>
            </a:endParaRPr>
          </a:p>
          <a:p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 </a:t>
            </a:r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pages_frozen       | bigint           |           |          | </a:t>
            </a:r>
            <a:endParaRPr b="0" lang="ru-RU" sz="3200" spc="-1" strike="noStrike">
              <a:solidFill>
                <a:srgbClr val="eeeeee"/>
              </a:solidFill>
              <a:latin typeface="Source Code Pro"/>
            </a:endParaRPr>
          </a:p>
          <a:p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 </a:t>
            </a:r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pages_all_visible  | bigint           |           |          | </a:t>
            </a:r>
            <a:endParaRPr b="0" lang="ru-RU" sz="3200" spc="-1" strike="noStrike">
              <a:solidFill>
                <a:srgbClr val="eeeeee"/>
              </a:solidFill>
              <a:latin typeface="Source Code Pro"/>
            </a:endParaRPr>
          </a:p>
          <a:p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 </a:t>
            </a:r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tuples_deleted     | bigint           |           |          | </a:t>
            </a:r>
            <a:endParaRPr b="0" lang="ru-RU" sz="3200" spc="-1" strike="noStrike">
              <a:solidFill>
                <a:srgbClr val="eeeeee"/>
              </a:solidFill>
              <a:latin typeface="Source Code Pro"/>
            </a:endParaRPr>
          </a:p>
          <a:p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 </a:t>
            </a:r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tuples_frozen      | bigint           |           |          | </a:t>
            </a:r>
            <a:endParaRPr b="0" lang="ru-RU" sz="3200" spc="-1" strike="noStrike">
              <a:solidFill>
                <a:srgbClr val="eeeeee"/>
              </a:solidFill>
              <a:latin typeface="Source Code Pro"/>
            </a:endParaRPr>
          </a:p>
          <a:p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 </a:t>
            </a:r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dead_tuples        | bigint           |           |          | </a:t>
            </a:r>
            <a:endParaRPr b="0" lang="ru-RU" sz="3200" spc="-1" strike="noStrike">
              <a:solidFill>
                <a:srgbClr val="eeeeee"/>
              </a:solidFill>
              <a:latin typeface="Source Code Pro"/>
            </a:endParaRPr>
          </a:p>
          <a:p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 </a:t>
            </a:r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wal_records        | bigint           |           |          | </a:t>
            </a:r>
            <a:endParaRPr b="0" lang="ru-RU" sz="3200" spc="-1" strike="noStrike">
              <a:solidFill>
                <a:srgbClr val="eeeeee"/>
              </a:solidFill>
              <a:latin typeface="Source Code Pro"/>
            </a:endParaRPr>
          </a:p>
          <a:p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 </a:t>
            </a:r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wal_fpi            | bigint           |           |          | </a:t>
            </a:r>
            <a:endParaRPr b="0" lang="ru-RU" sz="3200" spc="-1" strike="noStrike">
              <a:solidFill>
                <a:srgbClr val="eeeeee"/>
              </a:solidFill>
              <a:latin typeface="Source Code Pro"/>
            </a:endParaRPr>
          </a:p>
          <a:p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 </a:t>
            </a:r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wal_bytes          | numeric          |           |          | </a:t>
            </a:r>
            <a:endParaRPr b="0" lang="ru-RU" sz="3200" spc="-1" strike="noStrike">
              <a:solidFill>
                <a:srgbClr val="eeeeee"/>
              </a:solidFill>
              <a:latin typeface="Source Code Pro"/>
            </a:endParaRPr>
          </a:p>
          <a:p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 </a:t>
            </a:r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blk_read_time      | double precision |           |          | </a:t>
            </a:r>
            <a:endParaRPr b="0" lang="ru-RU" sz="3200" spc="-1" strike="noStrike">
              <a:solidFill>
                <a:srgbClr val="eeeeee"/>
              </a:solidFill>
              <a:latin typeface="Source Code Pro"/>
            </a:endParaRPr>
          </a:p>
          <a:p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 </a:t>
            </a:r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blk_write_time     | double precision |           |          | </a:t>
            </a:r>
            <a:endParaRPr b="0" lang="ru-RU" sz="3200" spc="-1" strike="noStrike">
              <a:solidFill>
                <a:srgbClr val="eeeeee"/>
              </a:solidFill>
              <a:latin typeface="Source Code Pro"/>
            </a:endParaRPr>
          </a:p>
          <a:p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 </a:t>
            </a:r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delay_time         | double precision |           |          | </a:t>
            </a:r>
            <a:endParaRPr b="0" lang="ru-RU" sz="3200" spc="-1" strike="noStrike">
              <a:solidFill>
                <a:srgbClr val="eeeeee"/>
              </a:solidFill>
              <a:latin typeface="Source Code Pro"/>
            </a:endParaRPr>
          </a:p>
          <a:p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 </a:t>
            </a:r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system_time        | double precision |           |          | </a:t>
            </a:r>
            <a:endParaRPr b="0" lang="ru-RU" sz="3200" spc="-1" strike="noStrike">
              <a:solidFill>
                <a:srgbClr val="eeeeee"/>
              </a:solidFill>
              <a:latin typeface="Source Code Pro"/>
            </a:endParaRPr>
          </a:p>
          <a:p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 </a:t>
            </a:r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user_time          | double precision |           |          | </a:t>
            </a:r>
            <a:endParaRPr b="0" lang="ru-RU" sz="3200" spc="-1" strike="noStrike">
              <a:solidFill>
                <a:srgbClr val="eeeeee"/>
              </a:solidFill>
              <a:latin typeface="Source Code Pro"/>
            </a:endParaRPr>
          </a:p>
          <a:p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 </a:t>
            </a:r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total_time         | double precision |           |          | </a:t>
            </a:r>
            <a:endParaRPr b="0" lang="ru-RU" sz="3200" spc="-1" strike="noStrike">
              <a:solidFill>
                <a:srgbClr val="eeeeee"/>
              </a:solidFill>
              <a:latin typeface="Source Code Pro"/>
            </a:endParaRPr>
          </a:p>
          <a:p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 </a:t>
            </a:r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interrupts         | integer          |           |          | </a:t>
            </a:r>
            <a:endParaRPr b="0" lang="ru-RU" sz="3200" spc="-1" strike="noStrike">
              <a:solidFill>
                <a:srgbClr val="eeeeee"/>
              </a:solidFill>
              <a:latin typeface="Source Code Pro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Статистики вакуума (таблицы)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125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>
            <a:normAutofit fontScale="56000"/>
          </a:bodyPr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i="1" lang="ru-RU" sz="3200" spc="-1" strike="noStrike">
                <a:latin typeface="Arial"/>
              </a:rPr>
              <a:t>relid</a:t>
            </a:r>
            <a:r>
              <a:rPr b="0" lang="ru-RU" sz="3200" spc="-1" strike="noStrike">
                <a:latin typeface="Arial"/>
              </a:rPr>
              <a:t>, </a:t>
            </a:r>
            <a:r>
              <a:rPr b="0" i="1" lang="ru-RU" sz="3200" spc="-1" strike="noStrike">
                <a:latin typeface="Arial"/>
              </a:rPr>
              <a:t>schema</a:t>
            </a:r>
            <a:r>
              <a:rPr b="0" lang="ru-RU" sz="3200" spc="-1" strike="noStrike">
                <a:latin typeface="Arial"/>
              </a:rPr>
              <a:t>, </a:t>
            </a:r>
            <a:r>
              <a:rPr b="0" i="1" lang="ru-RU" sz="3200" spc="-1" strike="noStrike">
                <a:latin typeface="Arial"/>
              </a:rPr>
              <a:t>relname — </a:t>
            </a:r>
            <a:r>
              <a:rPr b="0" lang="ru-RU" sz="3200" spc="-1" strike="noStrike">
                <a:latin typeface="Arial"/>
              </a:rPr>
              <a:t>идентификаторы</a:t>
            </a:r>
            <a:endParaRPr b="0" lang="ru-RU" sz="3200" spc="-1" strike="noStrike">
              <a:latin typeface="Arial"/>
            </a:endParaRP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Статситики блоков базы данных: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i="1" lang="ru-RU" sz="2800" spc="-1" strike="noStrike">
                <a:latin typeface="Arial"/>
              </a:rPr>
              <a:t>total_blks_read</a:t>
            </a:r>
            <a:r>
              <a:rPr b="0" lang="ru-RU" sz="2800" spc="-1" strike="noStrike">
                <a:latin typeface="Arial"/>
              </a:rPr>
              <a:t> - общее количество прочитанных блоков</a:t>
            </a:r>
            <a:endParaRPr b="0" lang="ru-RU" sz="2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i="1" lang="ru-RU" sz="2800" spc="-1" strike="noStrike">
                <a:latin typeface="Arial"/>
              </a:rPr>
              <a:t>total_blks_hit - </a:t>
            </a:r>
            <a:r>
              <a:rPr b="0" lang="ru-RU" sz="2800" spc="-1" strike="noStrike">
                <a:latin typeface="Arial"/>
              </a:rPr>
              <a:t>общее количество блоков, найденных в SHB</a:t>
            </a:r>
            <a:endParaRPr b="0" lang="ru-RU" sz="2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i="1" lang="ru-RU" sz="2800" spc="-1" strike="noStrike">
                <a:latin typeface="Arial"/>
              </a:rPr>
              <a:t>total_blks_dirtied</a:t>
            </a:r>
            <a:r>
              <a:rPr b="0" lang="ru-RU" sz="2800" spc="-1" strike="noStrike">
                <a:latin typeface="Arial"/>
              </a:rPr>
              <a:t> - первично измененные блоки</a:t>
            </a:r>
            <a:endParaRPr b="0" lang="ru-RU" sz="2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i="1" lang="ru-RU" sz="2800" spc="-1" strike="noStrike">
                <a:latin typeface="Arial"/>
              </a:rPr>
              <a:t>total_blks_written - записанные блоки</a:t>
            </a:r>
            <a:endParaRPr b="0" lang="ru-RU" sz="2800" spc="-1" strike="noStrike">
              <a:latin typeface="Arial"/>
            </a:endParaRP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i="1" lang="ru-RU" sz="3200" spc="-1" strike="noStrike">
                <a:latin typeface="Arial"/>
              </a:rPr>
              <a:t>Interrupts -</a:t>
            </a:r>
            <a:r>
              <a:rPr b="0" lang="ru-RU" sz="3200" spc="-1" strike="noStrike">
                <a:latin typeface="Arial"/>
              </a:rPr>
              <a:t> количество прерываний вакуума</a:t>
            </a:r>
            <a:endParaRPr b="0" lang="ru-R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Статистики вакуума (таблицы)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127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>
            <a:normAutofit fontScale="38000"/>
          </a:bodyPr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Статистики блоков таблицы: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i="1" lang="ru-RU" sz="2800" spc="-1" strike="noStrike">
                <a:latin typeface="Arial"/>
              </a:rPr>
              <a:t>rel_blks_read - </a:t>
            </a:r>
            <a:r>
              <a:rPr b="0" lang="ru-RU" sz="2800" spc="-1" strike="noStrike">
                <a:latin typeface="Arial"/>
              </a:rPr>
              <a:t>количество прочитанных блоков таблицы</a:t>
            </a:r>
            <a:endParaRPr b="0" lang="ru-RU" sz="2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i="1" lang="ru-RU" sz="2800" spc="-1" strike="noStrike">
                <a:latin typeface="Arial"/>
              </a:rPr>
              <a:t>rel_blks_hit - </a:t>
            </a:r>
            <a:r>
              <a:rPr b="0" lang="ru-RU" sz="2800" spc="-1" strike="noStrike">
                <a:latin typeface="Arial"/>
              </a:rPr>
              <a:t>количество блоков таблицы, найденных в SHB</a:t>
            </a:r>
            <a:endParaRPr b="0" lang="ru-RU" sz="2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i="1" lang="ru-RU" sz="2800" spc="-1" strike="noStrike">
                <a:latin typeface="Arial"/>
              </a:rPr>
              <a:t>pages_scanned - </a:t>
            </a:r>
            <a:r>
              <a:rPr b="0" lang="ru-RU" sz="2800" spc="-1" strike="noStrike">
                <a:latin typeface="Arial"/>
              </a:rPr>
              <a:t>количество просканированных блоков таблицы</a:t>
            </a:r>
            <a:endParaRPr b="0" lang="ru-RU" sz="2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i="1" lang="ru-RU" sz="2800" spc="-1" strike="noStrike">
                <a:latin typeface="Arial"/>
              </a:rPr>
              <a:t>pages_removed - </a:t>
            </a:r>
            <a:r>
              <a:rPr b="0" lang="ru-RU" sz="2800" spc="-1" strike="noStrike">
                <a:latin typeface="Arial"/>
              </a:rPr>
              <a:t>количество удалённых блоков таблицы</a:t>
            </a:r>
            <a:endParaRPr b="0" lang="ru-RU" sz="2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i="1" lang="ru-RU" sz="2800" spc="-1" strike="noStrike">
                <a:latin typeface="Arial"/>
              </a:rPr>
              <a:t>pages_frozen </a:t>
            </a:r>
            <a:r>
              <a:rPr b="0" lang="ru-RU" sz="2800" spc="-1" strike="noStrike">
                <a:latin typeface="Arial"/>
              </a:rPr>
              <a:t>-</a:t>
            </a:r>
            <a:r>
              <a:rPr b="0" i="1" lang="ru-RU" sz="2800" spc="-1" strike="noStrike">
                <a:latin typeface="Arial"/>
              </a:rPr>
              <a:t> </a:t>
            </a:r>
            <a:r>
              <a:rPr b="0" lang="ru-RU" sz="2800" spc="-1" strike="noStrike">
                <a:latin typeface="Arial"/>
              </a:rPr>
              <a:t>количество блоков, помеченных all_frozen</a:t>
            </a:r>
            <a:endParaRPr b="0" lang="ru-RU" sz="2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i="1" lang="ru-RU" sz="2800" spc="-1" strike="noStrike">
                <a:latin typeface="Arial"/>
                <a:ea typeface="Noto Sans CJK SC"/>
              </a:rPr>
              <a:t>pages_all_visible</a:t>
            </a:r>
            <a:r>
              <a:rPr b="0" i="1" lang="ru-RU" sz="2800" spc="-1" strike="noStrike">
                <a:latin typeface="Arial"/>
              </a:rPr>
              <a:t> </a:t>
            </a:r>
            <a:r>
              <a:rPr b="0" lang="ru-RU" sz="2800" spc="-1" strike="noStrike">
                <a:latin typeface="Arial"/>
              </a:rPr>
              <a:t>-</a:t>
            </a:r>
            <a:r>
              <a:rPr b="0" i="1" lang="ru-RU" sz="2800" spc="-1" strike="noStrike">
                <a:latin typeface="Arial"/>
              </a:rPr>
              <a:t> </a:t>
            </a:r>
            <a:r>
              <a:rPr b="0" lang="ru-RU" sz="2800" spc="-1" strike="noStrike">
                <a:latin typeface="Arial"/>
              </a:rPr>
              <a:t>количество блоков, помеченных all_visible</a:t>
            </a:r>
            <a:endParaRPr b="0" lang="ru-RU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Что мы знаем о вакууме?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87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Вроде бы он удаляет старые версии строк..</a:t>
            </a:r>
            <a:endParaRPr b="0" lang="ru-R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Статистики вакуума (таблицы)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129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Статситики WAL: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i="1" lang="ru-RU" sz="2800" spc="-1" strike="noStrike">
                <a:latin typeface="Arial"/>
              </a:rPr>
              <a:t>wal_records</a:t>
            </a:r>
            <a:endParaRPr b="0" lang="ru-RU" sz="2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i="1" lang="ru-RU" sz="2800" spc="-1" strike="noStrike">
                <a:latin typeface="Arial"/>
              </a:rPr>
              <a:t>wal_fpi</a:t>
            </a:r>
            <a:endParaRPr b="0" lang="ru-RU" sz="2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i="1" lang="ru-RU" sz="2800" spc="-1" strike="noStrike">
                <a:latin typeface="Arial"/>
              </a:rPr>
              <a:t>wal_bytes</a:t>
            </a:r>
            <a:endParaRPr b="0" lang="ru-RU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Статистики вакуума (таблицы)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131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>
            <a:normAutofit fontScale="70000"/>
          </a:bodyPr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Статситики времени: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i="1" lang="ru-RU" sz="2800" spc="-1" strike="noStrike">
                <a:latin typeface="Arial"/>
              </a:rPr>
              <a:t>total_time</a:t>
            </a:r>
            <a:r>
              <a:rPr b="0" lang="ru-RU" sz="2800" spc="-1" strike="noStrike">
                <a:latin typeface="Arial"/>
              </a:rPr>
              <a:t> - физическое время, затраченное на очистку</a:t>
            </a:r>
            <a:endParaRPr b="0" lang="ru-RU" sz="2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i="1" lang="ru-RU" sz="2800" spc="-1" strike="noStrike">
                <a:latin typeface="Arial"/>
              </a:rPr>
              <a:t>delay_time</a:t>
            </a:r>
            <a:r>
              <a:rPr b="0" lang="ru-RU" sz="2800" spc="-1" strike="noStrike">
                <a:latin typeface="Arial"/>
              </a:rPr>
              <a:t> - время, проведенное в простое</a:t>
            </a:r>
            <a:endParaRPr b="0" lang="ru-RU" sz="2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i="1" lang="ru-RU" sz="2800" spc="-1" strike="noStrike">
                <a:latin typeface="Arial"/>
              </a:rPr>
              <a:t>user_time</a:t>
            </a:r>
            <a:r>
              <a:rPr b="0" lang="ru-RU" sz="2800" spc="-1" strike="noStrike">
                <a:latin typeface="Arial"/>
              </a:rPr>
              <a:t> - CPU User time</a:t>
            </a:r>
            <a:endParaRPr b="0" lang="ru-RU" sz="2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i="1" lang="ru-RU" sz="2800" spc="-1" strike="noStrike">
                <a:latin typeface="Arial"/>
              </a:rPr>
              <a:t>system_time - </a:t>
            </a:r>
            <a:r>
              <a:rPr b="0" lang="ru-RU" sz="2800" spc="-1" strike="noStrike">
                <a:latin typeface="Arial"/>
              </a:rPr>
              <a:t>CPU System time</a:t>
            </a:r>
            <a:endParaRPr b="0" lang="ru-RU" sz="2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i="1" lang="ru-RU" sz="2800" spc="-1" strike="noStrike">
                <a:latin typeface="Arial"/>
              </a:rPr>
              <a:t>blk_read_time</a:t>
            </a:r>
            <a:r>
              <a:rPr b="0" lang="ru-RU" sz="2800" spc="-1" strike="noStrike">
                <a:latin typeface="Arial"/>
              </a:rPr>
              <a:t> - время, затраченное на чтение</a:t>
            </a:r>
            <a:endParaRPr b="0" lang="ru-RU" sz="2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i="1" lang="ru-RU" sz="2800" spc="-1" strike="noStrike">
                <a:latin typeface="Arial"/>
              </a:rPr>
              <a:t>blk_write_time</a:t>
            </a:r>
            <a:r>
              <a:rPr b="0" lang="ru-RU" sz="2800" spc="-1" strike="noStrike">
                <a:latin typeface="Arial"/>
              </a:rPr>
              <a:t> - время, затраченное на запись</a:t>
            </a:r>
            <a:endParaRPr b="0" lang="ru-RU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Статистики вакуума (индексы)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133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solidFill>
            <a:srgbClr val="666666"/>
          </a:solidFill>
          <a:ln w="0">
            <a:solidFill>
              <a:srgbClr val="3465a4"/>
            </a:solidFill>
          </a:ln>
        </p:spPr>
        <p:txBody>
          <a:bodyPr lIns="0" rIns="0" tIns="0" bIns="0">
            <a:normAutofit fontScale="4000"/>
          </a:bodyPr>
          <a:p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               </a:t>
            </a:r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View "pgpro_stats_vacuum_indexes"</a:t>
            </a:r>
            <a:endParaRPr b="0" lang="ru-RU" sz="3200" spc="-1" strike="noStrike">
              <a:solidFill>
                <a:srgbClr val="eeeeee"/>
              </a:solidFill>
              <a:latin typeface="Source Code Pro"/>
            </a:endParaRPr>
          </a:p>
          <a:p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       </a:t>
            </a:r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Column       |       Type       | Collation | Nullable | Default </a:t>
            </a:r>
            <a:endParaRPr b="0" lang="ru-RU" sz="3200" spc="-1" strike="noStrike">
              <a:solidFill>
                <a:srgbClr val="eeeeee"/>
              </a:solidFill>
              <a:latin typeface="Source Code Pro"/>
            </a:endParaRPr>
          </a:p>
          <a:p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--------------------+------------------+-----------+----------+---------</a:t>
            </a:r>
            <a:endParaRPr b="0" lang="ru-RU" sz="3200" spc="-1" strike="noStrike">
              <a:solidFill>
                <a:srgbClr val="eeeeee"/>
              </a:solidFill>
              <a:latin typeface="Source Code Pro"/>
            </a:endParaRPr>
          </a:p>
          <a:p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 </a:t>
            </a:r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relid              | oid              |           |          | </a:t>
            </a:r>
            <a:endParaRPr b="0" lang="ru-RU" sz="3200" spc="-1" strike="noStrike">
              <a:solidFill>
                <a:srgbClr val="eeeeee"/>
              </a:solidFill>
              <a:latin typeface="Source Code Pro"/>
            </a:endParaRPr>
          </a:p>
          <a:p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 </a:t>
            </a:r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schema             | name             |           |          | </a:t>
            </a:r>
            <a:endParaRPr b="0" lang="ru-RU" sz="3200" spc="-1" strike="noStrike">
              <a:solidFill>
                <a:srgbClr val="eeeeee"/>
              </a:solidFill>
              <a:latin typeface="Source Code Pro"/>
            </a:endParaRPr>
          </a:p>
          <a:p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 </a:t>
            </a:r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relname            | name             |           |          | </a:t>
            </a:r>
            <a:endParaRPr b="0" lang="ru-RU" sz="3200" spc="-1" strike="noStrike">
              <a:solidFill>
                <a:srgbClr val="eeeeee"/>
              </a:solidFill>
              <a:latin typeface="Source Code Pro"/>
            </a:endParaRPr>
          </a:p>
          <a:p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 </a:t>
            </a:r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total_blks_read    | bigint           |           |          | </a:t>
            </a:r>
            <a:endParaRPr b="0" lang="ru-RU" sz="3200" spc="-1" strike="noStrike">
              <a:solidFill>
                <a:srgbClr val="eeeeee"/>
              </a:solidFill>
              <a:latin typeface="Source Code Pro"/>
            </a:endParaRPr>
          </a:p>
          <a:p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 </a:t>
            </a:r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total_blks_hit     | bigint           |           |          | </a:t>
            </a:r>
            <a:endParaRPr b="0" lang="ru-RU" sz="3200" spc="-1" strike="noStrike">
              <a:solidFill>
                <a:srgbClr val="eeeeee"/>
              </a:solidFill>
              <a:latin typeface="Source Code Pro"/>
            </a:endParaRPr>
          </a:p>
          <a:p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 </a:t>
            </a:r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total_blks_dirtied | bigint           |           |          | </a:t>
            </a:r>
            <a:endParaRPr b="0" lang="ru-RU" sz="3200" spc="-1" strike="noStrike">
              <a:solidFill>
                <a:srgbClr val="eeeeee"/>
              </a:solidFill>
              <a:latin typeface="Source Code Pro"/>
            </a:endParaRPr>
          </a:p>
          <a:p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 </a:t>
            </a:r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total_blks_written | bigint           |           |          | </a:t>
            </a:r>
            <a:endParaRPr b="0" lang="ru-RU" sz="3200" spc="-1" strike="noStrike">
              <a:solidFill>
                <a:srgbClr val="eeeeee"/>
              </a:solidFill>
              <a:latin typeface="Source Code Pro"/>
            </a:endParaRPr>
          </a:p>
          <a:p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 </a:t>
            </a:r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rel_blks_read      | bigint           |           |          | </a:t>
            </a:r>
            <a:endParaRPr b="0" lang="ru-RU" sz="3200" spc="-1" strike="noStrike">
              <a:solidFill>
                <a:srgbClr val="eeeeee"/>
              </a:solidFill>
              <a:latin typeface="Source Code Pro"/>
            </a:endParaRPr>
          </a:p>
          <a:p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 </a:t>
            </a:r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rel_blks_hit       | bigint           |           |          | </a:t>
            </a:r>
            <a:endParaRPr b="0" lang="ru-RU" sz="3200" spc="-1" strike="noStrike">
              <a:solidFill>
                <a:srgbClr val="eeeeee"/>
              </a:solidFill>
              <a:latin typeface="Source Code Pro"/>
            </a:endParaRPr>
          </a:p>
          <a:p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 </a:t>
            </a:r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pages_deleted      | bigint           |           |          | </a:t>
            </a:r>
            <a:endParaRPr b="0" lang="ru-RU" sz="3200" spc="-1" strike="noStrike">
              <a:solidFill>
                <a:srgbClr val="eeeeee"/>
              </a:solidFill>
              <a:latin typeface="Source Code Pro"/>
            </a:endParaRPr>
          </a:p>
          <a:p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 </a:t>
            </a:r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tuples_deleted     | bigint           |           |          | </a:t>
            </a:r>
            <a:endParaRPr b="0" lang="ru-RU" sz="3200" spc="-1" strike="noStrike">
              <a:solidFill>
                <a:srgbClr val="eeeeee"/>
              </a:solidFill>
              <a:latin typeface="Source Code Pro"/>
            </a:endParaRPr>
          </a:p>
          <a:p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 </a:t>
            </a:r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wal_records        | bigint           |           |          | </a:t>
            </a:r>
            <a:endParaRPr b="0" lang="ru-RU" sz="3200" spc="-1" strike="noStrike">
              <a:solidFill>
                <a:srgbClr val="eeeeee"/>
              </a:solidFill>
              <a:latin typeface="Source Code Pro"/>
            </a:endParaRPr>
          </a:p>
          <a:p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 </a:t>
            </a:r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wal_fpi            | bigint           |           |          | </a:t>
            </a:r>
            <a:endParaRPr b="0" lang="ru-RU" sz="3200" spc="-1" strike="noStrike">
              <a:solidFill>
                <a:srgbClr val="eeeeee"/>
              </a:solidFill>
              <a:latin typeface="Source Code Pro"/>
            </a:endParaRPr>
          </a:p>
          <a:p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 </a:t>
            </a:r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wal_bytes          | numeric          |           |          | </a:t>
            </a:r>
            <a:endParaRPr b="0" lang="ru-RU" sz="3200" spc="-1" strike="noStrike">
              <a:solidFill>
                <a:srgbClr val="eeeeee"/>
              </a:solidFill>
              <a:latin typeface="Source Code Pro"/>
            </a:endParaRPr>
          </a:p>
          <a:p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 </a:t>
            </a:r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blk_read_time      | double precision |           |          | </a:t>
            </a:r>
            <a:endParaRPr b="0" lang="ru-RU" sz="3200" spc="-1" strike="noStrike">
              <a:solidFill>
                <a:srgbClr val="eeeeee"/>
              </a:solidFill>
              <a:latin typeface="Source Code Pro"/>
            </a:endParaRPr>
          </a:p>
          <a:p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 </a:t>
            </a:r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blk_write_time     | double precision |           |          | </a:t>
            </a:r>
            <a:endParaRPr b="0" lang="ru-RU" sz="3200" spc="-1" strike="noStrike">
              <a:solidFill>
                <a:srgbClr val="eeeeee"/>
              </a:solidFill>
              <a:latin typeface="Source Code Pro"/>
            </a:endParaRPr>
          </a:p>
          <a:p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 </a:t>
            </a:r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delay_time         | double precision |           |          | </a:t>
            </a:r>
            <a:endParaRPr b="0" lang="ru-RU" sz="3200" spc="-1" strike="noStrike">
              <a:solidFill>
                <a:srgbClr val="eeeeee"/>
              </a:solidFill>
              <a:latin typeface="Source Code Pro"/>
            </a:endParaRPr>
          </a:p>
          <a:p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 </a:t>
            </a:r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system_time        | double precision |           |          | </a:t>
            </a:r>
            <a:endParaRPr b="0" lang="ru-RU" sz="3200" spc="-1" strike="noStrike">
              <a:solidFill>
                <a:srgbClr val="eeeeee"/>
              </a:solidFill>
              <a:latin typeface="Source Code Pro"/>
            </a:endParaRPr>
          </a:p>
          <a:p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 </a:t>
            </a:r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user_time          | double precision |           |          | </a:t>
            </a:r>
            <a:endParaRPr b="0" lang="ru-RU" sz="3200" spc="-1" strike="noStrike">
              <a:solidFill>
                <a:srgbClr val="eeeeee"/>
              </a:solidFill>
              <a:latin typeface="Source Code Pro"/>
            </a:endParaRPr>
          </a:p>
          <a:p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 </a:t>
            </a:r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total_time         | double precision |           |          | </a:t>
            </a:r>
            <a:endParaRPr b="0" lang="ru-RU" sz="3200" spc="-1" strike="noStrike">
              <a:solidFill>
                <a:srgbClr val="eeeeee"/>
              </a:solidFill>
              <a:latin typeface="Source Code Pro"/>
            </a:endParaRPr>
          </a:p>
          <a:p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 </a:t>
            </a:r>
            <a:r>
              <a:rPr b="0" lang="ru-RU" sz="3200" spc="-1" strike="noStrike">
                <a:solidFill>
                  <a:srgbClr val="eeeeee"/>
                </a:solidFill>
                <a:latin typeface="Source Code Pro"/>
              </a:rPr>
              <a:t>interrupts         | integer          |           |          | </a:t>
            </a:r>
            <a:endParaRPr b="0" lang="ru-RU" sz="3200" spc="-1" strike="noStrike">
              <a:solidFill>
                <a:srgbClr val="eeeeee"/>
              </a:solidFill>
              <a:latin typeface="Source Code Pro"/>
            </a:endParaRPr>
          </a:p>
          <a:p>
            <a:endParaRPr b="0" lang="ru-RU" sz="3200" spc="-1" strike="noStrike">
              <a:solidFill>
                <a:srgbClr val="eeeeee"/>
              </a:solidFill>
              <a:latin typeface="Source Code Pro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Статистики вакуума (индексы)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135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>
            <a:normAutofit fontScale="56000"/>
          </a:bodyPr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i="1" lang="ru-RU" sz="3200" spc="-1" strike="noStrike">
                <a:latin typeface="Arial"/>
              </a:rPr>
              <a:t>relid</a:t>
            </a:r>
            <a:r>
              <a:rPr b="0" lang="ru-RU" sz="3200" spc="-1" strike="noStrike">
                <a:latin typeface="Arial"/>
              </a:rPr>
              <a:t>, </a:t>
            </a:r>
            <a:r>
              <a:rPr b="0" i="1" lang="ru-RU" sz="3200" spc="-1" strike="noStrike">
                <a:latin typeface="Arial"/>
              </a:rPr>
              <a:t>schema</a:t>
            </a:r>
            <a:r>
              <a:rPr b="0" lang="ru-RU" sz="3200" spc="-1" strike="noStrike">
                <a:latin typeface="Arial"/>
              </a:rPr>
              <a:t>, </a:t>
            </a:r>
            <a:r>
              <a:rPr b="0" i="1" lang="ru-RU" sz="3200" spc="-1" strike="noStrike">
                <a:latin typeface="Arial"/>
              </a:rPr>
              <a:t>relname — </a:t>
            </a:r>
            <a:r>
              <a:rPr b="0" lang="ru-RU" sz="3200" spc="-1" strike="noStrike">
                <a:latin typeface="Arial"/>
              </a:rPr>
              <a:t>идентификаторы</a:t>
            </a:r>
            <a:endParaRPr b="0" lang="ru-RU" sz="3200" spc="-1" strike="noStrike">
              <a:latin typeface="Arial"/>
            </a:endParaRP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Статистики блоков базы данных: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i="1" lang="ru-RU" sz="2800" spc="-1" strike="noStrike">
                <a:latin typeface="Arial"/>
              </a:rPr>
              <a:t>total_blks_read</a:t>
            </a:r>
            <a:r>
              <a:rPr b="0" lang="ru-RU" sz="2800" spc="-1" strike="noStrike">
                <a:latin typeface="Arial"/>
              </a:rPr>
              <a:t> - общее количество прочитанных блоков</a:t>
            </a:r>
            <a:endParaRPr b="0" lang="ru-RU" sz="2800" spc="-1" strike="noStrike"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i="1" lang="ru-RU" sz="2800" spc="-1" strike="noStrike">
                <a:latin typeface="Arial"/>
              </a:rPr>
              <a:t>total_blks_hit - </a:t>
            </a:r>
            <a:r>
              <a:rPr b="0" lang="ru-RU" sz="2800" spc="-1" strike="noStrike">
                <a:latin typeface="Arial"/>
              </a:rPr>
              <a:t>общее количество блоков, найденных в SHB</a:t>
            </a:r>
            <a:endParaRPr b="0" lang="ru-RU" sz="2800" spc="-1" strike="noStrike"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i="1" lang="ru-RU" sz="2800" spc="-1" strike="noStrike">
                <a:latin typeface="Arial"/>
              </a:rPr>
              <a:t>total_blks_dirtied</a:t>
            </a:r>
            <a:r>
              <a:rPr b="0" lang="ru-RU" sz="2800" spc="-1" strike="noStrike">
                <a:latin typeface="Arial"/>
              </a:rPr>
              <a:t> - первично измененные блоки</a:t>
            </a:r>
            <a:endParaRPr b="0" lang="ru-RU" sz="2800" spc="-1" strike="noStrike"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i="1" lang="ru-RU" sz="2800" spc="-1" strike="noStrike">
                <a:latin typeface="Arial"/>
              </a:rPr>
              <a:t>total_blks_written - записанные блоки</a:t>
            </a:r>
            <a:endParaRPr b="0" lang="ru-RU" sz="28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i="1" lang="ru-RU" sz="3200" spc="-1" strike="noStrike">
                <a:latin typeface="Arial"/>
                <a:ea typeface="Noto Sans CJK SC"/>
              </a:rPr>
              <a:t>Interrupts</a:t>
            </a:r>
            <a:r>
              <a:rPr b="0" lang="ru-RU" sz="3200" spc="-1" strike="noStrike">
                <a:latin typeface="Arial"/>
                <a:ea typeface="Noto Sans CJK SC"/>
              </a:rPr>
              <a:t> </a:t>
            </a:r>
            <a:r>
              <a:rPr b="0" i="1" lang="ru-RU" sz="3200" spc="-1" strike="noStrike">
                <a:latin typeface="Arial"/>
              </a:rPr>
              <a:t>-</a:t>
            </a:r>
            <a:r>
              <a:rPr b="0" lang="ru-RU" sz="3200" spc="-1" strike="noStrike">
                <a:latin typeface="Arial"/>
              </a:rPr>
              <a:t> количество прерываний вакуума</a:t>
            </a:r>
            <a:endParaRPr b="0" lang="ru-R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Статистики вакуума (индексы)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137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Статситики блоков индекса:</a:t>
            </a:r>
            <a:endParaRPr b="0" lang="ru-RU" sz="2400" spc="-1" strike="noStrike"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i="1" lang="ru-RU" sz="2200" spc="-1" strike="noStrike">
                <a:latin typeface="Arial"/>
              </a:rPr>
              <a:t>rel_blks_read - </a:t>
            </a:r>
            <a:r>
              <a:rPr b="0" lang="ru-RU" sz="2200" spc="-1" strike="noStrike">
                <a:latin typeface="Arial"/>
              </a:rPr>
              <a:t>количество прочитанных блоков индекса</a:t>
            </a:r>
            <a:endParaRPr b="0" lang="ru-RU" sz="2200" spc="-1" strike="noStrike"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i="1" lang="ru-RU" sz="2200" spc="-1" strike="noStrike">
                <a:latin typeface="Arial"/>
              </a:rPr>
              <a:t>rel_blks_hit - </a:t>
            </a:r>
            <a:r>
              <a:rPr b="0" lang="ru-RU" sz="2200" spc="-1" strike="noStrike">
                <a:latin typeface="Arial"/>
              </a:rPr>
              <a:t>количество блоков индекса, найденных в SHB</a:t>
            </a:r>
            <a:endParaRPr b="0" lang="ru-RU" sz="2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i="1" lang="ru-RU" sz="2200" spc="-1" strike="noStrike">
                <a:latin typeface="Arial"/>
              </a:rPr>
              <a:t>pages_deleted</a:t>
            </a:r>
            <a:r>
              <a:rPr b="0" lang="ru-RU" sz="2200" spc="-1" strike="noStrike">
                <a:latin typeface="Arial"/>
              </a:rPr>
              <a:t> - количество освобождённых страниц</a:t>
            </a:r>
            <a:endParaRPr b="0" lang="ru-RU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Статистики вакуума (индексы)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139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Статистики WAL: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i="1" lang="ru-RU" sz="2800" spc="-1" strike="noStrike">
                <a:latin typeface="Arial"/>
              </a:rPr>
              <a:t>wal_records</a:t>
            </a:r>
            <a:endParaRPr b="0" lang="ru-RU" sz="2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i="1" lang="ru-RU" sz="2800" spc="-1" strike="noStrike">
                <a:latin typeface="Arial"/>
              </a:rPr>
              <a:t>wal_fpi</a:t>
            </a:r>
            <a:endParaRPr b="0" lang="ru-RU" sz="2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i="1" lang="ru-RU" sz="2800" spc="-1" strike="noStrike">
                <a:latin typeface="Arial"/>
              </a:rPr>
              <a:t>wal_bytes</a:t>
            </a:r>
            <a:endParaRPr b="0" lang="ru-RU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Статистики вакуума (индексы)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141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>
            <a:normAutofit fontScale="70000"/>
          </a:bodyPr>
          <a:p>
            <a:pPr marL="432000" indent="-324000">
              <a:lnSpc>
                <a:spcPct val="10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Статситики времени: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i="1" lang="ru-RU" sz="2800" spc="-1" strike="noStrike">
                <a:latin typeface="Arial"/>
              </a:rPr>
              <a:t>total_time</a:t>
            </a:r>
            <a:r>
              <a:rPr b="0" lang="ru-RU" sz="2800" spc="-1" strike="noStrike">
                <a:latin typeface="Arial"/>
              </a:rPr>
              <a:t> - физическое время, затраченное на очистку</a:t>
            </a:r>
            <a:endParaRPr b="0" lang="ru-RU" sz="2800" spc="-1" strike="noStrike"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i="1" lang="ru-RU" sz="2800" spc="-1" strike="noStrike">
                <a:latin typeface="Arial"/>
              </a:rPr>
              <a:t>delay_time</a:t>
            </a:r>
            <a:r>
              <a:rPr b="0" lang="ru-RU" sz="2800" spc="-1" strike="noStrike">
                <a:latin typeface="Arial"/>
              </a:rPr>
              <a:t> - время, проведенное в простое</a:t>
            </a:r>
            <a:endParaRPr b="0" lang="ru-RU" sz="2800" spc="-1" strike="noStrike"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i="1" lang="ru-RU" sz="2800" spc="-1" strike="noStrike">
                <a:latin typeface="Arial"/>
              </a:rPr>
              <a:t>user_time</a:t>
            </a:r>
            <a:r>
              <a:rPr b="0" lang="ru-RU" sz="2800" spc="-1" strike="noStrike">
                <a:latin typeface="Arial"/>
              </a:rPr>
              <a:t> - CPU User time</a:t>
            </a:r>
            <a:endParaRPr b="0" lang="ru-RU" sz="2800" spc="-1" strike="noStrike"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i="1" lang="ru-RU" sz="2800" spc="-1" strike="noStrike">
                <a:latin typeface="Arial"/>
              </a:rPr>
              <a:t>system_time - </a:t>
            </a:r>
            <a:r>
              <a:rPr b="0" lang="ru-RU" sz="2800" spc="-1" strike="noStrike">
                <a:latin typeface="Arial"/>
              </a:rPr>
              <a:t>CPU System time</a:t>
            </a:r>
            <a:endParaRPr b="0" lang="ru-RU" sz="2800" spc="-1" strike="noStrike"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i="1" lang="ru-RU" sz="2800" spc="-1" strike="noStrike">
                <a:latin typeface="Arial"/>
              </a:rPr>
              <a:t>blk_read_time</a:t>
            </a:r>
            <a:r>
              <a:rPr b="0" lang="ru-RU" sz="2800" spc="-1" strike="noStrike">
                <a:latin typeface="Arial"/>
              </a:rPr>
              <a:t> - время, затраченное на чтение</a:t>
            </a:r>
            <a:endParaRPr b="0" lang="ru-RU" sz="2800" spc="-1" strike="noStrike"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i="1" lang="ru-RU" sz="2800" spc="-1" strike="noStrike">
                <a:latin typeface="Arial"/>
              </a:rPr>
              <a:t>blk_write_time</a:t>
            </a:r>
            <a:r>
              <a:rPr b="0" lang="ru-RU" sz="2800" spc="-1" strike="noStrike">
                <a:latin typeface="Arial"/>
              </a:rPr>
              <a:t> - время, затраченное на запись</a:t>
            </a:r>
            <a:endParaRPr b="0" lang="ru-RU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Недостатки метода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143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>
            <a:normAutofit/>
          </a:bodyPr>
          <a:p>
            <a:r>
              <a:rPr b="0" lang="ru-RU" sz="3200" spc="-1" strike="noStrike">
                <a:latin typeface="Arial"/>
              </a:rPr>
              <a:t>Всё как обычно</a:t>
            </a:r>
            <a:endParaRPr b="0" lang="ru-RU" sz="3200" spc="-1" strike="noStrike">
              <a:latin typeface="Arial"/>
            </a:endParaRPr>
          </a:p>
          <a:p>
            <a:pPr algn="ctr">
              <a:spcBef>
                <a:spcPts val="1414"/>
              </a:spcBef>
            </a:pPr>
            <a:r>
              <a:rPr b="0" lang="ru-RU" sz="3200" spc="-1" strike="noStrike">
                <a:solidFill>
                  <a:srgbClr val="3465a4"/>
                </a:solidFill>
                <a:latin typeface="Arial"/>
              </a:rPr>
              <a:t>Обновление статистик после завершения</a:t>
            </a:r>
            <a:endParaRPr b="0" lang="ru-RU" sz="3200" spc="-1" strike="noStrike">
              <a:latin typeface="Arial"/>
            </a:endParaRP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Оперативно-тактический мониторинг может выглядеть странно.</a:t>
            </a:r>
            <a:endParaRPr b="0" lang="ru-RU" sz="3200" spc="-1" strike="noStrike">
              <a:latin typeface="Arial"/>
            </a:endParaRP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Стратегический тоже, но он тут интереснее.</a:t>
            </a:r>
            <a:endParaRPr b="0" lang="ru-R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PWR: Database vacuum statistics</a:t>
            </a:r>
            <a:endParaRPr b="0" lang="ru-RU" sz="4400" spc="-1" strike="noStrike">
              <a:latin typeface="Arial"/>
            </a:endParaRPr>
          </a:p>
        </p:txBody>
      </p:sp>
      <p:pic>
        <p:nvPicPr>
          <p:cNvPr id="145" name="" descr=""/>
          <p:cNvPicPr/>
          <p:nvPr/>
        </p:nvPicPr>
        <p:blipFill>
          <a:blip r:embed="rId1"/>
          <a:stretch/>
        </p:blipFill>
        <p:spPr>
          <a:xfrm>
            <a:off x="503640" y="2340000"/>
            <a:ext cx="9071640" cy="1409040"/>
          </a:xfrm>
          <a:prstGeom prst="rect">
            <a:avLst/>
          </a:prstGeom>
          <a:ln w="0">
            <a:noFill/>
          </a:ln>
        </p:spPr>
      </p:pic>
      <p:grpSp>
        <p:nvGrpSpPr>
          <p:cNvPr id="146" name="Group 2"/>
          <p:cNvGrpSpPr/>
          <p:nvPr/>
        </p:nvGrpSpPr>
        <p:grpSpPr>
          <a:xfrm>
            <a:off x="8820000" y="5040000"/>
            <a:ext cx="360000" cy="360000"/>
            <a:chOff x="8820000" y="5040000"/>
            <a:chExt cx="360000" cy="360000"/>
          </a:xfrm>
        </p:grpSpPr>
        <p:sp>
          <p:nvSpPr>
            <p:cNvPr id="147" name="CustomShape 3"/>
            <p:cNvSpPr/>
            <p:nvPr/>
          </p:nvSpPr>
          <p:spPr>
            <a:xfrm>
              <a:off x="8820000" y="5040000"/>
              <a:ext cx="360000" cy="360000"/>
            </a:xfrm>
            <a:custGeom>
              <a:avLst/>
              <a:gdLst/>
              <a:ahLst/>
              <a:rect l="0" t="0" r="r" b="b"/>
              <a:pathLst>
                <a:path w="1002" h="100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001"/>
                  </a:lnTo>
                  <a:lnTo>
                    <a:pt x="0" y="1001"/>
                  </a:lnTo>
                  <a:lnTo>
                    <a:pt x="0" y="1001"/>
                  </a:lnTo>
                  <a:lnTo>
                    <a:pt x="0" y="1001"/>
                  </a:lnTo>
                  <a:lnTo>
                    <a:pt x="0" y="1001"/>
                  </a:lnTo>
                  <a:lnTo>
                    <a:pt x="1001" y="1001"/>
                  </a:lnTo>
                  <a:lnTo>
                    <a:pt x="1001" y="1001"/>
                  </a:lnTo>
                  <a:lnTo>
                    <a:pt x="1001" y="1001"/>
                  </a:lnTo>
                  <a:lnTo>
                    <a:pt x="1001" y="1001"/>
                  </a:lnTo>
                  <a:lnTo>
                    <a:pt x="1001" y="1001"/>
                  </a:lnTo>
                  <a:lnTo>
                    <a:pt x="1001" y="1001"/>
                  </a:lnTo>
                  <a:lnTo>
                    <a:pt x="1001" y="0"/>
                  </a:lnTo>
                  <a:lnTo>
                    <a:pt x="1001" y="0"/>
                  </a:lnTo>
                  <a:lnTo>
                    <a:pt x="1001" y="0"/>
                  </a:lnTo>
                  <a:lnTo>
                    <a:pt x="1001" y="0"/>
                  </a:lnTo>
                  <a:lnTo>
                    <a:pt x="1001" y="0"/>
                  </a:lnTo>
                  <a:lnTo>
                    <a:pt x="0" y="0"/>
                  </a:lnTo>
                </a:path>
              </a:pathLst>
            </a:custGeom>
            <a:noFill/>
            <a:ln w="1008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8" name="CustomShape 4"/>
            <p:cNvSpPr/>
            <p:nvPr/>
          </p:nvSpPr>
          <p:spPr>
            <a:xfrm>
              <a:off x="8910000" y="5130000"/>
              <a:ext cx="135000" cy="135000"/>
            </a:xfrm>
            <a:prstGeom prst="ellipse">
              <a:avLst/>
            </a:prstGeom>
            <a:noFill/>
            <a:ln w="1008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9" name="Line 5"/>
            <p:cNvSpPr/>
            <p:nvPr/>
          </p:nvSpPr>
          <p:spPr>
            <a:xfrm flipH="1" flipV="1">
              <a:off x="9022320" y="5242320"/>
              <a:ext cx="67680" cy="67680"/>
            </a:xfrm>
            <a:prstGeom prst="line">
              <a:avLst/>
            </a:prstGeom>
            <a:ln w="1008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150" name="Group 6"/>
          <p:cNvGrpSpPr/>
          <p:nvPr/>
        </p:nvGrpSpPr>
        <p:grpSpPr>
          <a:xfrm>
            <a:off x="9173880" y="5130000"/>
            <a:ext cx="180000" cy="180000"/>
            <a:chOff x="9173880" y="5130000"/>
            <a:chExt cx="180000" cy="180000"/>
          </a:xfrm>
        </p:grpSpPr>
        <p:sp>
          <p:nvSpPr>
            <p:cNvPr id="151" name="Freeform 7"/>
            <p:cNvSpPr/>
            <p:nvPr/>
          </p:nvSpPr>
          <p:spPr>
            <a:xfrm>
              <a:off x="9173880" y="5130000"/>
              <a:ext cx="180360" cy="180360"/>
            </a:xfrm>
            <a:custGeom>
              <a:avLst/>
              <a:gdLst/>
              <a:ahLst/>
              <a:rect l="0" t="0" r="r" b="b"/>
              <a:pathLst>
                <a:path w="501" h="501">
                  <a:moveTo>
                    <a:pt x="0" y="500"/>
                  </a:moveTo>
                  <a:cubicBezTo>
                    <a:pt x="167" y="500"/>
                    <a:pt x="333" y="500"/>
                    <a:pt x="500" y="500"/>
                  </a:cubicBezTo>
                  <a:cubicBezTo>
                    <a:pt x="417" y="333"/>
                    <a:pt x="333" y="167"/>
                    <a:pt x="251" y="0"/>
                  </a:cubicBezTo>
                  <a:cubicBezTo>
                    <a:pt x="167" y="167"/>
                    <a:pt x="83" y="333"/>
                    <a:pt x="0" y="500"/>
                  </a:cubicBezTo>
                  <a:close/>
                </a:path>
              </a:pathLst>
            </a:custGeom>
            <a:solidFill>
              <a:srgbClr val="ffd428"/>
            </a:solidFill>
            <a:ln cap="rnd" w="10080">
              <a:solidFill>
                <a:srgbClr val="ffd428"/>
              </a:solidFill>
              <a:round/>
            </a:ln>
          </p:spPr>
        </p:sp>
        <p:sp>
          <p:nvSpPr>
            <p:cNvPr id="152" name="Freeform 8"/>
            <p:cNvSpPr/>
            <p:nvPr/>
          </p:nvSpPr>
          <p:spPr>
            <a:xfrm>
              <a:off x="9252000" y="5175360"/>
              <a:ext cx="24120" cy="120240"/>
            </a:xfrm>
            <a:custGeom>
              <a:avLst/>
              <a:gdLst/>
              <a:ahLst/>
              <a:rect l="0" t="0" r="r" b="b"/>
              <a:pathLst>
                <a:path w="67" h="334">
                  <a:moveTo>
                    <a:pt x="0" y="333"/>
                  </a:moveTo>
                  <a:cubicBezTo>
                    <a:pt x="0" y="310"/>
                    <a:pt x="0" y="289"/>
                    <a:pt x="0" y="266"/>
                  </a:cubicBezTo>
                  <a:cubicBezTo>
                    <a:pt x="22" y="266"/>
                    <a:pt x="45" y="266"/>
                    <a:pt x="66" y="266"/>
                  </a:cubicBezTo>
                  <a:cubicBezTo>
                    <a:pt x="66" y="289"/>
                    <a:pt x="66" y="310"/>
                    <a:pt x="66" y="333"/>
                  </a:cubicBezTo>
                  <a:cubicBezTo>
                    <a:pt x="45" y="333"/>
                    <a:pt x="22" y="333"/>
                    <a:pt x="0" y="333"/>
                  </a:cubicBezTo>
                  <a:moveTo>
                    <a:pt x="0" y="233"/>
                  </a:moveTo>
                  <a:cubicBezTo>
                    <a:pt x="0" y="156"/>
                    <a:pt x="0" y="78"/>
                    <a:pt x="0" y="0"/>
                  </a:cubicBezTo>
                  <a:cubicBezTo>
                    <a:pt x="22" y="0"/>
                    <a:pt x="45" y="0"/>
                    <a:pt x="66" y="0"/>
                  </a:cubicBezTo>
                  <a:cubicBezTo>
                    <a:pt x="66" y="78"/>
                    <a:pt x="66" y="156"/>
                    <a:pt x="66" y="233"/>
                  </a:cubicBezTo>
                  <a:cubicBezTo>
                    <a:pt x="45" y="233"/>
                    <a:pt x="22" y="233"/>
                    <a:pt x="0" y="233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" descr=""/>
          <p:cNvPicPr/>
          <p:nvPr/>
        </p:nvPicPr>
        <p:blipFill>
          <a:blip r:embed="rId1"/>
          <a:stretch/>
        </p:blipFill>
        <p:spPr>
          <a:xfrm>
            <a:off x="702000" y="1260000"/>
            <a:ext cx="8676360" cy="3420000"/>
          </a:xfrm>
          <a:prstGeom prst="rect">
            <a:avLst/>
          </a:prstGeom>
          <a:ln w="0">
            <a:noFill/>
          </a:ln>
        </p:spPr>
      </p:pic>
      <p:sp>
        <p:nvSpPr>
          <p:cNvPr id="154" name="TextShape 1"/>
          <p:cNvSpPr txBox="1"/>
          <p:nvPr/>
        </p:nvSpPr>
        <p:spPr>
          <a:xfrm>
            <a:off x="504000" y="22536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ru-RU" sz="4000" spc="-1" strike="noStrike">
                <a:latin typeface="Arial"/>
              </a:rPr>
              <a:t>PWR: Top tables by vacuum time spent</a:t>
            </a:r>
            <a:endParaRPr b="0" lang="ru-RU" sz="4000" spc="-1" strike="noStrike">
              <a:latin typeface="Arial"/>
            </a:endParaRPr>
          </a:p>
        </p:txBody>
      </p:sp>
      <p:grpSp>
        <p:nvGrpSpPr>
          <p:cNvPr id="155" name="Group 2"/>
          <p:cNvGrpSpPr/>
          <p:nvPr/>
        </p:nvGrpSpPr>
        <p:grpSpPr>
          <a:xfrm>
            <a:off x="8820000" y="5040000"/>
            <a:ext cx="360000" cy="360000"/>
            <a:chOff x="8820000" y="5040000"/>
            <a:chExt cx="360000" cy="360000"/>
          </a:xfrm>
        </p:grpSpPr>
        <p:sp>
          <p:nvSpPr>
            <p:cNvPr id="156" name="CustomShape 3"/>
            <p:cNvSpPr/>
            <p:nvPr/>
          </p:nvSpPr>
          <p:spPr>
            <a:xfrm>
              <a:off x="8820000" y="5040000"/>
              <a:ext cx="360000" cy="360000"/>
            </a:xfrm>
            <a:custGeom>
              <a:avLst/>
              <a:gdLst/>
              <a:ahLst/>
              <a:rect l="0" t="0" r="r" b="b"/>
              <a:pathLst>
                <a:path w="1002" h="100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001"/>
                  </a:lnTo>
                  <a:lnTo>
                    <a:pt x="0" y="1001"/>
                  </a:lnTo>
                  <a:lnTo>
                    <a:pt x="0" y="1001"/>
                  </a:lnTo>
                  <a:lnTo>
                    <a:pt x="0" y="1001"/>
                  </a:lnTo>
                  <a:lnTo>
                    <a:pt x="0" y="1001"/>
                  </a:lnTo>
                  <a:lnTo>
                    <a:pt x="1001" y="1001"/>
                  </a:lnTo>
                  <a:lnTo>
                    <a:pt x="1001" y="1001"/>
                  </a:lnTo>
                  <a:lnTo>
                    <a:pt x="1001" y="1001"/>
                  </a:lnTo>
                  <a:lnTo>
                    <a:pt x="1001" y="1001"/>
                  </a:lnTo>
                  <a:lnTo>
                    <a:pt x="1001" y="1001"/>
                  </a:lnTo>
                  <a:lnTo>
                    <a:pt x="1001" y="1001"/>
                  </a:lnTo>
                  <a:lnTo>
                    <a:pt x="1001" y="0"/>
                  </a:lnTo>
                  <a:lnTo>
                    <a:pt x="1001" y="0"/>
                  </a:lnTo>
                  <a:lnTo>
                    <a:pt x="1001" y="0"/>
                  </a:lnTo>
                  <a:lnTo>
                    <a:pt x="1001" y="0"/>
                  </a:lnTo>
                  <a:lnTo>
                    <a:pt x="1001" y="0"/>
                  </a:lnTo>
                  <a:lnTo>
                    <a:pt x="0" y="0"/>
                  </a:lnTo>
                </a:path>
              </a:pathLst>
            </a:custGeom>
            <a:noFill/>
            <a:ln w="1008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7" name="CustomShape 4"/>
            <p:cNvSpPr/>
            <p:nvPr/>
          </p:nvSpPr>
          <p:spPr>
            <a:xfrm>
              <a:off x="8910000" y="5130000"/>
              <a:ext cx="135000" cy="135000"/>
            </a:xfrm>
            <a:prstGeom prst="ellipse">
              <a:avLst/>
            </a:prstGeom>
            <a:noFill/>
            <a:ln w="1008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8" name="Line 5"/>
            <p:cNvSpPr/>
            <p:nvPr/>
          </p:nvSpPr>
          <p:spPr>
            <a:xfrm flipH="1" flipV="1">
              <a:off x="9022320" y="5242320"/>
              <a:ext cx="67680" cy="67680"/>
            </a:xfrm>
            <a:prstGeom prst="line">
              <a:avLst/>
            </a:prstGeom>
            <a:ln w="1008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159" name="Group 6"/>
          <p:cNvGrpSpPr/>
          <p:nvPr/>
        </p:nvGrpSpPr>
        <p:grpSpPr>
          <a:xfrm>
            <a:off x="9173880" y="5130000"/>
            <a:ext cx="180000" cy="180000"/>
            <a:chOff x="9173880" y="5130000"/>
            <a:chExt cx="180000" cy="180000"/>
          </a:xfrm>
        </p:grpSpPr>
        <p:sp>
          <p:nvSpPr>
            <p:cNvPr id="160" name="Freeform 7"/>
            <p:cNvSpPr/>
            <p:nvPr/>
          </p:nvSpPr>
          <p:spPr>
            <a:xfrm>
              <a:off x="9173880" y="5130000"/>
              <a:ext cx="180360" cy="180360"/>
            </a:xfrm>
            <a:custGeom>
              <a:avLst/>
              <a:gdLst/>
              <a:ahLst/>
              <a:rect l="0" t="0" r="r" b="b"/>
              <a:pathLst>
                <a:path w="501" h="501">
                  <a:moveTo>
                    <a:pt x="0" y="500"/>
                  </a:moveTo>
                  <a:cubicBezTo>
                    <a:pt x="167" y="500"/>
                    <a:pt x="333" y="500"/>
                    <a:pt x="500" y="500"/>
                  </a:cubicBezTo>
                  <a:cubicBezTo>
                    <a:pt x="417" y="333"/>
                    <a:pt x="333" y="167"/>
                    <a:pt x="251" y="0"/>
                  </a:cubicBezTo>
                  <a:cubicBezTo>
                    <a:pt x="167" y="167"/>
                    <a:pt x="83" y="333"/>
                    <a:pt x="0" y="500"/>
                  </a:cubicBezTo>
                  <a:close/>
                </a:path>
              </a:pathLst>
            </a:custGeom>
            <a:solidFill>
              <a:srgbClr val="ffd428"/>
            </a:solidFill>
            <a:ln cap="rnd" w="10080">
              <a:solidFill>
                <a:srgbClr val="ffd428"/>
              </a:solidFill>
              <a:round/>
            </a:ln>
          </p:spPr>
        </p:sp>
        <p:sp>
          <p:nvSpPr>
            <p:cNvPr id="161" name="Freeform 8"/>
            <p:cNvSpPr/>
            <p:nvPr/>
          </p:nvSpPr>
          <p:spPr>
            <a:xfrm>
              <a:off x="9252000" y="5175360"/>
              <a:ext cx="24120" cy="120240"/>
            </a:xfrm>
            <a:custGeom>
              <a:avLst/>
              <a:gdLst/>
              <a:ahLst/>
              <a:rect l="0" t="0" r="r" b="b"/>
              <a:pathLst>
                <a:path w="67" h="334">
                  <a:moveTo>
                    <a:pt x="0" y="333"/>
                  </a:moveTo>
                  <a:cubicBezTo>
                    <a:pt x="0" y="310"/>
                    <a:pt x="0" y="289"/>
                    <a:pt x="0" y="266"/>
                  </a:cubicBezTo>
                  <a:cubicBezTo>
                    <a:pt x="22" y="266"/>
                    <a:pt x="45" y="266"/>
                    <a:pt x="66" y="266"/>
                  </a:cubicBezTo>
                  <a:cubicBezTo>
                    <a:pt x="66" y="289"/>
                    <a:pt x="66" y="310"/>
                    <a:pt x="66" y="333"/>
                  </a:cubicBezTo>
                  <a:cubicBezTo>
                    <a:pt x="45" y="333"/>
                    <a:pt x="22" y="333"/>
                    <a:pt x="0" y="333"/>
                  </a:cubicBezTo>
                  <a:moveTo>
                    <a:pt x="0" y="233"/>
                  </a:moveTo>
                  <a:cubicBezTo>
                    <a:pt x="0" y="156"/>
                    <a:pt x="0" y="78"/>
                    <a:pt x="0" y="0"/>
                  </a:cubicBezTo>
                  <a:cubicBezTo>
                    <a:pt x="22" y="0"/>
                    <a:pt x="45" y="0"/>
                    <a:pt x="66" y="0"/>
                  </a:cubicBezTo>
                  <a:cubicBezTo>
                    <a:pt x="66" y="78"/>
                    <a:pt x="66" y="156"/>
                    <a:pt x="66" y="233"/>
                  </a:cubicBezTo>
                  <a:cubicBezTo>
                    <a:pt x="45" y="233"/>
                    <a:pt x="22" y="233"/>
                    <a:pt x="0" y="233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Назначение очистки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89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>
            <a:normAutofit fontScale="62000"/>
          </a:bodyPr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Очистка таблиц от устаревших версий строк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и индексов от ссылок на них</a:t>
            </a:r>
            <a:endParaRPr b="0" lang="ru-RU" sz="2800" spc="-1" strike="noStrike">
              <a:latin typeface="Arial"/>
            </a:endParaRP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Обновление карты видимости (VM)</a:t>
            </a:r>
            <a:endParaRPr b="0" lang="ru-RU" sz="3200" spc="-1" strike="noStrike">
              <a:latin typeface="Arial"/>
            </a:endParaRP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Обновление карты свободного пространства (FSM)</a:t>
            </a:r>
            <a:endParaRPr b="0" lang="ru-RU" sz="3200" spc="-1" strike="noStrike">
              <a:latin typeface="Arial"/>
            </a:endParaRP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Заморозка версий строк, блоков и таблиц</a:t>
            </a:r>
            <a:endParaRPr b="0" lang="ru-RU" sz="3200" spc="-1" strike="noStrike">
              <a:latin typeface="Arial"/>
            </a:endParaRP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Обновление информации в каталоге: </a:t>
            </a:r>
            <a:r>
              <a:rPr b="0" i="1" lang="ru-RU" sz="3200" spc="-1" strike="noStrike">
                <a:latin typeface="Arial"/>
              </a:rPr>
              <a:t>pg_database, pg_class, pg_stat_all_tables...</a:t>
            </a:r>
            <a:endParaRPr b="0" lang="ru-R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" name="" descr=""/>
          <p:cNvPicPr/>
          <p:nvPr/>
        </p:nvPicPr>
        <p:blipFill>
          <a:blip r:embed="rId1"/>
          <a:stretch/>
        </p:blipFill>
        <p:spPr>
          <a:xfrm>
            <a:off x="702000" y="1260000"/>
            <a:ext cx="8676360" cy="3420000"/>
          </a:xfrm>
          <a:prstGeom prst="rect">
            <a:avLst/>
          </a:prstGeom>
          <a:ln w="0">
            <a:noFill/>
          </a:ln>
        </p:spPr>
      </p:pic>
      <p:sp>
        <p:nvSpPr>
          <p:cNvPr id="163" name="TextShape 1"/>
          <p:cNvSpPr txBox="1"/>
          <p:nvPr/>
        </p:nvSpPr>
        <p:spPr>
          <a:xfrm>
            <a:off x="504000" y="22572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ru-RU" sz="3600" spc="-1" strike="noStrike">
                <a:latin typeface="Arial"/>
              </a:rPr>
              <a:t>PWR: Top tables by blocks vacuum fetched</a:t>
            </a:r>
            <a:endParaRPr b="0" lang="ru-RU" sz="3600" spc="-1" strike="noStrike">
              <a:latin typeface="Arial"/>
            </a:endParaRPr>
          </a:p>
        </p:txBody>
      </p:sp>
      <p:grpSp>
        <p:nvGrpSpPr>
          <p:cNvPr id="164" name="Group 2"/>
          <p:cNvGrpSpPr/>
          <p:nvPr/>
        </p:nvGrpSpPr>
        <p:grpSpPr>
          <a:xfrm>
            <a:off x="8820000" y="5040000"/>
            <a:ext cx="360000" cy="360000"/>
            <a:chOff x="8820000" y="5040000"/>
            <a:chExt cx="360000" cy="360000"/>
          </a:xfrm>
        </p:grpSpPr>
        <p:sp>
          <p:nvSpPr>
            <p:cNvPr id="165" name="CustomShape 3"/>
            <p:cNvSpPr/>
            <p:nvPr/>
          </p:nvSpPr>
          <p:spPr>
            <a:xfrm>
              <a:off x="8820000" y="5040000"/>
              <a:ext cx="360000" cy="360000"/>
            </a:xfrm>
            <a:custGeom>
              <a:avLst/>
              <a:gdLst/>
              <a:ahLst/>
              <a:rect l="0" t="0" r="r" b="b"/>
              <a:pathLst>
                <a:path w="1002" h="100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001"/>
                  </a:lnTo>
                  <a:lnTo>
                    <a:pt x="0" y="1001"/>
                  </a:lnTo>
                  <a:lnTo>
                    <a:pt x="0" y="1001"/>
                  </a:lnTo>
                  <a:lnTo>
                    <a:pt x="0" y="1001"/>
                  </a:lnTo>
                  <a:lnTo>
                    <a:pt x="0" y="1001"/>
                  </a:lnTo>
                  <a:lnTo>
                    <a:pt x="1001" y="1001"/>
                  </a:lnTo>
                  <a:lnTo>
                    <a:pt x="1001" y="1001"/>
                  </a:lnTo>
                  <a:lnTo>
                    <a:pt x="1001" y="1001"/>
                  </a:lnTo>
                  <a:lnTo>
                    <a:pt x="1001" y="1001"/>
                  </a:lnTo>
                  <a:lnTo>
                    <a:pt x="1001" y="1001"/>
                  </a:lnTo>
                  <a:lnTo>
                    <a:pt x="1001" y="1001"/>
                  </a:lnTo>
                  <a:lnTo>
                    <a:pt x="1001" y="0"/>
                  </a:lnTo>
                  <a:lnTo>
                    <a:pt x="1001" y="0"/>
                  </a:lnTo>
                  <a:lnTo>
                    <a:pt x="1001" y="0"/>
                  </a:lnTo>
                  <a:lnTo>
                    <a:pt x="1001" y="0"/>
                  </a:lnTo>
                  <a:lnTo>
                    <a:pt x="1001" y="0"/>
                  </a:lnTo>
                  <a:lnTo>
                    <a:pt x="0" y="0"/>
                  </a:lnTo>
                </a:path>
              </a:pathLst>
            </a:custGeom>
            <a:noFill/>
            <a:ln w="1008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6" name="CustomShape 4"/>
            <p:cNvSpPr/>
            <p:nvPr/>
          </p:nvSpPr>
          <p:spPr>
            <a:xfrm>
              <a:off x="8910000" y="5130000"/>
              <a:ext cx="135000" cy="135000"/>
            </a:xfrm>
            <a:prstGeom prst="ellipse">
              <a:avLst/>
            </a:prstGeom>
            <a:noFill/>
            <a:ln w="1008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7" name="Line 5"/>
            <p:cNvSpPr/>
            <p:nvPr/>
          </p:nvSpPr>
          <p:spPr>
            <a:xfrm flipH="1" flipV="1">
              <a:off x="9022320" y="5242320"/>
              <a:ext cx="67680" cy="67680"/>
            </a:xfrm>
            <a:prstGeom prst="line">
              <a:avLst/>
            </a:prstGeom>
            <a:ln w="1008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168" name="Group 6"/>
          <p:cNvGrpSpPr/>
          <p:nvPr/>
        </p:nvGrpSpPr>
        <p:grpSpPr>
          <a:xfrm>
            <a:off x="9173880" y="5130000"/>
            <a:ext cx="180000" cy="180000"/>
            <a:chOff x="9173880" y="5130000"/>
            <a:chExt cx="180000" cy="180000"/>
          </a:xfrm>
        </p:grpSpPr>
        <p:sp>
          <p:nvSpPr>
            <p:cNvPr id="169" name="Freeform 7"/>
            <p:cNvSpPr/>
            <p:nvPr/>
          </p:nvSpPr>
          <p:spPr>
            <a:xfrm>
              <a:off x="9173880" y="5130000"/>
              <a:ext cx="180360" cy="180360"/>
            </a:xfrm>
            <a:custGeom>
              <a:avLst/>
              <a:gdLst/>
              <a:ahLst/>
              <a:rect l="0" t="0" r="r" b="b"/>
              <a:pathLst>
                <a:path w="501" h="501">
                  <a:moveTo>
                    <a:pt x="0" y="500"/>
                  </a:moveTo>
                  <a:cubicBezTo>
                    <a:pt x="167" y="500"/>
                    <a:pt x="333" y="500"/>
                    <a:pt x="500" y="500"/>
                  </a:cubicBezTo>
                  <a:cubicBezTo>
                    <a:pt x="417" y="333"/>
                    <a:pt x="333" y="167"/>
                    <a:pt x="251" y="0"/>
                  </a:cubicBezTo>
                  <a:cubicBezTo>
                    <a:pt x="167" y="167"/>
                    <a:pt x="83" y="333"/>
                    <a:pt x="0" y="500"/>
                  </a:cubicBezTo>
                  <a:close/>
                </a:path>
              </a:pathLst>
            </a:custGeom>
            <a:solidFill>
              <a:srgbClr val="ffd428"/>
            </a:solidFill>
            <a:ln cap="rnd" w="10080">
              <a:solidFill>
                <a:srgbClr val="ffd428"/>
              </a:solidFill>
              <a:round/>
            </a:ln>
          </p:spPr>
        </p:sp>
        <p:sp>
          <p:nvSpPr>
            <p:cNvPr id="170" name="Freeform 8"/>
            <p:cNvSpPr/>
            <p:nvPr/>
          </p:nvSpPr>
          <p:spPr>
            <a:xfrm>
              <a:off x="9252000" y="5175360"/>
              <a:ext cx="24120" cy="120240"/>
            </a:xfrm>
            <a:custGeom>
              <a:avLst/>
              <a:gdLst/>
              <a:ahLst/>
              <a:rect l="0" t="0" r="r" b="b"/>
              <a:pathLst>
                <a:path w="67" h="334">
                  <a:moveTo>
                    <a:pt x="0" y="333"/>
                  </a:moveTo>
                  <a:cubicBezTo>
                    <a:pt x="0" y="310"/>
                    <a:pt x="0" y="289"/>
                    <a:pt x="0" y="266"/>
                  </a:cubicBezTo>
                  <a:cubicBezTo>
                    <a:pt x="22" y="266"/>
                    <a:pt x="45" y="266"/>
                    <a:pt x="66" y="266"/>
                  </a:cubicBezTo>
                  <a:cubicBezTo>
                    <a:pt x="66" y="289"/>
                    <a:pt x="66" y="310"/>
                    <a:pt x="66" y="333"/>
                  </a:cubicBezTo>
                  <a:cubicBezTo>
                    <a:pt x="45" y="333"/>
                    <a:pt x="22" y="333"/>
                    <a:pt x="0" y="333"/>
                  </a:cubicBezTo>
                  <a:moveTo>
                    <a:pt x="0" y="233"/>
                  </a:moveTo>
                  <a:cubicBezTo>
                    <a:pt x="0" y="156"/>
                    <a:pt x="0" y="78"/>
                    <a:pt x="0" y="0"/>
                  </a:cubicBezTo>
                  <a:cubicBezTo>
                    <a:pt x="22" y="0"/>
                    <a:pt x="45" y="0"/>
                    <a:pt x="66" y="0"/>
                  </a:cubicBezTo>
                  <a:cubicBezTo>
                    <a:pt x="66" y="78"/>
                    <a:pt x="66" y="156"/>
                    <a:pt x="66" y="233"/>
                  </a:cubicBezTo>
                  <a:cubicBezTo>
                    <a:pt x="45" y="233"/>
                    <a:pt x="22" y="233"/>
                    <a:pt x="0" y="233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" name="" descr=""/>
          <p:cNvPicPr/>
          <p:nvPr/>
        </p:nvPicPr>
        <p:blipFill>
          <a:blip r:embed="rId1"/>
          <a:stretch/>
        </p:blipFill>
        <p:spPr>
          <a:xfrm>
            <a:off x="702000" y="1260000"/>
            <a:ext cx="8676360" cy="3420000"/>
          </a:xfrm>
          <a:prstGeom prst="rect">
            <a:avLst/>
          </a:prstGeom>
          <a:ln w="0">
            <a:noFill/>
          </a:ln>
        </p:spPr>
      </p:pic>
      <p:sp>
        <p:nvSpPr>
          <p:cNvPr id="172" name="TextShape 1"/>
          <p:cNvSpPr txBox="1"/>
          <p:nvPr/>
        </p:nvSpPr>
        <p:spPr>
          <a:xfrm>
            <a:off x="504000" y="22572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ru-RU" sz="3200" spc="-1" strike="noStrike">
                <a:latin typeface="Arial"/>
              </a:rPr>
              <a:t>PWR: Top indexes by blocks vacuum fetched</a:t>
            </a:r>
            <a:endParaRPr b="0" lang="ru-RU" sz="3200" spc="-1" strike="noStrike">
              <a:latin typeface="Arial"/>
            </a:endParaRPr>
          </a:p>
        </p:txBody>
      </p:sp>
      <p:grpSp>
        <p:nvGrpSpPr>
          <p:cNvPr id="173" name="Group 2"/>
          <p:cNvGrpSpPr/>
          <p:nvPr/>
        </p:nvGrpSpPr>
        <p:grpSpPr>
          <a:xfrm>
            <a:off x="8820000" y="5040000"/>
            <a:ext cx="360000" cy="360000"/>
            <a:chOff x="8820000" y="5040000"/>
            <a:chExt cx="360000" cy="360000"/>
          </a:xfrm>
        </p:grpSpPr>
        <p:sp>
          <p:nvSpPr>
            <p:cNvPr id="174" name="CustomShape 3"/>
            <p:cNvSpPr/>
            <p:nvPr/>
          </p:nvSpPr>
          <p:spPr>
            <a:xfrm>
              <a:off x="8820000" y="5040000"/>
              <a:ext cx="360000" cy="360000"/>
            </a:xfrm>
            <a:custGeom>
              <a:avLst/>
              <a:gdLst/>
              <a:ahLst/>
              <a:rect l="0" t="0" r="r" b="b"/>
              <a:pathLst>
                <a:path w="1002" h="100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001"/>
                  </a:lnTo>
                  <a:lnTo>
                    <a:pt x="0" y="1001"/>
                  </a:lnTo>
                  <a:lnTo>
                    <a:pt x="0" y="1001"/>
                  </a:lnTo>
                  <a:lnTo>
                    <a:pt x="0" y="1001"/>
                  </a:lnTo>
                  <a:lnTo>
                    <a:pt x="0" y="1001"/>
                  </a:lnTo>
                  <a:lnTo>
                    <a:pt x="1001" y="1001"/>
                  </a:lnTo>
                  <a:lnTo>
                    <a:pt x="1001" y="1001"/>
                  </a:lnTo>
                  <a:lnTo>
                    <a:pt x="1001" y="1001"/>
                  </a:lnTo>
                  <a:lnTo>
                    <a:pt x="1001" y="1001"/>
                  </a:lnTo>
                  <a:lnTo>
                    <a:pt x="1001" y="1001"/>
                  </a:lnTo>
                  <a:lnTo>
                    <a:pt x="1001" y="1001"/>
                  </a:lnTo>
                  <a:lnTo>
                    <a:pt x="1001" y="0"/>
                  </a:lnTo>
                  <a:lnTo>
                    <a:pt x="1001" y="0"/>
                  </a:lnTo>
                  <a:lnTo>
                    <a:pt x="1001" y="0"/>
                  </a:lnTo>
                  <a:lnTo>
                    <a:pt x="1001" y="0"/>
                  </a:lnTo>
                  <a:lnTo>
                    <a:pt x="1001" y="0"/>
                  </a:lnTo>
                  <a:lnTo>
                    <a:pt x="0" y="0"/>
                  </a:lnTo>
                </a:path>
              </a:pathLst>
            </a:custGeom>
            <a:noFill/>
            <a:ln w="1008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5" name="CustomShape 4"/>
            <p:cNvSpPr/>
            <p:nvPr/>
          </p:nvSpPr>
          <p:spPr>
            <a:xfrm>
              <a:off x="8910000" y="5130000"/>
              <a:ext cx="135000" cy="135000"/>
            </a:xfrm>
            <a:prstGeom prst="ellipse">
              <a:avLst/>
            </a:prstGeom>
            <a:noFill/>
            <a:ln w="1008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6" name="Line 5"/>
            <p:cNvSpPr/>
            <p:nvPr/>
          </p:nvSpPr>
          <p:spPr>
            <a:xfrm flipH="1" flipV="1">
              <a:off x="9022320" y="5242320"/>
              <a:ext cx="67680" cy="67680"/>
            </a:xfrm>
            <a:prstGeom prst="line">
              <a:avLst/>
            </a:prstGeom>
            <a:ln w="1008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177" name="Group 6"/>
          <p:cNvGrpSpPr/>
          <p:nvPr/>
        </p:nvGrpSpPr>
        <p:grpSpPr>
          <a:xfrm>
            <a:off x="9173880" y="5130000"/>
            <a:ext cx="180000" cy="180000"/>
            <a:chOff x="9173880" y="5130000"/>
            <a:chExt cx="180000" cy="180000"/>
          </a:xfrm>
        </p:grpSpPr>
        <p:sp>
          <p:nvSpPr>
            <p:cNvPr id="178" name="Freeform 7"/>
            <p:cNvSpPr/>
            <p:nvPr/>
          </p:nvSpPr>
          <p:spPr>
            <a:xfrm>
              <a:off x="9173880" y="5130000"/>
              <a:ext cx="180360" cy="180360"/>
            </a:xfrm>
            <a:custGeom>
              <a:avLst/>
              <a:gdLst/>
              <a:ahLst/>
              <a:rect l="0" t="0" r="r" b="b"/>
              <a:pathLst>
                <a:path w="501" h="501">
                  <a:moveTo>
                    <a:pt x="0" y="500"/>
                  </a:moveTo>
                  <a:cubicBezTo>
                    <a:pt x="167" y="500"/>
                    <a:pt x="333" y="500"/>
                    <a:pt x="500" y="500"/>
                  </a:cubicBezTo>
                  <a:cubicBezTo>
                    <a:pt x="417" y="333"/>
                    <a:pt x="333" y="167"/>
                    <a:pt x="251" y="0"/>
                  </a:cubicBezTo>
                  <a:cubicBezTo>
                    <a:pt x="167" y="167"/>
                    <a:pt x="83" y="333"/>
                    <a:pt x="0" y="500"/>
                  </a:cubicBezTo>
                  <a:close/>
                </a:path>
              </a:pathLst>
            </a:custGeom>
            <a:solidFill>
              <a:srgbClr val="ffd428"/>
            </a:solidFill>
            <a:ln cap="rnd" w="10080">
              <a:solidFill>
                <a:srgbClr val="ffd428"/>
              </a:solidFill>
              <a:round/>
            </a:ln>
          </p:spPr>
        </p:sp>
        <p:sp>
          <p:nvSpPr>
            <p:cNvPr id="179" name="Freeform 8"/>
            <p:cNvSpPr/>
            <p:nvPr/>
          </p:nvSpPr>
          <p:spPr>
            <a:xfrm>
              <a:off x="9252000" y="5175360"/>
              <a:ext cx="24120" cy="120240"/>
            </a:xfrm>
            <a:custGeom>
              <a:avLst/>
              <a:gdLst/>
              <a:ahLst/>
              <a:rect l="0" t="0" r="r" b="b"/>
              <a:pathLst>
                <a:path w="67" h="334">
                  <a:moveTo>
                    <a:pt x="0" y="333"/>
                  </a:moveTo>
                  <a:cubicBezTo>
                    <a:pt x="0" y="310"/>
                    <a:pt x="0" y="289"/>
                    <a:pt x="0" y="266"/>
                  </a:cubicBezTo>
                  <a:cubicBezTo>
                    <a:pt x="22" y="266"/>
                    <a:pt x="45" y="266"/>
                    <a:pt x="66" y="266"/>
                  </a:cubicBezTo>
                  <a:cubicBezTo>
                    <a:pt x="66" y="289"/>
                    <a:pt x="66" y="310"/>
                    <a:pt x="66" y="333"/>
                  </a:cubicBezTo>
                  <a:cubicBezTo>
                    <a:pt x="45" y="333"/>
                    <a:pt x="22" y="333"/>
                    <a:pt x="0" y="333"/>
                  </a:cubicBezTo>
                  <a:moveTo>
                    <a:pt x="0" y="233"/>
                  </a:moveTo>
                  <a:cubicBezTo>
                    <a:pt x="0" y="156"/>
                    <a:pt x="0" y="78"/>
                    <a:pt x="0" y="0"/>
                  </a:cubicBezTo>
                  <a:cubicBezTo>
                    <a:pt x="22" y="0"/>
                    <a:pt x="45" y="0"/>
                    <a:pt x="66" y="0"/>
                  </a:cubicBezTo>
                  <a:cubicBezTo>
                    <a:pt x="66" y="78"/>
                    <a:pt x="66" y="156"/>
                    <a:pt x="66" y="233"/>
                  </a:cubicBezTo>
                  <a:cubicBezTo>
                    <a:pt x="45" y="233"/>
                    <a:pt x="22" y="233"/>
                    <a:pt x="0" y="233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" name="" descr=""/>
          <p:cNvPicPr/>
          <p:nvPr/>
        </p:nvPicPr>
        <p:blipFill>
          <a:blip r:embed="rId1"/>
          <a:stretch/>
        </p:blipFill>
        <p:spPr>
          <a:xfrm>
            <a:off x="850680" y="1260000"/>
            <a:ext cx="8379000" cy="3600000"/>
          </a:xfrm>
          <a:prstGeom prst="rect">
            <a:avLst/>
          </a:prstGeom>
          <a:ln w="0">
            <a:noFill/>
          </a:ln>
        </p:spPr>
      </p:pic>
      <p:sp>
        <p:nvSpPr>
          <p:cNvPr id="181" name="TextShape 1"/>
          <p:cNvSpPr txBox="1"/>
          <p:nvPr/>
        </p:nvSpPr>
        <p:spPr>
          <a:xfrm>
            <a:off x="504000" y="22572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ru-RU" sz="3200" spc="-1" strike="noStrike">
                <a:latin typeface="Arial"/>
              </a:rPr>
              <a:t>PWR: Top tables by blocks vacuum read</a:t>
            </a:r>
            <a:endParaRPr b="0" lang="ru-RU" sz="3200" spc="-1" strike="noStrike">
              <a:latin typeface="Arial"/>
            </a:endParaRPr>
          </a:p>
        </p:txBody>
      </p:sp>
      <p:grpSp>
        <p:nvGrpSpPr>
          <p:cNvPr id="182" name="Group 2"/>
          <p:cNvGrpSpPr/>
          <p:nvPr/>
        </p:nvGrpSpPr>
        <p:grpSpPr>
          <a:xfrm>
            <a:off x="8820000" y="5040000"/>
            <a:ext cx="360000" cy="360000"/>
            <a:chOff x="8820000" y="5040000"/>
            <a:chExt cx="360000" cy="360000"/>
          </a:xfrm>
        </p:grpSpPr>
        <p:sp>
          <p:nvSpPr>
            <p:cNvPr id="183" name="CustomShape 3"/>
            <p:cNvSpPr/>
            <p:nvPr/>
          </p:nvSpPr>
          <p:spPr>
            <a:xfrm>
              <a:off x="8820000" y="5040000"/>
              <a:ext cx="360000" cy="360000"/>
            </a:xfrm>
            <a:custGeom>
              <a:avLst/>
              <a:gdLst/>
              <a:ahLst/>
              <a:rect l="0" t="0" r="r" b="b"/>
              <a:pathLst>
                <a:path w="1002" h="100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001"/>
                  </a:lnTo>
                  <a:lnTo>
                    <a:pt x="0" y="1001"/>
                  </a:lnTo>
                  <a:lnTo>
                    <a:pt x="0" y="1001"/>
                  </a:lnTo>
                  <a:lnTo>
                    <a:pt x="0" y="1001"/>
                  </a:lnTo>
                  <a:lnTo>
                    <a:pt x="0" y="1001"/>
                  </a:lnTo>
                  <a:lnTo>
                    <a:pt x="1001" y="1001"/>
                  </a:lnTo>
                  <a:lnTo>
                    <a:pt x="1001" y="1001"/>
                  </a:lnTo>
                  <a:lnTo>
                    <a:pt x="1001" y="1001"/>
                  </a:lnTo>
                  <a:lnTo>
                    <a:pt x="1001" y="1001"/>
                  </a:lnTo>
                  <a:lnTo>
                    <a:pt x="1001" y="1001"/>
                  </a:lnTo>
                  <a:lnTo>
                    <a:pt x="1001" y="1001"/>
                  </a:lnTo>
                  <a:lnTo>
                    <a:pt x="1001" y="0"/>
                  </a:lnTo>
                  <a:lnTo>
                    <a:pt x="1001" y="0"/>
                  </a:lnTo>
                  <a:lnTo>
                    <a:pt x="1001" y="0"/>
                  </a:lnTo>
                  <a:lnTo>
                    <a:pt x="1001" y="0"/>
                  </a:lnTo>
                  <a:lnTo>
                    <a:pt x="1001" y="0"/>
                  </a:lnTo>
                  <a:lnTo>
                    <a:pt x="0" y="0"/>
                  </a:lnTo>
                </a:path>
              </a:pathLst>
            </a:custGeom>
            <a:noFill/>
            <a:ln w="1008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84" name="CustomShape 4"/>
            <p:cNvSpPr/>
            <p:nvPr/>
          </p:nvSpPr>
          <p:spPr>
            <a:xfrm>
              <a:off x="8910000" y="5130000"/>
              <a:ext cx="135000" cy="135000"/>
            </a:xfrm>
            <a:prstGeom prst="ellipse">
              <a:avLst/>
            </a:prstGeom>
            <a:noFill/>
            <a:ln w="1008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85" name="Line 5"/>
            <p:cNvSpPr/>
            <p:nvPr/>
          </p:nvSpPr>
          <p:spPr>
            <a:xfrm flipH="1" flipV="1">
              <a:off x="9022320" y="5242320"/>
              <a:ext cx="67680" cy="67680"/>
            </a:xfrm>
            <a:prstGeom prst="line">
              <a:avLst/>
            </a:prstGeom>
            <a:ln w="1008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186" name="Group 6"/>
          <p:cNvGrpSpPr/>
          <p:nvPr/>
        </p:nvGrpSpPr>
        <p:grpSpPr>
          <a:xfrm>
            <a:off x="9173880" y="5130000"/>
            <a:ext cx="180000" cy="180000"/>
            <a:chOff x="9173880" y="5130000"/>
            <a:chExt cx="180000" cy="180000"/>
          </a:xfrm>
        </p:grpSpPr>
        <p:sp>
          <p:nvSpPr>
            <p:cNvPr id="187" name="Freeform 7"/>
            <p:cNvSpPr/>
            <p:nvPr/>
          </p:nvSpPr>
          <p:spPr>
            <a:xfrm>
              <a:off x="9173880" y="5130000"/>
              <a:ext cx="180360" cy="180360"/>
            </a:xfrm>
            <a:custGeom>
              <a:avLst/>
              <a:gdLst/>
              <a:ahLst/>
              <a:rect l="0" t="0" r="r" b="b"/>
              <a:pathLst>
                <a:path w="501" h="501">
                  <a:moveTo>
                    <a:pt x="0" y="500"/>
                  </a:moveTo>
                  <a:cubicBezTo>
                    <a:pt x="167" y="500"/>
                    <a:pt x="333" y="500"/>
                    <a:pt x="500" y="500"/>
                  </a:cubicBezTo>
                  <a:cubicBezTo>
                    <a:pt x="417" y="333"/>
                    <a:pt x="333" y="167"/>
                    <a:pt x="251" y="0"/>
                  </a:cubicBezTo>
                  <a:cubicBezTo>
                    <a:pt x="167" y="167"/>
                    <a:pt x="83" y="333"/>
                    <a:pt x="0" y="500"/>
                  </a:cubicBezTo>
                  <a:close/>
                </a:path>
              </a:pathLst>
            </a:custGeom>
            <a:solidFill>
              <a:srgbClr val="ffd428"/>
            </a:solidFill>
            <a:ln cap="rnd" w="10080">
              <a:solidFill>
                <a:srgbClr val="ffd428"/>
              </a:solidFill>
              <a:round/>
            </a:ln>
          </p:spPr>
        </p:sp>
        <p:sp>
          <p:nvSpPr>
            <p:cNvPr id="188" name="Freeform 8"/>
            <p:cNvSpPr/>
            <p:nvPr/>
          </p:nvSpPr>
          <p:spPr>
            <a:xfrm>
              <a:off x="9252000" y="5175360"/>
              <a:ext cx="24120" cy="120240"/>
            </a:xfrm>
            <a:custGeom>
              <a:avLst/>
              <a:gdLst/>
              <a:ahLst/>
              <a:rect l="0" t="0" r="r" b="b"/>
              <a:pathLst>
                <a:path w="67" h="334">
                  <a:moveTo>
                    <a:pt x="0" y="333"/>
                  </a:moveTo>
                  <a:cubicBezTo>
                    <a:pt x="0" y="310"/>
                    <a:pt x="0" y="289"/>
                    <a:pt x="0" y="266"/>
                  </a:cubicBezTo>
                  <a:cubicBezTo>
                    <a:pt x="22" y="266"/>
                    <a:pt x="45" y="266"/>
                    <a:pt x="66" y="266"/>
                  </a:cubicBezTo>
                  <a:cubicBezTo>
                    <a:pt x="66" y="289"/>
                    <a:pt x="66" y="310"/>
                    <a:pt x="66" y="333"/>
                  </a:cubicBezTo>
                  <a:cubicBezTo>
                    <a:pt x="45" y="333"/>
                    <a:pt x="22" y="333"/>
                    <a:pt x="0" y="333"/>
                  </a:cubicBezTo>
                  <a:moveTo>
                    <a:pt x="0" y="233"/>
                  </a:moveTo>
                  <a:cubicBezTo>
                    <a:pt x="0" y="156"/>
                    <a:pt x="0" y="78"/>
                    <a:pt x="0" y="0"/>
                  </a:cubicBezTo>
                  <a:cubicBezTo>
                    <a:pt x="22" y="0"/>
                    <a:pt x="45" y="0"/>
                    <a:pt x="66" y="0"/>
                  </a:cubicBezTo>
                  <a:cubicBezTo>
                    <a:pt x="66" y="78"/>
                    <a:pt x="66" y="156"/>
                    <a:pt x="66" y="233"/>
                  </a:cubicBezTo>
                  <a:cubicBezTo>
                    <a:pt x="45" y="233"/>
                    <a:pt x="22" y="233"/>
                    <a:pt x="0" y="233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9" name="" descr=""/>
          <p:cNvPicPr/>
          <p:nvPr/>
        </p:nvPicPr>
        <p:blipFill>
          <a:blip r:embed="rId1"/>
          <a:stretch/>
        </p:blipFill>
        <p:spPr>
          <a:xfrm>
            <a:off x="850680" y="1260000"/>
            <a:ext cx="8379000" cy="3600000"/>
          </a:xfrm>
          <a:prstGeom prst="rect">
            <a:avLst/>
          </a:prstGeom>
          <a:ln w="0">
            <a:noFill/>
          </a:ln>
        </p:spPr>
      </p:pic>
      <p:sp>
        <p:nvSpPr>
          <p:cNvPr id="190" name="TextShape 1"/>
          <p:cNvSpPr txBox="1"/>
          <p:nvPr/>
        </p:nvSpPr>
        <p:spPr>
          <a:xfrm>
            <a:off x="504000" y="22572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ru-RU" sz="3200" spc="-1" strike="noStrike">
                <a:latin typeface="Arial"/>
              </a:rPr>
              <a:t>PWR: Top indexes by blocks vacuum read</a:t>
            </a:r>
            <a:endParaRPr b="0" lang="ru-RU" sz="3200" spc="-1" strike="noStrike">
              <a:latin typeface="Arial"/>
            </a:endParaRPr>
          </a:p>
        </p:txBody>
      </p:sp>
      <p:grpSp>
        <p:nvGrpSpPr>
          <p:cNvPr id="191" name="Group 2"/>
          <p:cNvGrpSpPr/>
          <p:nvPr/>
        </p:nvGrpSpPr>
        <p:grpSpPr>
          <a:xfrm>
            <a:off x="8820000" y="5040000"/>
            <a:ext cx="360000" cy="360000"/>
            <a:chOff x="8820000" y="5040000"/>
            <a:chExt cx="360000" cy="360000"/>
          </a:xfrm>
        </p:grpSpPr>
        <p:sp>
          <p:nvSpPr>
            <p:cNvPr id="192" name="CustomShape 3"/>
            <p:cNvSpPr/>
            <p:nvPr/>
          </p:nvSpPr>
          <p:spPr>
            <a:xfrm>
              <a:off x="8820000" y="5040000"/>
              <a:ext cx="360000" cy="360000"/>
            </a:xfrm>
            <a:custGeom>
              <a:avLst/>
              <a:gdLst/>
              <a:ahLst/>
              <a:rect l="0" t="0" r="r" b="b"/>
              <a:pathLst>
                <a:path w="1002" h="100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001"/>
                  </a:lnTo>
                  <a:lnTo>
                    <a:pt x="0" y="1001"/>
                  </a:lnTo>
                  <a:lnTo>
                    <a:pt x="0" y="1001"/>
                  </a:lnTo>
                  <a:lnTo>
                    <a:pt x="0" y="1001"/>
                  </a:lnTo>
                  <a:lnTo>
                    <a:pt x="0" y="1001"/>
                  </a:lnTo>
                  <a:lnTo>
                    <a:pt x="1001" y="1001"/>
                  </a:lnTo>
                  <a:lnTo>
                    <a:pt x="1001" y="1001"/>
                  </a:lnTo>
                  <a:lnTo>
                    <a:pt x="1001" y="1001"/>
                  </a:lnTo>
                  <a:lnTo>
                    <a:pt x="1001" y="1001"/>
                  </a:lnTo>
                  <a:lnTo>
                    <a:pt x="1001" y="1001"/>
                  </a:lnTo>
                  <a:lnTo>
                    <a:pt x="1001" y="1001"/>
                  </a:lnTo>
                  <a:lnTo>
                    <a:pt x="1001" y="0"/>
                  </a:lnTo>
                  <a:lnTo>
                    <a:pt x="1001" y="0"/>
                  </a:lnTo>
                  <a:lnTo>
                    <a:pt x="1001" y="0"/>
                  </a:lnTo>
                  <a:lnTo>
                    <a:pt x="1001" y="0"/>
                  </a:lnTo>
                  <a:lnTo>
                    <a:pt x="1001" y="0"/>
                  </a:lnTo>
                  <a:lnTo>
                    <a:pt x="0" y="0"/>
                  </a:lnTo>
                </a:path>
              </a:pathLst>
            </a:custGeom>
            <a:noFill/>
            <a:ln w="1008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3" name="CustomShape 4"/>
            <p:cNvSpPr/>
            <p:nvPr/>
          </p:nvSpPr>
          <p:spPr>
            <a:xfrm>
              <a:off x="8910000" y="5130000"/>
              <a:ext cx="135000" cy="135000"/>
            </a:xfrm>
            <a:prstGeom prst="ellipse">
              <a:avLst/>
            </a:prstGeom>
            <a:noFill/>
            <a:ln w="1008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4" name="Line 5"/>
            <p:cNvSpPr/>
            <p:nvPr/>
          </p:nvSpPr>
          <p:spPr>
            <a:xfrm flipH="1" flipV="1">
              <a:off x="9022320" y="5242320"/>
              <a:ext cx="67680" cy="67680"/>
            </a:xfrm>
            <a:prstGeom prst="line">
              <a:avLst/>
            </a:prstGeom>
            <a:ln w="1008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195" name="Group 6"/>
          <p:cNvGrpSpPr/>
          <p:nvPr/>
        </p:nvGrpSpPr>
        <p:grpSpPr>
          <a:xfrm>
            <a:off x="9173880" y="5130000"/>
            <a:ext cx="180000" cy="180000"/>
            <a:chOff x="9173880" y="5130000"/>
            <a:chExt cx="180000" cy="180000"/>
          </a:xfrm>
        </p:grpSpPr>
        <p:sp>
          <p:nvSpPr>
            <p:cNvPr id="196" name="Freeform 7"/>
            <p:cNvSpPr/>
            <p:nvPr/>
          </p:nvSpPr>
          <p:spPr>
            <a:xfrm>
              <a:off x="9173880" y="5130000"/>
              <a:ext cx="180360" cy="180360"/>
            </a:xfrm>
            <a:custGeom>
              <a:avLst/>
              <a:gdLst/>
              <a:ahLst/>
              <a:rect l="0" t="0" r="r" b="b"/>
              <a:pathLst>
                <a:path w="501" h="501">
                  <a:moveTo>
                    <a:pt x="0" y="500"/>
                  </a:moveTo>
                  <a:cubicBezTo>
                    <a:pt x="167" y="500"/>
                    <a:pt x="333" y="500"/>
                    <a:pt x="500" y="500"/>
                  </a:cubicBezTo>
                  <a:cubicBezTo>
                    <a:pt x="417" y="333"/>
                    <a:pt x="333" y="167"/>
                    <a:pt x="251" y="0"/>
                  </a:cubicBezTo>
                  <a:cubicBezTo>
                    <a:pt x="167" y="167"/>
                    <a:pt x="83" y="333"/>
                    <a:pt x="0" y="500"/>
                  </a:cubicBezTo>
                  <a:close/>
                </a:path>
              </a:pathLst>
            </a:custGeom>
            <a:solidFill>
              <a:srgbClr val="ffd428"/>
            </a:solidFill>
            <a:ln cap="rnd" w="10080">
              <a:solidFill>
                <a:srgbClr val="ffd428"/>
              </a:solidFill>
              <a:round/>
            </a:ln>
          </p:spPr>
        </p:sp>
        <p:sp>
          <p:nvSpPr>
            <p:cNvPr id="197" name="Freeform 8"/>
            <p:cNvSpPr/>
            <p:nvPr/>
          </p:nvSpPr>
          <p:spPr>
            <a:xfrm>
              <a:off x="9252000" y="5175360"/>
              <a:ext cx="24120" cy="120240"/>
            </a:xfrm>
            <a:custGeom>
              <a:avLst/>
              <a:gdLst/>
              <a:ahLst/>
              <a:rect l="0" t="0" r="r" b="b"/>
              <a:pathLst>
                <a:path w="67" h="334">
                  <a:moveTo>
                    <a:pt x="0" y="333"/>
                  </a:moveTo>
                  <a:cubicBezTo>
                    <a:pt x="0" y="310"/>
                    <a:pt x="0" y="289"/>
                    <a:pt x="0" y="266"/>
                  </a:cubicBezTo>
                  <a:cubicBezTo>
                    <a:pt x="22" y="266"/>
                    <a:pt x="45" y="266"/>
                    <a:pt x="66" y="266"/>
                  </a:cubicBezTo>
                  <a:cubicBezTo>
                    <a:pt x="66" y="289"/>
                    <a:pt x="66" y="310"/>
                    <a:pt x="66" y="333"/>
                  </a:cubicBezTo>
                  <a:cubicBezTo>
                    <a:pt x="45" y="333"/>
                    <a:pt x="22" y="333"/>
                    <a:pt x="0" y="333"/>
                  </a:cubicBezTo>
                  <a:moveTo>
                    <a:pt x="0" y="233"/>
                  </a:moveTo>
                  <a:cubicBezTo>
                    <a:pt x="0" y="156"/>
                    <a:pt x="0" y="78"/>
                    <a:pt x="0" y="0"/>
                  </a:cubicBezTo>
                  <a:cubicBezTo>
                    <a:pt x="22" y="0"/>
                    <a:pt x="45" y="0"/>
                    <a:pt x="66" y="0"/>
                  </a:cubicBezTo>
                  <a:cubicBezTo>
                    <a:pt x="66" y="78"/>
                    <a:pt x="66" y="156"/>
                    <a:pt x="66" y="233"/>
                  </a:cubicBezTo>
                  <a:cubicBezTo>
                    <a:pt x="45" y="233"/>
                    <a:pt x="22" y="233"/>
                    <a:pt x="0" y="233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8" name="" descr=""/>
          <p:cNvPicPr/>
          <p:nvPr/>
        </p:nvPicPr>
        <p:blipFill>
          <a:blip r:embed="rId1"/>
          <a:stretch/>
        </p:blipFill>
        <p:spPr>
          <a:xfrm>
            <a:off x="850680" y="1260000"/>
            <a:ext cx="8379000" cy="3600000"/>
          </a:xfrm>
          <a:prstGeom prst="rect">
            <a:avLst/>
          </a:prstGeom>
          <a:ln w="0">
            <a:noFill/>
          </a:ln>
        </p:spPr>
      </p:pic>
      <p:sp>
        <p:nvSpPr>
          <p:cNvPr id="199" name="TextShape 1"/>
          <p:cNvSpPr txBox="1"/>
          <p:nvPr/>
        </p:nvSpPr>
        <p:spPr>
          <a:xfrm>
            <a:off x="504000" y="22572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ru-RU" sz="2800" spc="-1" strike="noStrike">
                <a:latin typeface="Arial"/>
              </a:rPr>
              <a:t>PWR: Top tables by WAL size generated by vacuum</a:t>
            </a:r>
            <a:endParaRPr b="0" lang="ru-RU" sz="2800" spc="-1" strike="noStrike">
              <a:latin typeface="Arial"/>
            </a:endParaRPr>
          </a:p>
        </p:txBody>
      </p:sp>
      <p:grpSp>
        <p:nvGrpSpPr>
          <p:cNvPr id="200" name="Group 2"/>
          <p:cNvGrpSpPr/>
          <p:nvPr/>
        </p:nvGrpSpPr>
        <p:grpSpPr>
          <a:xfrm>
            <a:off x="8820000" y="5040000"/>
            <a:ext cx="360000" cy="360000"/>
            <a:chOff x="8820000" y="5040000"/>
            <a:chExt cx="360000" cy="360000"/>
          </a:xfrm>
        </p:grpSpPr>
        <p:sp>
          <p:nvSpPr>
            <p:cNvPr id="201" name="CustomShape 3"/>
            <p:cNvSpPr/>
            <p:nvPr/>
          </p:nvSpPr>
          <p:spPr>
            <a:xfrm>
              <a:off x="8820000" y="5040000"/>
              <a:ext cx="360000" cy="360000"/>
            </a:xfrm>
            <a:custGeom>
              <a:avLst/>
              <a:gdLst/>
              <a:ahLst/>
              <a:rect l="0" t="0" r="r" b="b"/>
              <a:pathLst>
                <a:path w="1002" h="100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001"/>
                  </a:lnTo>
                  <a:lnTo>
                    <a:pt x="0" y="1001"/>
                  </a:lnTo>
                  <a:lnTo>
                    <a:pt x="0" y="1001"/>
                  </a:lnTo>
                  <a:lnTo>
                    <a:pt x="0" y="1001"/>
                  </a:lnTo>
                  <a:lnTo>
                    <a:pt x="0" y="1001"/>
                  </a:lnTo>
                  <a:lnTo>
                    <a:pt x="1001" y="1001"/>
                  </a:lnTo>
                  <a:lnTo>
                    <a:pt x="1001" y="1001"/>
                  </a:lnTo>
                  <a:lnTo>
                    <a:pt x="1001" y="1001"/>
                  </a:lnTo>
                  <a:lnTo>
                    <a:pt x="1001" y="1001"/>
                  </a:lnTo>
                  <a:lnTo>
                    <a:pt x="1001" y="1001"/>
                  </a:lnTo>
                  <a:lnTo>
                    <a:pt x="1001" y="1001"/>
                  </a:lnTo>
                  <a:lnTo>
                    <a:pt x="1001" y="0"/>
                  </a:lnTo>
                  <a:lnTo>
                    <a:pt x="1001" y="0"/>
                  </a:lnTo>
                  <a:lnTo>
                    <a:pt x="1001" y="0"/>
                  </a:lnTo>
                  <a:lnTo>
                    <a:pt x="1001" y="0"/>
                  </a:lnTo>
                  <a:lnTo>
                    <a:pt x="1001" y="0"/>
                  </a:lnTo>
                  <a:lnTo>
                    <a:pt x="0" y="0"/>
                  </a:lnTo>
                </a:path>
              </a:pathLst>
            </a:custGeom>
            <a:noFill/>
            <a:ln w="1008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2" name="CustomShape 4"/>
            <p:cNvSpPr/>
            <p:nvPr/>
          </p:nvSpPr>
          <p:spPr>
            <a:xfrm>
              <a:off x="8910000" y="5130000"/>
              <a:ext cx="135000" cy="135000"/>
            </a:xfrm>
            <a:prstGeom prst="ellipse">
              <a:avLst/>
            </a:prstGeom>
            <a:noFill/>
            <a:ln w="1008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3" name="Line 5"/>
            <p:cNvSpPr/>
            <p:nvPr/>
          </p:nvSpPr>
          <p:spPr>
            <a:xfrm flipH="1" flipV="1">
              <a:off x="9022320" y="5242320"/>
              <a:ext cx="67680" cy="67680"/>
            </a:xfrm>
            <a:prstGeom prst="line">
              <a:avLst/>
            </a:prstGeom>
            <a:ln w="1008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204" name="Group 6"/>
          <p:cNvGrpSpPr/>
          <p:nvPr/>
        </p:nvGrpSpPr>
        <p:grpSpPr>
          <a:xfrm>
            <a:off x="9173880" y="5130000"/>
            <a:ext cx="180000" cy="180000"/>
            <a:chOff x="9173880" y="5130000"/>
            <a:chExt cx="180000" cy="180000"/>
          </a:xfrm>
        </p:grpSpPr>
        <p:sp>
          <p:nvSpPr>
            <p:cNvPr id="205" name="Freeform 7"/>
            <p:cNvSpPr/>
            <p:nvPr/>
          </p:nvSpPr>
          <p:spPr>
            <a:xfrm>
              <a:off x="9173880" y="5130000"/>
              <a:ext cx="180360" cy="180360"/>
            </a:xfrm>
            <a:custGeom>
              <a:avLst/>
              <a:gdLst/>
              <a:ahLst/>
              <a:rect l="0" t="0" r="r" b="b"/>
              <a:pathLst>
                <a:path w="501" h="501">
                  <a:moveTo>
                    <a:pt x="0" y="500"/>
                  </a:moveTo>
                  <a:cubicBezTo>
                    <a:pt x="167" y="500"/>
                    <a:pt x="333" y="500"/>
                    <a:pt x="500" y="500"/>
                  </a:cubicBezTo>
                  <a:cubicBezTo>
                    <a:pt x="417" y="333"/>
                    <a:pt x="333" y="167"/>
                    <a:pt x="251" y="0"/>
                  </a:cubicBezTo>
                  <a:cubicBezTo>
                    <a:pt x="167" y="167"/>
                    <a:pt x="83" y="333"/>
                    <a:pt x="0" y="500"/>
                  </a:cubicBezTo>
                  <a:close/>
                </a:path>
              </a:pathLst>
            </a:custGeom>
            <a:solidFill>
              <a:srgbClr val="ffd428"/>
            </a:solidFill>
            <a:ln cap="rnd" w="10080">
              <a:solidFill>
                <a:srgbClr val="ffd428"/>
              </a:solidFill>
              <a:round/>
            </a:ln>
          </p:spPr>
        </p:sp>
        <p:sp>
          <p:nvSpPr>
            <p:cNvPr id="206" name="Freeform 8"/>
            <p:cNvSpPr/>
            <p:nvPr/>
          </p:nvSpPr>
          <p:spPr>
            <a:xfrm>
              <a:off x="9252000" y="5175360"/>
              <a:ext cx="24120" cy="120240"/>
            </a:xfrm>
            <a:custGeom>
              <a:avLst/>
              <a:gdLst/>
              <a:ahLst/>
              <a:rect l="0" t="0" r="r" b="b"/>
              <a:pathLst>
                <a:path w="67" h="334">
                  <a:moveTo>
                    <a:pt x="0" y="333"/>
                  </a:moveTo>
                  <a:cubicBezTo>
                    <a:pt x="0" y="310"/>
                    <a:pt x="0" y="289"/>
                    <a:pt x="0" y="266"/>
                  </a:cubicBezTo>
                  <a:cubicBezTo>
                    <a:pt x="22" y="266"/>
                    <a:pt x="45" y="266"/>
                    <a:pt x="66" y="266"/>
                  </a:cubicBezTo>
                  <a:cubicBezTo>
                    <a:pt x="66" y="289"/>
                    <a:pt x="66" y="310"/>
                    <a:pt x="66" y="333"/>
                  </a:cubicBezTo>
                  <a:cubicBezTo>
                    <a:pt x="45" y="333"/>
                    <a:pt x="22" y="333"/>
                    <a:pt x="0" y="333"/>
                  </a:cubicBezTo>
                  <a:moveTo>
                    <a:pt x="0" y="233"/>
                  </a:moveTo>
                  <a:cubicBezTo>
                    <a:pt x="0" y="156"/>
                    <a:pt x="0" y="78"/>
                    <a:pt x="0" y="0"/>
                  </a:cubicBezTo>
                  <a:cubicBezTo>
                    <a:pt x="22" y="0"/>
                    <a:pt x="45" y="0"/>
                    <a:pt x="66" y="0"/>
                  </a:cubicBezTo>
                  <a:cubicBezTo>
                    <a:pt x="66" y="78"/>
                    <a:pt x="66" y="156"/>
                    <a:pt x="66" y="233"/>
                  </a:cubicBezTo>
                  <a:cubicBezTo>
                    <a:pt x="45" y="233"/>
                    <a:pt x="22" y="233"/>
                    <a:pt x="0" y="233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Happy end</a:t>
            </a:r>
            <a:endParaRPr b="0" lang="ru-RU" sz="4400" spc="-1" strike="noStrike">
              <a:latin typeface="Arial"/>
            </a:endParaRPr>
          </a:p>
        </p:txBody>
      </p:sp>
      <p:grpSp>
        <p:nvGrpSpPr>
          <p:cNvPr id="208" name="Group 2"/>
          <p:cNvGrpSpPr/>
          <p:nvPr/>
        </p:nvGrpSpPr>
        <p:grpSpPr>
          <a:xfrm>
            <a:off x="538560" y="1620000"/>
            <a:ext cx="9003240" cy="2880000"/>
            <a:chOff x="538560" y="1620000"/>
            <a:chExt cx="9003240" cy="2880000"/>
          </a:xfrm>
        </p:grpSpPr>
        <p:pic>
          <p:nvPicPr>
            <p:cNvPr id="209" name="" descr=""/>
            <p:cNvPicPr/>
            <p:nvPr/>
          </p:nvPicPr>
          <p:blipFill>
            <a:blip r:embed="rId1"/>
            <a:stretch/>
          </p:blipFill>
          <p:spPr>
            <a:xfrm>
              <a:off x="538560" y="2066400"/>
              <a:ext cx="2314800" cy="22672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210" name="" descr=""/>
            <p:cNvPicPr/>
            <p:nvPr/>
          </p:nvPicPr>
          <p:blipFill>
            <a:blip r:embed="rId2"/>
            <a:stretch/>
          </p:blipFill>
          <p:spPr>
            <a:xfrm>
              <a:off x="3373920" y="2066400"/>
              <a:ext cx="6167880" cy="243360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211" name="TextShape 3"/>
            <p:cNvSpPr txBox="1"/>
            <p:nvPr/>
          </p:nvSpPr>
          <p:spPr>
            <a:xfrm>
              <a:off x="594360" y="1681560"/>
              <a:ext cx="1157040" cy="346320"/>
            </a:xfrm>
            <a:prstGeom prst="rect">
              <a:avLst/>
            </a:prstGeom>
            <a:noFill/>
            <a:ln w="0">
              <a:noFill/>
            </a:ln>
          </p:spPr>
          <p:txBody>
            <a:bodyPr lIns="90000" rIns="90000" tIns="45000" bIns="45000">
              <a:noAutofit/>
            </a:bodyPr>
            <a:p>
              <a:r>
                <a:rPr b="0" lang="ru-RU" sz="1800" spc="-1" strike="noStrike">
                  <a:latin typeface="Arial"/>
                </a:rPr>
                <a:t>Таблица</a:t>
              </a:r>
              <a:endParaRPr b="0" lang="ru-RU" sz="1800" spc="-1" strike="noStrike">
                <a:latin typeface="Arial"/>
              </a:endParaRPr>
            </a:p>
          </p:txBody>
        </p:sp>
        <p:sp>
          <p:nvSpPr>
            <p:cNvPr id="212" name="TextShape 4"/>
            <p:cNvSpPr txBox="1"/>
            <p:nvPr/>
          </p:nvSpPr>
          <p:spPr>
            <a:xfrm>
              <a:off x="3389040" y="1620000"/>
              <a:ext cx="1503360" cy="346320"/>
            </a:xfrm>
            <a:prstGeom prst="rect">
              <a:avLst/>
            </a:prstGeom>
            <a:noFill/>
            <a:ln w="0">
              <a:noFill/>
            </a:ln>
          </p:spPr>
          <p:txBody>
            <a:bodyPr lIns="90000" rIns="90000" tIns="45000" bIns="45000">
              <a:noAutofit/>
            </a:bodyPr>
            <a:p>
              <a:r>
                <a:rPr b="0" lang="ru-RU" sz="1800" spc="-1" strike="noStrike">
                  <a:latin typeface="Arial"/>
                </a:rPr>
                <a:t>Индекс</a:t>
              </a:r>
              <a:endParaRPr b="0" lang="ru-RU" sz="1800" spc="-1" strike="noStrike">
                <a:latin typeface="Arial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В фильме снимались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214" name="TextShape 2"/>
          <p:cNvSpPr txBox="1"/>
          <p:nvPr/>
        </p:nvSpPr>
        <p:spPr>
          <a:xfrm>
            <a:off x="50400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>
            <a:normAutofit/>
          </a:bodyPr>
          <a:p>
            <a:r>
              <a:rPr b="0" lang="ru-RU" sz="3200" spc="-1" strike="noStrike">
                <a:latin typeface="Arial"/>
              </a:rPr>
              <a:t>Разработка:</a:t>
            </a:r>
            <a:endParaRPr b="0" lang="ru-RU" sz="3200" spc="-1" strike="noStrike">
              <a:latin typeface="Arial"/>
            </a:endParaRP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Андрей Лепихов</a:t>
            </a:r>
            <a:endParaRPr b="0" lang="ru-RU" sz="3200" spc="-1" strike="noStrike">
              <a:latin typeface="Arial"/>
            </a:endParaRP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Алёна Рыбакина</a:t>
            </a:r>
            <a:endParaRPr b="0" lang="ru-RU" sz="3200" spc="-1" strike="noStrike">
              <a:latin typeface="Arial"/>
            </a:endParaRPr>
          </a:p>
          <a:p>
            <a:r>
              <a:rPr b="0" lang="ru-RU" sz="3200" spc="-1" strike="noStrike">
                <a:latin typeface="Arial"/>
              </a:rPr>
              <a:t>Тестирование:</a:t>
            </a:r>
            <a:endParaRPr b="0" lang="ru-RU" sz="3200" spc="-1" strike="noStrike">
              <a:latin typeface="Arial"/>
            </a:endParaRP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Даниил Анисимов</a:t>
            </a:r>
            <a:endParaRPr b="0" lang="ru-RU" sz="3200" spc="-1" strike="noStrike">
              <a:latin typeface="Arial"/>
            </a:endParaRPr>
          </a:p>
        </p:txBody>
      </p:sp>
      <p:sp>
        <p:nvSpPr>
          <p:cNvPr id="215" name="TextShape 3"/>
          <p:cNvSpPr txBox="1"/>
          <p:nvPr/>
        </p:nvSpPr>
        <p:spPr>
          <a:xfrm>
            <a:off x="515268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>
            <a:normAutofit fontScale="66000"/>
          </a:bodyPr>
          <a:p>
            <a:r>
              <a:rPr b="0" lang="ru-RU" sz="3200" spc="-1" strike="noStrike">
                <a:latin typeface="Arial"/>
              </a:rPr>
              <a:t>Документация:</a:t>
            </a:r>
            <a:endParaRPr b="0" lang="ru-RU" sz="3200" spc="-1" strike="noStrike">
              <a:latin typeface="Arial"/>
            </a:endParaRP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Александр Лахин</a:t>
            </a:r>
            <a:endParaRPr b="0" lang="ru-RU" sz="3200" spc="-1" strike="noStrike">
              <a:latin typeface="Arial"/>
            </a:endParaRP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Елена Индрупская</a:t>
            </a:r>
            <a:endParaRPr b="0" lang="ru-RU" sz="3200" spc="-1" strike="noStrike">
              <a:latin typeface="Arial"/>
            </a:endParaRPr>
          </a:p>
          <a:p>
            <a:r>
              <a:rPr b="0" lang="ru-RU" sz="3200" spc="-1" strike="noStrike">
                <a:latin typeface="Arial"/>
              </a:rPr>
              <a:t>Merge:</a:t>
            </a:r>
            <a:endParaRPr b="0" lang="ru-RU" sz="3200" spc="-1" strike="noStrike">
              <a:latin typeface="Arial"/>
            </a:endParaRP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Марина Полякова</a:t>
            </a:r>
            <a:endParaRPr b="0" lang="ru-RU" sz="3200" spc="-1" strike="noStrike">
              <a:latin typeface="Arial"/>
            </a:endParaRPr>
          </a:p>
          <a:p>
            <a:r>
              <a:rPr b="0" lang="ru-RU" sz="3200" spc="-1" strike="noStrike">
                <a:latin typeface="Arial"/>
              </a:rPr>
              <a:t>Сценарий:</a:t>
            </a:r>
            <a:endParaRPr b="0" lang="ru-RU" sz="3200" spc="-1" strike="noStrike">
              <a:latin typeface="Arial"/>
            </a:endParaRP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Андрей Зубков</a:t>
            </a:r>
            <a:endParaRPr b="0" lang="ru-R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Спасибо за внимание</a:t>
            </a:r>
            <a:endParaRPr b="0" lang="ru-RU" sz="4400" spc="-1" strike="noStrike">
              <a:latin typeface="Arial"/>
            </a:endParaRPr>
          </a:p>
        </p:txBody>
      </p:sp>
      <p:pic>
        <p:nvPicPr>
          <p:cNvPr id="217" name="" descr=""/>
          <p:cNvPicPr/>
          <p:nvPr/>
        </p:nvPicPr>
        <p:blipFill>
          <a:blip r:embed="rId1"/>
          <a:stretch/>
        </p:blipFill>
        <p:spPr>
          <a:xfrm>
            <a:off x="2622240" y="1619280"/>
            <a:ext cx="4835880" cy="1440720"/>
          </a:xfrm>
          <a:prstGeom prst="rect">
            <a:avLst/>
          </a:prstGeom>
          <a:ln w="0">
            <a:noFill/>
          </a:ln>
        </p:spPr>
      </p:pic>
      <p:sp>
        <p:nvSpPr>
          <p:cNvPr id="218" name="TextShape 2"/>
          <p:cNvSpPr txBox="1"/>
          <p:nvPr/>
        </p:nvSpPr>
        <p:spPr>
          <a:xfrm>
            <a:off x="5040000" y="3600360"/>
            <a:ext cx="4673520" cy="1114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>
            <a:noAutofit/>
          </a:bodyPr>
          <a:p>
            <a:r>
              <a:rPr b="0" lang="ru-RU" sz="1800" spc="-1" strike="noStrike">
                <a:latin typeface="Arial"/>
              </a:rPr>
              <a:t>Андрей Зубков</a:t>
            </a:r>
            <a:endParaRPr b="0" lang="ru-RU" sz="1800" spc="-1" strike="noStrike">
              <a:latin typeface="Arial"/>
            </a:endParaRPr>
          </a:p>
          <a:p>
            <a:r>
              <a:rPr b="0" lang="ru-RU" sz="1800" spc="-1" strike="noStrike">
                <a:latin typeface="Arial"/>
              </a:rPr>
              <a:t>Руководитель группы систем мониторинга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latin typeface="Arial"/>
              </a:rPr>
              <a:t>Postgres Professional</a:t>
            </a:r>
            <a:endParaRPr b="0" lang="ru-RU" sz="1800" spc="-1" strike="noStrike">
              <a:latin typeface="Arial"/>
            </a:endParaRPr>
          </a:p>
          <a:p>
            <a:r>
              <a:rPr b="0" lang="ru-RU" sz="1800" spc="-1" strike="noStrike">
                <a:latin typeface="Arial"/>
                <a:hlinkClick r:id="rId2"/>
              </a:rPr>
              <a:t>a.zubkov@postgrespro.ru</a:t>
            </a:r>
            <a:endParaRPr b="0" lang="ru-R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Этап 0 — Наряд на очистку базы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91" name="TextShape 2"/>
          <p:cNvSpPr txBox="1"/>
          <p:nvPr/>
        </p:nvSpPr>
        <p:spPr>
          <a:xfrm>
            <a:off x="50400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>
            <a:normAutofit fontScale="47000"/>
          </a:bodyPr>
          <a:p>
            <a:r>
              <a:rPr b="0" lang="ru-RU" sz="3200" spc="-1" strike="noStrike">
                <a:latin typeface="Arial"/>
              </a:rPr>
              <a:t>Автоматическая очистка (</a:t>
            </a:r>
            <a:r>
              <a:rPr b="0" i="1" lang="ru-RU" sz="3200" spc="-1" strike="noStrike">
                <a:latin typeface="Arial"/>
              </a:rPr>
              <a:t>autovacuum</a:t>
            </a:r>
            <a:r>
              <a:rPr b="0" lang="ru-RU" sz="3200" spc="-1" strike="noStrike">
                <a:latin typeface="Arial"/>
              </a:rPr>
              <a:t> = </a:t>
            </a:r>
            <a:r>
              <a:rPr b="0" i="1" lang="ru-RU" sz="3200" spc="-1" strike="noStrike">
                <a:latin typeface="Arial"/>
              </a:rPr>
              <a:t>on</a:t>
            </a:r>
            <a:r>
              <a:rPr b="0" lang="ru-RU" sz="3200" spc="-1" strike="noStrike">
                <a:latin typeface="Arial"/>
              </a:rPr>
              <a:t>)</a:t>
            </a:r>
            <a:endParaRPr b="0" lang="ru-RU" sz="3200" spc="-1" strike="noStrike">
              <a:latin typeface="Arial"/>
            </a:endParaRP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Autovacuum launcher запускает в активные базы рабочие процессы вакуума</a:t>
            </a:r>
            <a:endParaRPr b="0" lang="ru-RU" sz="3200" spc="-1" strike="noStrike">
              <a:latin typeface="Arial"/>
            </a:endParaRP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Каждый из которых составляет себе список таблиц</a:t>
            </a:r>
            <a:endParaRPr b="0" lang="ru-RU" sz="3200" spc="-1" strike="noStrike">
              <a:latin typeface="Arial"/>
            </a:endParaRPr>
          </a:p>
        </p:txBody>
      </p:sp>
      <p:pic>
        <p:nvPicPr>
          <p:cNvPr id="92" name="" descr=""/>
          <p:cNvPicPr/>
          <p:nvPr/>
        </p:nvPicPr>
        <p:blipFill>
          <a:blip r:embed="rId1"/>
          <a:stretch/>
        </p:blipFill>
        <p:spPr>
          <a:xfrm>
            <a:off x="5472000" y="1326600"/>
            <a:ext cx="3960000" cy="3288240"/>
          </a:xfrm>
          <a:prstGeom prst="rect">
            <a:avLst/>
          </a:prstGeom>
          <a:ln w="0">
            <a:noFill/>
          </a:ln>
        </p:spPr>
      </p:pic>
      <p:sp>
        <p:nvSpPr>
          <p:cNvPr id="93" name="CustomShape 3"/>
          <p:cNvSpPr/>
          <p:nvPr/>
        </p:nvSpPr>
        <p:spPr>
          <a:xfrm flipH="1">
            <a:off x="2880000" y="4320000"/>
            <a:ext cx="2502000" cy="360000"/>
          </a:xfrm>
          <a:prstGeom prst="borderCallout2">
            <a:avLst>
              <a:gd name="adj1" fmla="val 18750"/>
              <a:gd name="adj2" fmla="val -8333"/>
              <a:gd name="adj3" fmla="val 18518"/>
              <a:gd name="adj4" fmla="val -16666"/>
              <a:gd name="adj5" fmla="val -249750"/>
              <a:gd name="adj6" fmla="val -29476"/>
            </a:avLst>
          </a:prstGeom>
          <a:solidFill>
            <a:srgbClr val="fffff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/>
            <a:r>
              <a:rPr b="0" i="1" lang="ru-RU" sz="1500" spc="-1" strike="noStrike">
                <a:latin typeface="Arial"/>
              </a:rPr>
              <a:t>autovacuum_max_workers</a:t>
            </a:r>
            <a:endParaRPr b="0" i="1" lang="ru-RU" sz="15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Этап 1 — Сканирование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95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>
            <a:normAutofit/>
          </a:bodyPr>
          <a:p>
            <a:r>
              <a:rPr b="0" lang="ru-RU" sz="3200" spc="-1" strike="noStrike">
                <a:latin typeface="Arial"/>
              </a:rPr>
              <a:t>Сканирование может выполняться с целью</a:t>
            </a:r>
            <a:endParaRPr b="0" lang="ru-RU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Удаления</a:t>
            </a:r>
            <a:endParaRPr b="0" lang="ru-RU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Заморозки</a:t>
            </a:r>
            <a:endParaRPr b="0" lang="ru-R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Этап 1 — Сканирование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>
            <a:normAutofit fontScale="42000"/>
          </a:bodyPr>
          <a:p>
            <a:r>
              <a:rPr b="0" lang="ru-RU" sz="3200" spc="-1" strike="noStrike">
                <a:latin typeface="Arial"/>
              </a:rPr>
              <a:t>Автоочистке подлежат таблицы</a:t>
            </a:r>
            <a:endParaRPr b="0" lang="ru-RU" sz="3200" spc="-1" strike="noStrike">
              <a:latin typeface="Arial"/>
            </a:endParaRP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Со значительным содержанием неактуальных версий строк, настраивается параметрами: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i="1" lang="ru-RU" sz="2800" spc="-1" strike="noStrike">
                <a:latin typeface="Arial"/>
              </a:rPr>
              <a:t>autovacuum_vacuum_threshold</a:t>
            </a:r>
            <a:endParaRPr b="0" lang="ru-RU" sz="2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i="1" lang="ru-RU" sz="2800" spc="-1" strike="noStrike">
                <a:latin typeface="Arial"/>
              </a:rPr>
              <a:t>autovacuum_vacuum_scale_factor</a:t>
            </a:r>
            <a:endParaRPr b="0" lang="ru-RU" sz="2800" spc="-1" strike="noStrike">
              <a:latin typeface="Arial"/>
            </a:endParaRP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C v.13 cо значительным количеством вставленных строк, настраивается параметрами: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i="1" lang="ru-RU" sz="2800" spc="-1" strike="noStrike">
                <a:latin typeface="Arial"/>
              </a:rPr>
              <a:t>autovacuum_vacuum_insert_threshold</a:t>
            </a:r>
            <a:endParaRPr b="0" lang="ru-RU" sz="2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i="1" lang="ru-RU" sz="2800" spc="-1" strike="noStrike">
                <a:latin typeface="Arial"/>
              </a:rPr>
              <a:t>autovacuum_vacuum_insert_scale_factor</a:t>
            </a:r>
            <a:endParaRPr b="0" lang="ru-RU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Этап 1 — Сканирование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99" name="TextShape 2"/>
          <p:cNvSpPr txBox="1"/>
          <p:nvPr/>
        </p:nvSpPr>
        <p:spPr>
          <a:xfrm>
            <a:off x="50400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>
            <a:normAutofit fontScale="35000"/>
          </a:bodyPr>
          <a:p>
            <a:r>
              <a:rPr b="0" lang="ru-RU" sz="3200" spc="-1" strike="noStrike">
                <a:latin typeface="Arial"/>
              </a:rPr>
              <a:t>В рамках очистки вакуум</a:t>
            </a:r>
            <a:endParaRPr b="0" lang="ru-RU" sz="3200" spc="-1" strike="noStrike">
              <a:latin typeface="Arial"/>
            </a:endParaRP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Сканирует блоки без бита </a:t>
            </a:r>
            <a:r>
              <a:rPr b="0" i="1" lang="ru-RU" sz="3200" spc="-1" strike="noStrike">
                <a:latin typeface="Arial"/>
              </a:rPr>
              <a:t>all_visible</a:t>
            </a:r>
            <a:endParaRPr b="0" lang="ru-RU" sz="3200" spc="-1" strike="noStrike">
              <a:latin typeface="Arial"/>
            </a:endParaRP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Собирает список идентификаторов (</a:t>
            </a:r>
            <a:r>
              <a:rPr b="0" i="1" lang="ru-RU" sz="3200" spc="-1" strike="noStrike">
                <a:latin typeface="Arial"/>
              </a:rPr>
              <a:t>tid</a:t>
            </a:r>
            <a:r>
              <a:rPr b="0" lang="ru-RU" sz="3200" spc="-1" strike="noStrike">
                <a:latin typeface="Arial"/>
              </a:rPr>
              <a:t>) в массив 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i="1" lang="ru-RU" sz="2800" spc="-1" strike="noStrike">
                <a:latin typeface="Arial"/>
              </a:rPr>
              <a:t>maintenance_work_mem</a:t>
            </a:r>
            <a:endParaRPr b="0" lang="ru-RU" sz="2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i="1" lang="ru-RU" sz="2800" spc="-1" strike="noStrike">
                <a:latin typeface="Arial"/>
              </a:rPr>
              <a:t>autovacuum_work_mem</a:t>
            </a:r>
            <a:endParaRPr b="0" lang="ru-RU" sz="2800" spc="-1" strike="noStrike">
              <a:latin typeface="Arial"/>
            </a:endParaRP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Пока ничего не удаляет</a:t>
            </a:r>
            <a:endParaRPr b="0" lang="ru-RU" sz="3200" spc="-1" strike="noStrike">
              <a:latin typeface="Arial"/>
            </a:endParaRPr>
          </a:p>
        </p:txBody>
      </p:sp>
      <p:pic>
        <p:nvPicPr>
          <p:cNvPr id="100" name="" descr=""/>
          <p:cNvPicPr/>
          <p:nvPr/>
        </p:nvPicPr>
        <p:blipFill>
          <a:blip r:embed="rId1"/>
          <a:stretch/>
        </p:blipFill>
        <p:spPr>
          <a:xfrm>
            <a:off x="5152320" y="1397880"/>
            <a:ext cx="4426920" cy="314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" descr=""/>
          <p:cNvPicPr/>
          <p:nvPr/>
        </p:nvPicPr>
        <p:blipFill>
          <a:blip r:embed="rId1"/>
          <a:stretch/>
        </p:blipFill>
        <p:spPr>
          <a:xfrm>
            <a:off x="6856560" y="1800000"/>
            <a:ext cx="2719080" cy="2822760"/>
          </a:xfrm>
          <a:prstGeom prst="rect">
            <a:avLst/>
          </a:prstGeom>
          <a:ln w="0">
            <a:noFill/>
          </a:ln>
        </p:spPr>
      </p:pic>
      <p:sp>
        <p:nvSpPr>
          <p:cNvPr id="102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Этап 1 — Сканирование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103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>
            <a:normAutofit fontScale="31000"/>
          </a:bodyPr>
          <a:p>
            <a:r>
              <a:rPr b="0" lang="ru-RU" sz="3200" spc="-1" strike="noStrike">
                <a:latin typeface="Arial"/>
              </a:rPr>
              <a:t>Сканирование для заморозки производится</a:t>
            </a:r>
            <a:endParaRPr b="0" lang="ru-RU" sz="3200" spc="-1" strike="noStrike">
              <a:latin typeface="Arial"/>
            </a:endParaRP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При достижении </a:t>
            </a:r>
            <a:r>
              <a:rPr b="0" i="1" lang="ru-RU" sz="3200" spc="-1" strike="noStrike">
                <a:latin typeface="Arial"/>
              </a:rPr>
              <a:t>relfrozenxid</a:t>
            </a:r>
            <a:r>
              <a:rPr b="0" lang="ru-RU" sz="3200" spc="-1" strike="noStrike">
                <a:latin typeface="Arial"/>
              </a:rPr>
              <a:t> возраста, превышающего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i="1" lang="ru-RU" sz="2800" spc="-1" strike="noStrike">
                <a:latin typeface="Arial"/>
              </a:rPr>
              <a:t>vacuum_freeze_table_age</a:t>
            </a:r>
            <a:endParaRPr b="0" lang="ru-RU" sz="2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i="1" lang="ru-RU" sz="2800" spc="-1" strike="noStrike">
                <a:latin typeface="Arial"/>
              </a:rPr>
              <a:t>autovacuum_freeze_max_age</a:t>
            </a:r>
            <a:endParaRPr b="0" lang="ru-RU" sz="2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i="1" lang="ru-RU" sz="2800" spc="-1" strike="noStrike">
                <a:latin typeface="Arial"/>
                <a:ea typeface="Noto Sans CJK SC"/>
              </a:rPr>
              <a:t>vacuum_failsafe_age </a:t>
            </a:r>
            <a:r>
              <a:rPr b="0" lang="ru-RU" sz="2800" spc="-1" strike="noStrike">
                <a:latin typeface="Arial"/>
              </a:rPr>
              <a:t>(с v.14</a:t>
            </a:r>
            <a:r>
              <a:rPr b="0" lang="ru-RU" sz="2800" spc="-1" strike="noStrike">
                <a:latin typeface="Arial"/>
              </a:rPr>
              <a:t>)</a:t>
            </a:r>
            <a:endParaRPr b="0" lang="ru-RU" sz="2800" spc="-1" strike="noStrike">
              <a:latin typeface="Arial"/>
            </a:endParaRP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При достижении </a:t>
            </a:r>
            <a:r>
              <a:rPr b="0" i="1" lang="ru-RU" sz="3200" spc="-1" strike="noStrike">
                <a:latin typeface="Arial"/>
              </a:rPr>
              <a:t>relminmxid</a:t>
            </a:r>
            <a:r>
              <a:rPr b="0" lang="ru-RU" sz="3200" spc="-1" strike="noStrike">
                <a:latin typeface="Arial"/>
              </a:rPr>
              <a:t> возраста мультитранзакции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i="1" lang="ru-RU" sz="2800" spc="-1" strike="noStrike">
                <a:latin typeface="Arial"/>
              </a:rPr>
              <a:t>vacuum_multixact_freeze_table_age</a:t>
            </a:r>
            <a:endParaRPr b="0" lang="ru-RU" sz="2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i="1" lang="ru-RU" sz="2800" spc="-1" strike="noStrike">
                <a:latin typeface="Arial"/>
              </a:rPr>
              <a:t>autovacuum_multixact_freeze_max_age</a:t>
            </a:r>
            <a:endParaRPr b="0" lang="ru-RU" sz="2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i="1" lang="ru-RU" sz="2800" spc="-1" strike="noStrike">
                <a:latin typeface="Arial"/>
                <a:ea typeface="Noto Sans CJK SC"/>
              </a:rPr>
              <a:t>vacuum_multixact_failsafe_age</a:t>
            </a:r>
            <a:r>
              <a:rPr b="0" i="1" lang="ru-RU" sz="2800" spc="-1" strike="noStrike">
                <a:latin typeface="Arial"/>
              </a:rPr>
              <a:t> </a:t>
            </a:r>
            <a:r>
              <a:rPr b="0" lang="ru-RU" sz="2800" spc="-1" strike="noStrike">
                <a:latin typeface="Arial"/>
              </a:rPr>
              <a:t>(с v.14)</a:t>
            </a:r>
            <a:endParaRPr b="0" lang="ru-RU" sz="2800" spc="-1" strike="noStrike">
              <a:latin typeface="Arial"/>
            </a:endParaRPr>
          </a:p>
          <a:p>
            <a:r>
              <a:rPr b="0" lang="ru-RU" sz="3200" spc="-1" strike="noStrike">
                <a:latin typeface="Arial"/>
              </a:rPr>
              <a:t>Сканированию подлежат блоки без бита </a:t>
            </a:r>
            <a:r>
              <a:rPr b="0" i="1" lang="ru-RU" sz="3200" spc="-1" strike="noStrike">
                <a:latin typeface="Arial"/>
              </a:rPr>
              <a:t>all_frozen</a:t>
            </a:r>
            <a:endParaRPr b="0" lang="ru-R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Этап 2 — Индексы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105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>
            <a:normAutofit fontScale="76000"/>
          </a:bodyPr>
          <a:p>
            <a:r>
              <a:rPr b="0" lang="ru-RU" sz="3200" spc="-1" strike="noStrike">
                <a:latin typeface="Arial"/>
              </a:rPr>
              <a:t>Ссылки на идентификаторы из массива неактуальных </a:t>
            </a:r>
            <a:r>
              <a:rPr b="0" i="1" lang="ru-RU" sz="3200" spc="-1" strike="noStrike">
                <a:latin typeface="Arial"/>
              </a:rPr>
              <a:t>tid</a:t>
            </a:r>
            <a:r>
              <a:rPr b="0" lang="ru-RU" sz="3200" spc="-1" strike="noStrike">
                <a:latin typeface="Arial"/>
              </a:rPr>
              <a:t> удаляются из индексов</a:t>
            </a:r>
            <a:endParaRPr b="0" lang="ru-RU" sz="3200" spc="-1" strike="noStrike">
              <a:latin typeface="Arial"/>
            </a:endParaRP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Индексы обрабатываются полностью</a:t>
            </a:r>
            <a:endParaRPr b="0" lang="ru-RU" sz="3200" spc="-1" strike="noStrike">
              <a:latin typeface="Arial"/>
            </a:endParaRP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Но обрабатываются не всегда (v.14)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Пропускается если </a:t>
            </a:r>
            <a:r>
              <a:rPr b="0" lang="ru-RU" sz="2800" spc="-1" strike="noStrike">
                <a:latin typeface="Arial"/>
                <a:hlinkClick r:id="rId1"/>
              </a:rPr>
              <a:t>неактуальных версий мало</a:t>
            </a:r>
            <a:endParaRPr b="0" lang="ru-RU" sz="2800" spc="-1" strike="noStrike">
              <a:latin typeface="Arial"/>
            </a:endParaRP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А иногда по несколько раз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Если массива не хватило</a:t>
            </a:r>
            <a:endParaRPr b="0" lang="ru-RU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</TotalTime>
  <Application>LibreOffice/7.0.6.2$Linux_X86_64 LibreOffice_project/00$Build-2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2022-06-14T14:51:07Z</dcterms:created>
  <dc:creator>Andrei  Zubkov</dc:creator>
  <dc:description/>
  <dc:language>ru-RU</dc:language>
  <cp:lastModifiedBy>Andrei  Zubkov</cp:lastModifiedBy>
  <dcterms:modified xsi:type="dcterms:W3CDTF">2022-06-16T15:39:42Z</dcterms:modified>
  <cp:revision>31</cp:revision>
  <dc:subject/>
  <dc:title/>
</cp:coreProperties>
</file>