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0" r:id="rId4"/>
    <p:sldId id="279" r:id="rId5"/>
    <p:sldId id="283" r:id="rId6"/>
    <p:sldId id="289" r:id="rId7"/>
    <p:sldId id="272" r:id="rId8"/>
    <p:sldId id="276" r:id="rId9"/>
    <p:sldId id="281" r:id="rId10"/>
    <p:sldId id="288" r:id="rId11"/>
    <p:sldId id="284" r:id="rId12"/>
    <p:sldId id="285" r:id="rId13"/>
    <p:sldId id="286" r:id="rId14"/>
    <p:sldId id="287" r:id="rId15"/>
    <p:sldId id="269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B2DC"/>
    <a:srgbClr val="1792CE"/>
    <a:srgbClr val="2F7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80877" autoAdjust="0"/>
  </p:normalViewPr>
  <p:slideViewPr>
    <p:cSldViewPr>
      <p:cViewPr varScale="1">
        <p:scale>
          <a:sx n="84" d="100"/>
          <a:sy n="84" d="100"/>
        </p:scale>
        <p:origin x="-8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74CE99-BE3D-4D36-8FE4-5A95FE0CC519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 phldr="1"/>
      <dgm:spPr/>
    </dgm:pt>
    <dgm:pt modelId="{E25C98F7-A37B-4656-943F-FF9E9BC6FB0B}">
      <dgm:prSet phldrT="[Text]" custT="1"/>
      <dgm:spPr/>
      <dgm:t>
        <a:bodyPr anchor="t"/>
        <a:lstStyle/>
        <a:p>
          <a:pPr latinLnBrk="1">
            <a:lnSpc>
              <a:spcPct val="70000"/>
            </a:lnSpc>
          </a:pPr>
          <a:endParaRPr lang="en-US" altLang="ko-KR" sz="1400" b="1" dirty="0" smtClean="0"/>
        </a:p>
        <a:p>
          <a:pPr latinLnBrk="1">
            <a:lnSpc>
              <a:spcPct val="70000"/>
            </a:lnSpc>
          </a:pPr>
          <a:r>
            <a:rPr lang="en-US" altLang="ko-KR" sz="1400" b="1" dirty="0" smtClean="0"/>
            <a:t>2016 3Q</a:t>
          </a:r>
          <a:endParaRPr lang="ko-KR" altLang="en-US" sz="1400" b="1" dirty="0"/>
        </a:p>
      </dgm:t>
    </dgm:pt>
    <dgm:pt modelId="{C1B9EEA4-AA9F-4A1C-B1E9-D20DF65DE12D}" type="parTrans" cxnId="{FB5097D3-6989-4AE9-B55B-C1882138F0B3}">
      <dgm:prSet/>
      <dgm:spPr/>
      <dgm:t>
        <a:bodyPr/>
        <a:lstStyle/>
        <a:p>
          <a:pPr latinLnBrk="1">
            <a:lnSpc>
              <a:spcPct val="70000"/>
            </a:lnSpc>
          </a:pPr>
          <a:endParaRPr lang="ko-KR" altLang="en-US" sz="1600" b="1"/>
        </a:p>
      </dgm:t>
    </dgm:pt>
    <dgm:pt modelId="{868B70D6-D8A8-4C4B-B2B9-67967FB8FB6E}" type="sibTrans" cxnId="{FB5097D3-6989-4AE9-B55B-C1882138F0B3}">
      <dgm:prSet/>
      <dgm:spPr/>
      <dgm:t>
        <a:bodyPr/>
        <a:lstStyle/>
        <a:p>
          <a:pPr latinLnBrk="1">
            <a:lnSpc>
              <a:spcPct val="70000"/>
            </a:lnSpc>
          </a:pPr>
          <a:endParaRPr lang="ko-KR" altLang="en-US" sz="1600" b="1"/>
        </a:p>
      </dgm:t>
    </dgm:pt>
    <dgm:pt modelId="{F9F41738-C595-4F77-951D-B72E6DF8F10C}">
      <dgm:prSet phldrT="[Text]" custT="1"/>
      <dgm:spPr/>
      <dgm:t>
        <a:bodyPr anchor="t"/>
        <a:lstStyle/>
        <a:p>
          <a:pPr latinLnBrk="1">
            <a:lnSpc>
              <a:spcPct val="70000"/>
            </a:lnSpc>
          </a:pPr>
          <a:endParaRPr lang="en-US" altLang="ko-KR" sz="1400" b="1" dirty="0" smtClean="0"/>
        </a:p>
        <a:p>
          <a:pPr latinLnBrk="1">
            <a:lnSpc>
              <a:spcPct val="70000"/>
            </a:lnSpc>
          </a:pPr>
          <a:r>
            <a:rPr lang="en-US" altLang="ko-KR" sz="1400" b="1" dirty="0" smtClean="0"/>
            <a:t>2017 3Q</a:t>
          </a:r>
          <a:endParaRPr lang="ko-KR" altLang="en-US" sz="1400" b="1" dirty="0"/>
        </a:p>
      </dgm:t>
    </dgm:pt>
    <dgm:pt modelId="{7EFDF4F1-90F2-4ABF-BCCC-5066A1C7332A}" type="parTrans" cxnId="{1B21E4B5-F2FA-4079-85B2-31308C4B8BC4}">
      <dgm:prSet/>
      <dgm:spPr/>
      <dgm:t>
        <a:bodyPr/>
        <a:lstStyle/>
        <a:p>
          <a:pPr latinLnBrk="1">
            <a:lnSpc>
              <a:spcPct val="70000"/>
            </a:lnSpc>
          </a:pPr>
          <a:endParaRPr lang="ko-KR" altLang="en-US" sz="1600" b="1"/>
        </a:p>
      </dgm:t>
    </dgm:pt>
    <dgm:pt modelId="{3CC9F6DF-B62C-4E42-82FA-7CF19DF3E7F2}" type="sibTrans" cxnId="{1B21E4B5-F2FA-4079-85B2-31308C4B8BC4}">
      <dgm:prSet/>
      <dgm:spPr/>
      <dgm:t>
        <a:bodyPr/>
        <a:lstStyle/>
        <a:p>
          <a:pPr latinLnBrk="1">
            <a:lnSpc>
              <a:spcPct val="70000"/>
            </a:lnSpc>
          </a:pPr>
          <a:endParaRPr lang="ko-KR" altLang="en-US" sz="1600" b="1"/>
        </a:p>
      </dgm:t>
    </dgm:pt>
    <dgm:pt modelId="{07947590-9A35-493A-BAE7-0D565166DAB5}">
      <dgm:prSet phldrT="[Text]" custT="1"/>
      <dgm:spPr/>
      <dgm:t>
        <a:bodyPr anchor="t"/>
        <a:lstStyle/>
        <a:p>
          <a:pPr latinLnBrk="1">
            <a:lnSpc>
              <a:spcPct val="70000"/>
            </a:lnSpc>
          </a:pPr>
          <a:endParaRPr lang="en-US" altLang="ko-KR" sz="1400" b="1" dirty="0" smtClean="0"/>
        </a:p>
        <a:p>
          <a:pPr latinLnBrk="1">
            <a:lnSpc>
              <a:spcPct val="70000"/>
            </a:lnSpc>
          </a:pPr>
          <a:r>
            <a:rPr lang="en-US" altLang="ko-KR" sz="1400" b="1" dirty="0" smtClean="0"/>
            <a:t>2018 3Q</a:t>
          </a:r>
          <a:endParaRPr lang="ko-KR" altLang="en-US" sz="1400" b="1" dirty="0"/>
        </a:p>
      </dgm:t>
    </dgm:pt>
    <dgm:pt modelId="{7DCD6DA8-5260-4F87-B551-EF7CC236FAAD}" type="parTrans" cxnId="{5F157BAA-2D45-4BAA-B419-A38AD96327F9}">
      <dgm:prSet/>
      <dgm:spPr/>
      <dgm:t>
        <a:bodyPr/>
        <a:lstStyle/>
        <a:p>
          <a:pPr latinLnBrk="1">
            <a:lnSpc>
              <a:spcPct val="70000"/>
            </a:lnSpc>
          </a:pPr>
          <a:endParaRPr lang="ko-KR" altLang="en-US" sz="1600" b="1"/>
        </a:p>
      </dgm:t>
    </dgm:pt>
    <dgm:pt modelId="{520A695D-2A81-4399-B2B9-9CE3385A39E5}" type="sibTrans" cxnId="{5F157BAA-2D45-4BAA-B419-A38AD96327F9}">
      <dgm:prSet/>
      <dgm:spPr/>
      <dgm:t>
        <a:bodyPr/>
        <a:lstStyle/>
        <a:p>
          <a:pPr latinLnBrk="1">
            <a:lnSpc>
              <a:spcPct val="70000"/>
            </a:lnSpc>
          </a:pPr>
          <a:endParaRPr lang="ko-KR" altLang="en-US" sz="1600" b="1"/>
        </a:p>
      </dgm:t>
    </dgm:pt>
    <dgm:pt modelId="{ACC66362-ACEE-47F3-8614-B68E2A0892A2}" type="pres">
      <dgm:prSet presAssocID="{5174CE99-BE3D-4D36-8FE4-5A95FE0CC519}" presName="outerComposite" presStyleCnt="0">
        <dgm:presLayoutVars>
          <dgm:chMax val="5"/>
          <dgm:dir/>
          <dgm:resizeHandles val="exact"/>
        </dgm:presLayoutVars>
      </dgm:prSet>
      <dgm:spPr/>
    </dgm:pt>
    <dgm:pt modelId="{42ED40BE-4DA6-4CF3-9615-F074D4AAA979}" type="pres">
      <dgm:prSet presAssocID="{5174CE99-BE3D-4D36-8FE4-5A95FE0CC519}" presName="dummyMaxCanvas" presStyleCnt="0">
        <dgm:presLayoutVars/>
      </dgm:prSet>
      <dgm:spPr/>
    </dgm:pt>
    <dgm:pt modelId="{8FA84A1E-3564-48E4-9E7B-B643B4594709}" type="pres">
      <dgm:prSet presAssocID="{5174CE99-BE3D-4D36-8FE4-5A95FE0CC51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4FD1577-AC8D-4E53-9AF9-9440DFC4E6C2}" type="pres">
      <dgm:prSet presAssocID="{5174CE99-BE3D-4D36-8FE4-5A95FE0CC51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D8B38B2-F1B1-41CC-A151-6DFE8C0BC1DD}" type="pres">
      <dgm:prSet presAssocID="{5174CE99-BE3D-4D36-8FE4-5A95FE0CC51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624E0BF-9280-4FFF-9351-61BC98C94D57}" type="pres">
      <dgm:prSet presAssocID="{5174CE99-BE3D-4D36-8FE4-5A95FE0CC51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50B3498-39AC-4AEB-94FA-3F301FE91D6F}" type="pres">
      <dgm:prSet presAssocID="{5174CE99-BE3D-4D36-8FE4-5A95FE0CC51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60F1C8E-4D2E-4463-A490-6966E429C2E9}" type="pres">
      <dgm:prSet presAssocID="{5174CE99-BE3D-4D36-8FE4-5A95FE0CC51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439B947-33CB-41DE-AB74-99AC826F9E6E}" type="pres">
      <dgm:prSet presAssocID="{5174CE99-BE3D-4D36-8FE4-5A95FE0CC51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3B77ECF-2F61-42DD-A16B-D7615370AAF5}" type="pres">
      <dgm:prSet presAssocID="{5174CE99-BE3D-4D36-8FE4-5A95FE0CC51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00FC21E-B358-4668-9FD4-D34AF24537A1}" type="presOf" srcId="{F9F41738-C595-4F77-951D-B72E6DF8F10C}" destId="{0439B947-33CB-41DE-AB74-99AC826F9E6E}" srcOrd="1" destOrd="0" presId="urn:microsoft.com/office/officeart/2005/8/layout/vProcess5"/>
    <dgm:cxn modelId="{29FBA0D3-F4D1-4905-9EE4-38BA0DBBFC91}" type="presOf" srcId="{5174CE99-BE3D-4D36-8FE4-5A95FE0CC519}" destId="{ACC66362-ACEE-47F3-8614-B68E2A0892A2}" srcOrd="0" destOrd="0" presId="urn:microsoft.com/office/officeart/2005/8/layout/vProcess5"/>
    <dgm:cxn modelId="{A9F807D2-72A2-4D4E-A1BD-5175ACB5AD44}" type="presOf" srcId="{07947590-9A35-493A-BAE7-0D565166DAB5}" destId="{33B77ECF-2F61-42DD-A16B-D7615370AAF5}" srcOrd="1" destOrd="0" presId="urn:microsoft.com/office/officeart/2005/8/layout/vProcess5"/>
    <dgm:cxn modelId="{731E35B8-927A-46ED-A7FF-1C8A22487A5A}" type="presOf" srcId="{07947590-9A35-493A-BAE7-0D565166DAB5}" destId="{5D8B38B2-F1B1-41CC-A151-6DFE8C0BC1DD}" srcOrd="0" destOrd="0" presId="urn:microsoft.com/office/officeart/2005/8/layout/vProcess5"/>
    <dgm:cxn modelId="{AB76BACC-2A77-4AE5-A894-9E7A65B65B46}" type="presOf" srcId="{E25C98F7-A37B-4656-943F-FF9E9BC6FB0B}" destId="{8FA84A1E-3564-48E4-9E7B-B643B4594709}" srcOrd="0" destOrd="0" presId="urn:microsoft.com/office/officeart/2005/8/layout/vProcess5"/>
    <dgm:cxn modelId="{D53D0C4F-3738-445A-948E-138BAEDE9FF7}" type="presOf" srcId="{F9F41738-C595-4F77-951D-B72E6DF8F10C}" destId="{04FD1577-AC8D-4E53-9AF9-9440DFC4E6C2}" srcOrd="0" destOrd="0" presId="urn:microsoft.com/office/officeart/2005/8/layout/vProcess5"/>
    <dgm:cxn modelId="{5F157BAA-2D45-4BAA-B419-A38AD96327F9}" srcId="{5174CE99-BE3D-4D36-8FE4-5A95FE0CC519}" destId="{07947590-9A35-493A-BAE7-0D565166DAB5}" srcOrd="2" destOrd="0" parTransId="{7DCD6DA8-5260-4F87-B551-EF7CC236FAAD}" sibTransId="{520A695D-2A81-4399-B2B9-9CE3385A39E5}"/>
    <dgm:cxn modelId="{2C0DF0A0-6916-435B-9985-4DE8E4154E0A}" type="presOf" srcId="{3CC9F6DF-B62C-4E42-82FA-7CF19DF3E7F2}" destId="{850B3498-39AC-4AEB-94FA-3F301FE91D6F}" srcOrd="0" destOrd="0" presId="urn:microsoft.com/office/officeart/2005/8/layout/vProcess5"/>
    <dgm:cxn modelId="{FB5097D3-6989-4AE9-B55B-C1882138F0B3}" srcId="{5174CE99-BE3D-4D36-8FE4-5A95FE0CC519}" destId="{E25C98F7-A37B-4656-943F-FF9E9BC6FB0B}" srcOrd="0" destOrd="0" parTransId="{C1B9EEA4-AA9F-4A1C-B1E9-D20DF65DE12D}" sibTransId="{868B70D6-D8A8-4C4B-B2B9-67967FB8FB6E}"/>
    <dgm:cxn modelId="{1B21E4B5-F2FA-4079-85B2-31308C4B8BC4}" srcId="{5174CE99-BE3D-4D36-8FE4-5A95FE0CC519}" destId="{F9F41738-C595-4F77-951D-B72E6DF8F10C}" srcOrd="1" destOrd="0" parTransId="{7EFDF4F1-90F2-4ABF-BCCC-5066A1C7332A}" sibTransId="{3CC9F6DF-B62C-4E42-82FA-7CF19DF3E7F2}"/>
    <dgm:cxn modelId="{54AC9D1B-3F1C-4694-9EEA-04E66FE3FABD}" type="presOf" srcId="{E25C98F7-A37B-4656-943F-FF9E9BC6FB0B}" destId="{360F1C8E-4D2E-4463-A490-6966E429C2E9}" srcOrd="1" destOrd="0" presId="urn:microsoft.com/office/officeart/2005/8/layout/vProcess5"/>
    <dgm:cxn modelId="{E860193A-DB80-4F7D-A8AF-9CE4CC51BFCF}" type="presOf" srcId="{868B70D6-D8A8-4C4B-B2B9-67967FB8FB6E}" destId="{7624E0BF-9280-4FFF-9351-61BC98C94D57}" srcOrd="0" destOrd="0" presId="urn:microsoft.com/office/officeart/2005/8/layout/vProcess5"/>
    <dgm:cxn modelId="{48AFC15A-EC6C-48DB-8FD4-C430FE482098}" type="presParOf" srcId="{ACC66362-ACEE-47F3-8614-B68E2A0892A2}" destId="{42ED40BE-4DA6-4CF3-9615-F074D4AAA979}" srcOrd="0" destOrd="0" presId="urn:microsoft.com/office/officeart/2005/8/layout/vProcess5"/>
    <dgm:cxn modelId="{0CECDC73-88CB-4864-A1AC-12AF3C873DA3}" type="presParOf" srcId="{ACC66362-ACEE-47F3-8614-B68E2A0892A2}" destId="{8FA84A1E-3564-48E4-9E7B-B643B4594709}" srcOrd="1" destOrd="0" presId="urn:microsoft.com/office/officeart/2005/8/layout/vProcess5"/>
    <dgm:cxn modelId="{D4D86F12-8129-401A-AA33-6B37154D6FE6}" type="presParOf" srcId="{ACC66362-ACEE-47F3-8614-B68E2A0892A2}" destId="{04FD1577-AC8D-4E53-9AF9-9440DFC4E6C2}" srcOrd="2" destOrd="0" presId="urn:microsoft.com/office/officeart/2005/8/layout/vProcess5"/>
    <dgm:cxn modelId="{08C2E3D3-3DEF-4E78-B15D-56D6CAAFAD89}" type="presParOf" srcId="{ACC66362-ACEE-47F3-8614-B68E2A0892A2}" destId="{5D8B38B2-F1B1-41CC-A151-6DFE8C0BC1DD}" srcOrd="3" destOrd="0" presId="urn:microsoft.com/office/officeart/2005/8/layout/vProcess5"/>
    <dgm:cxn modelId="{3495A9A7-0138-4280-8464-AAD4F77726F2}" type="presParOf" srcId="{ACC66362-ACEE-47F3-8614-B68E2A0892A2}" destId="{7624E0BF-9280-4FFF-9351-61BC98C94D57}" srcOrd="4" destOrd="0" presId="urn:microsoft.com/office/officeart/2005/8/layout/vProcess5"/>
    <dgm:cxn modelId="{E6C88E53-CBEC-4B03-B44E-D71917ECD98D}" type="presParOf" srcId="{ACC66362-ACEE-47F3-8614-B68E2A0892A2}" destId="{850B3498-39AC-4AEB-94FA-3F301FE91D6F}" srcOrd="5" destOrd="0" presId="urn:microsoft.com/office/officeart/2005/8/layout/vProcess5"/>
    <dgm:cxn modelId="{1B12EEDC-D191-44D0-A4D1-DAC78A44C2DD}" type="presParOf" srcId="{ACC66362-ACEE-47F3-8614-B68E2A0892A2}" destId="{360F1C8E-4D2E-4463-A490-6966E429C2E9}" srcOrd="6" destOrd="0" presId="urn:microsoft.com/office/officeart/2005/8/layout/vProcess5"/>
    <dgm:cxn modelId="{2C61A16F-D429-4E4F-8ADF-2E5791B797AA}" type="presParOf" srcId="{ACC66362-ACEE-47F3-8614-B68E2A0892A2}" destId="{0439B947-33CB-41DE-AB74-99AC826F9E6E}" srcOrd="7" destOrd="0" presId="urn:microsoft.com/office/officeart/2005/8/layout/vProcess5"/>
    <dgm:cxn modelId="{262F2C13-9C70-46E8-88BD-E4A82912F1C4}" type="presParOf" srcId="{ACC66362-ACEE-47F3-8614-B68E2A0892A2}" destId="{33B77ECF-2F61-42DD-A16B-D7615370AAF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84A1E-3564-48E4-9E7B-B643B4594709}">
      <dsp:nvSpPr>
        <dsp:cNvPr id="0" name=""/>
        <dsp:cNvSpPr/>
      </dsp:nvSpPr>
      <dsp:spPr>
        <a:xfrm>
          <a:off x="0" y="0"/>
          <a:ext cx="6202001" cy="1296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latinLnBrk="1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endParaRPr lang="en-US" altLang="ko-KR" sz="1400" b="1" kern="1200" dirty="0" smtClean="0"/>
        </a:p>
        <a:p>
          <a:pPr lvl="0" algn="l" defTabSz="622300" latinLnBrk="1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/>
            <a:t>2016 3Q</a:t>
          </a:r>
          <a:endParaRPr lang="ko-KR" altLang="en-US" sz="1400" b="1" kern="1200" dirty="0"/>
        </a:p>
      </dsp:txBody>
      <dsp:txXfrm>
        <a:off x="37963" y="37963"/>
        <a:ext cx="4803360" cy="1220218"/>
      </dsp:txXfrm>
    </dsp:sp>
    <dsp:sp modelId="{04FD1577-AC8D-4E53-9AF9-9440DFC4E6C2}">
      <dsp:nvSpPr>
        <dsp:cNvPr id="0" name=""/>
        <dsp:cNvSpPr/>
      </dsp:nvSpPr>
      <dsp:spPr>
        <a:xfrm>
          <a:off x="547235" y="1512168"/>
          <a:ext cx="6202001" cy="1296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latinLnBrk="1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endParaRPr lang="en-US" altLang="ko-KR" sz="1400" b="1" kern="1200" dirty="0" smtClean="0"/>
        </a:p>
        <a:p>
          <a:pPr lvl="0" algn="l" defTabSz="622300" latinLnBrk="1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/>
            <a:t>2017 3Q</a:t>
          </a:r>
          <a:endParaRPr lang="ko-KR" altLang="en-US" sz="1400" b="1" kern="1200" dirty="0"/>
        </a:p>
      </dsp:txBody>
      <dsp:txXfrm>
        <a:off x="585198" y="1550131"/>
        <a:ext cx="4736346" cy="1220218"/>
      </dsp:txXfrm>
    </dsp:sp>
    <dsp:sp modelId="{5D8B38B2-F1B1-41CC-A151-6DFE8C0BC1DD}">
      <dsp:nvSpPr>
        <dsp:cNvPr id="0" name=""/>
        <dsp:cNvSpPr/>
      </dsp:nvSpPr>
      <dsp:spPr>
        <a:xfrm>
          <a:off x="1094470" y="3024336"/>
          <a:ext cx="6202001" cy="1296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latinLnBrk="1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endParaRPr lang="en-US" altLang="ko-KR" sz="1400" b="1" kern="1200" dirty="0" smtClean="0"/>
        </a:p>
        <a:p>
          <a:pPr lvl="0" algn="l" defTabSz="622300" latinLnBrk="1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400" b="1" kern="1200" dirty="0" smtClean="0"/>
            <a:t>2018 3Q</a:t>
          </a:r>
          <a:endParaRPr lang="ko-KR" altLang="en-US" sz="1400" b="1" kern="1200" dirty="0"/>
        </a:p>
      </dsp:txBody>
      <dsp:txXfrm>
        <a:off x="1132433" y="3062299"/>
        <a:ext cx="4736346" cy="1220218"/>
      </dsp:txXfrm>
    </dsp:sp>
    <dsp:sp modelId="{7624E0BF-9280-4FFF-9351-61BC98C94D57}">
      <dsp:nvSpPr>
        <dsp:cNvPr id="0" name=""/>
        <dsp:cNvSpPr/>
      </dsp:nvSpPr>
      <dsp:spPr>
        <a:xfrm>
          <a:off x="5359507" y="982909"/>
          <a:ext cx="842493" cy="84249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latinLnBrk="1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endParaRPr lang="ko-KR" altLang="en-US" sz="3200" b="1" kern="1200"/>
        </a:p>
      </dsp:txBody>
      <dsp:txXfrm>
        <a:off x="5549068" y="982909"/>
        <a:ext cx="463371" cy="633976"/>
      </dsp:txXfrm>
    </dsp:sp>
    <dsp:sp modelId="{850B3498-39AC-4AEB-94FA-3F301FE91D6F}">
      <dsp:nvSpPr>
        <dsp:cNvPr id="0" name=""/>
        <dsp:cNvSpPr/>
      </dsp:nvSpPr>
      <dsp:spPr>
        <a:xfrm>
          <a:off x="5906743" y="2486436"/>
          <a:ext cx="842493" cy="84249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latinLnBrk="1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endParaRPr lang="ko-KR" altLang="en-US" sz="3200" b="1" kern="1200"/>
        </a:p>
      </dsp:txBody>
      <dsp:txXfrm>
        <a:off x="6096304" y="2486436"/>
        <a:ext cx="463371" cy="633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7FB0F-FDFD-4739-BA96-75F8C2CE6F47}" type="datetimeFigureOut">
              <a:rPr lang="ko-KR" altLang="en-US" smtClean="0"/>
              <a:t>2016-02-01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31305-C1FC-4163-93E7-795693E7831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2813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1305-C1FC-4163-93E7-795693E78314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9630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1305-C1FC-4163-93E7-795693E78314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838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1305-C1FC-4163-93E7-795693E7831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6531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1305-C1FC-4163-93E7-795693E78314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5840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1305-C1FC-4163-93E7-795693E78314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5840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1305-C1FC-4163-93E7-795693E7831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833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1305-C1FC-4163-93E7-795693E7831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833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1305-C1FC-4163-93E7-795693E78314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0371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1305-C1FC-4163-93E7-795693E78314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653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685800" y="1268760"/>
            <a:ext cx="7695724" cy="2160240"/>
          </a:xfrm>
          <a:prstGeom prst="rect">
            <a:avLst/>
          </a:prstGeom>
        </p:spPr>
        <p:txBody>
          <a:bodyPr/>
          <a:lstStyle>
            <a:lvl1pPr marL="0" algn="ctr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defRPr kumimoji="1" lang="ko-KR" altLang="en-US" sz="4400" u="none" kern="12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charset="0"/>
                <a:ea typeface="맑은 고딕" charset="0"/>
                <a:cs typeface="+mn-cs"/>
              </a:defRPr>
            </a:lvl1pPr>
          </a:lstStyle>
          <a:p>
            <a:r>
              <a:rPr lang="en-US" altLang="ko-KR" dirty="0" smtClean="0"/>
              <a:t>PPT </a:t>
            </a:r>
            <a:r>
              <a:rPr lang="ko-KR" altLang="en-US" dirty="0" smtClean="0"/>
              <a:t>제목이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들어가는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자리입니다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683568" y="3501008"/>
            <a:ext cx="7697955" cy="186189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None/>
              <a:defRPr kumimoji="1" lang="ko-KR" altLang="en-US" sz="2400" kern="12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dirty="0" smtClean="0"/>
              <a:t>PPT </a:t>
            </a:r>
            <a:r>
              <a:rPr lang="ko-KR" altLang="en-US" dirty="0" smtClean="0"/>
              <a:t>부제목이</a:t>
            </a:r>
            <a:endParaRPr lang="en-US" altLang="ko-KR" dirty="0" smtClean="0"/>
          </a:p>
          <a:p>
            <a:r>
              <a:rPr lang="ko-KR" altLang="en-US" dirty="0" smtClean="0"/>
              <a:t>들어가는</a:t>
            </a:r>
            <a:endParaRPr lang="en-US" altLang="ko-KR" dirty="0" smtClean="0"/>
          </a:p>
          <a:p>
            <a:r>
              <a:rPr lang="ko-KR" altLang="en-US" dirty="0" smtClean="0"/>
              <a:t>자리입니다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8" name="그림 7" descr="bitnine_CI_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24328" y="6237314"/>
            <a:ext cx="857196" cy="222871"/>
          </a:xfrm>
          <a:prstGeom prst="rect">
            <a:avLst/>
          </a:prstGeom>
        </p:spPr>
      </p:pic>
      <p:sp>
        <p:nvSpPr>
          <p:cNvPr id="6" name="텍스트 개체 틀 5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9" y="5872810"/>
            <a:ext cx="2159000" cy="587375"/>
          </a:xfrm>
          <a:prstGeom prst="rect">
            <a:avLst/>
          </a:prstGeom>
        </p:spPr>
        <p:txBody>
          <a:bodyPr/>
          <a:lstStyle>
            <a:lvl1pPr>
              <a:defRPr sz="1400" spc="-150"/>
            </a:lvl1pPr>
          </a:lstStyle>
          <a:p>
            <a:pPr>
              <a:defRPr/>
            </a:pPr>
            <a:r>
              <a:rPr lang="ko-KR" altLang="en-US" dirty="0" smtClean="0"/>
              <a:t>제안자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홍길동</a:t>
            </a:r>
          </a:p>
          <a:p>
            <a:pPr>
              <a:defRPr/>
            </a:pPr>
            <a:r>
              <a:rPr lang="en-US" altLang="ko-KR" dirty="0" smtClean="0"/>
              <a:t>2015 / 08 / 18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40" y="692696"/>
            <a:ext cx="1613804" cy="422200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아이콘&amp;텍스트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77" descr="박스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" t="2850" r="623"/>
          <a:stretch>
            <a:fillRect/>
          </a:stretch>
        </p:blipFill>
        <p:spPr bwMode="auto">
          <a:xfrm>
            <a:off x="539553" y="1920744"/>
            <a:ext cx="8031784" cy="113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328"/>
          <p:cNvSpPr>
            <a:spLocks noChangeArrowheads="1"/>
          </p:cNvSpPr>
          <p:nvPr userDrawn="1"/>
        </p:nvSpPr>
        <p:spPr bwMode="auto">
          <a:xfrm>
            <a:off x="2912984" y="1983274"/>
            <a:ext cx="3166533" cy="925827"/>
          </a:xfrm>
          <a:prstGeom prst="upArrow">
            <a:avLst>
              <a:gd name="adj1" fmla="val 66596"/>
              <a:gd name="adj2" fmla="val 35001"/>
            </a:avLst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lIns="36000" tIns="0" rIns="36000" bIns="0" anchor="ctr"/>
          <a:lstStyle/>
          <a:p>
            <a:pPr>
              <a:defRPr/>
            </a:pPr>
            <a:endParaRPr lang="ko-KR" altLang="en-US" sz="1800">
              <a:latin typeface="맑은 고딕" charset="0"/>
              <a:ea typeface="맑은 고딕" charset="0"/>
              <a:cs typeface="맑은 고딕" charset="0"/>
            </a:endParaRPr>
          </a:p>
        </p:txBody>
      </p:sp>
      <p:grpSp>
        <p:nvGrpSpPr>
          <p:cNvPr id="16" name="그룹 26"/>
          <p:cNvGrpSpPr>
            <a:grpSpLocks/>
          </p:cNvGrpSpPr>
          <p:nvPr userDrawn="1"/>
        </p:nvGrpSpPr>
        <p:grpSpPr bwMode="auto">
          <a:xfrm>
            <a:off x="494876" y="3048114"/>
            <a:ext cx="8121501" cy="3206870"/>
            <a:chOff x="238118" y="4374313"/>
            <a:chExt cx="5484011" cy="1845512"/>
          </a:xfrm>
        </p:grpSpPr>
        <p:sp>
          <p:nvSpPr>
            <p:cNvPr id="17" name="Rectangle 224"/>
            <p:cNvSpPr>
              <a:spLocks noChangeArrowheads="1"/>
            </p:cNvSpPr>
            <p:nvPr/>
          </p:nvSpPr>
          <p:spPr bwMode="auto">
            <a:xfrm>
              <a:off x="238118" y="4374313"/>
              <a:ext cx="5484011" cy="1845512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endParaRPr kumimoji="0" lang="ko-KR" altLang="en-US" sz="18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" name="Rectangle 225"/>
            <p:cNvSpPr>
              <a:spLocks noChangeArrowheads="1"/>
            </p:cNvSpPr>
            <p:nvPr/>
          </p:nvSpPr>
          <p:spPr bwMode="auto">
            <a:xfrm>
              <a:off x="304657" y="4447699"/>
              <a:ext cx="5359871" cy="1690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/>
              <a:endParaRPr kumimoji="0" lang="ko-KR" altLang="en-US" sz="18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21" name="그룹 31"/>
          <p:cNvGrpSpPr>
            <a:grpSpLocks/>
          </p:cNvGrpSpPr>
          <p:nvPr userDrawn="1"/>
        </p:nvGrpSpPr>
        <p:grpSpPr bwMode="auto">
          <a:xfrm>
            <a:off x="704017" y="4425781"/>
            <a:ext cx="2291434" cy="1479484"/>
            <a:chOff x="501650" y="4521525"/>
            <a:chExt cx="1375261" cy="1475597"/>
          </a:xfrm>
        </p:grpSpPr>
        <p:sp>
          <p:nvSpPr>
            <p:cNvPr id="22" name="Rectangle 1917"/>
            <p:cNvSpPr>
              <a:spLocks noChangeArrowheads="1"/>
            </p:cNvSpPr>
            <p:nvPr/>
          </p:nvSpPr>
          <p:spPr bwMode="auto">
            <a:xfrm>
              <a:off x="501650" y="4729726"/>
              <a:ext cx="1375261" cy="1267396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EEEEE"/>
                </a:gs>
              </a:gsLst>
              <a:lin ang="5400000" scaled="1"/>
            </a:gradFill>
            <a:ln w="9525">
              <a:solidFill>
                <a:srgbClr val="98C0D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marL="0" lvl="0" indent="0" algn="ctr" defTabSz="914400" rtl="0" eaLnBrk="1" latinLnBrk="1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None/>
                <a:defRPr/>
              </a:pPr>
              <a:endParaRPr lang="ko-KR" altLang="en-US" sz="1400" b="1" kern="1200" spc="-150" baseline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3" name="그룹 33"/>
            <p:cNvGrpSpPr>
              <a:grpSpLocks/>
            </p:cNvGrpSpPr>
            <p:nvPr/>
          </p:nvGrpSpPr>
          <p:grpSpPr bwMode="auto">
            <a:xfrm>
              <a:off x="1068558" y="4521525"/>
              <a:ext cx="202445" cy="307840"/>
              <a:chOff x="1068558" y="4521525"/>
              <a:chExt cx="202445" cy="307840"/>
            </a:xfrm>
          </p:grpSpPr>
          <p:sp>
            <p:nvSpPr>
              <p:cNvPr id="24" name="Rectangle 29"/>
              <p:cNvSpPr>
                <a:spLocks noChangeArrowheads="1"/>
              </p:cNvSpPr>
              <p:nvPr/>
            </p:nvSpPr>
            <p:spPr bwMode="auto">
              <a:xfrm>
                <a:off x="1158778" y="4521525"/>
                <a:ext cx="24205" cy="216028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DDDD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788988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defTabSz="788988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defTabSz="788988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defTabSz="788988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defTabSz="788988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spcBef>
                    <a:spcPct val="10000"/>
                  </a:spcBef>
                </a:pPr>
                <a:endParaRPr lang="en-US" altLang="ko-KR" sz="140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pic>
            <p:nvPicPr>
              <p:cNvPr id="25" name="Picture 30" descr="그림1 cop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8349" y="4777867"/>
                <a:ext cx="203023" cy="5204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2700" dir="16200000" algn="ctr" rotWithShape="0">
                  <a:srgbClr val="00000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AutoShape 31"/>
              <p:cNvSpPr>
                <a:spLocks noChangeArrowheads="1"/>
              </p:cNvSpPr>
              <p:nvPr/>
            </p:nvSpPr>
            <p:spPr bwMode="auto">
              <a:xfrm flipH="1">
                <a:off x="1136773" y="4676345"/>
                <a:ext cx="66015" cy="115215"/>
              </a:xfrm>
              <a:custGeom>
                <a:avLst/>
                <a:gdLst>
                  <a:gd name="T0" fmla="*/ 61071775 w 21600"/>
                  <a:gd name="T1" fmla="*/ 2147483647 h 21600"/>
                  <a:gd name="T2" fmla="*/ 34994032 w 21600"/>
                  <a:gd name="T3" fmla="*/ 2147483647 h 21600"/>
                  <a:gd name="T4" fmla="*/ 8677702 w 21600"/>
                  <a:gd name="T5" fmla="*/ 2147483647 h 21600"/>
                  <a:gd name="T6" fmla="*/ 3499403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20 w 21600"/>
                  <a:gd name="T13" fmla="*/ 4388 h 21600"/>
                  <a:gd name="T14" fmla="*/ 17280 w 21600"/>
                  <a:gd name="T15" fmla="*/ 1721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3B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 sz="1800"/>
              </a:p>
            </p:txBody>
          </p:sp>
        </p:grpSp>
      </p:grpSp>
      <p:grpSp>
        <p:nvGrpSpPr>
          <p:cNvPr id="27" name="그룹 37"/>
          <p:cNvGrpSpPr>
            <a:grpSpLocks/>
          </p:cNvGrpSpPr>
          <p:nvPr userDrawn="1"/>
        </p:nvGrpSpPr>
        <p:grpSpPr bwMode="auto">
          <a:xfrm>
            <a:off x="3350533" y="4439321"/>
            <a:ext cx="2291434" cy="1479480"/>
            <a:chOff x="501650" y="4521525"/>
            <a:chExt cx="1375262" cy="1475591"/>
          </a:xfrm>
        </p:grpSpPr>
        <p:sp>
          <p:nvSpPr>
            <p:cNvPr id="28" name="Rectangle 1917"/>
            <p:cNvSpPr>
              <a:spLocks noChangeArrowheads="1"/>
            </p:cNvSpPr>
            <p:nvPr/>
          </p:nvSpPr>
          <p:spPr bwMode="auto">
            <a:xfrm>
              <a:off x="501650" y="4729721"/>
              <a:ext cx="1375262" cy="126739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EEEEE"/>
                </a:gs>
              </a:gsLst>
              <a:lin ang="5400000" scaled="1"/>
            </a:gradFill>
            <a:ln w="9525">
              <a:solidFill>
                <a:srgbClr val="98C0D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marL="0" lvl="0" indent="0" algn="ctr" defTabSz="914400" rtl="0" eaLnBrk="1" latinLnBrk="1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None/>
                <a:defRPr/>
              </a:pPr>
              <a:endParaRPr lang="ko-KR" altLang="en-US" sz="1400" b="1" kern="1200" spc="-150" baseline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9" name="그룹 39"/>
            <p:cNvGrpSpPr>
              <a:grpSpLocks/>
            </p:cNvGrpSpPr>
            <p:nvPr/>
          </p:nvGrpSpPr>
          <p:grpSpPr bwMode="auto">
            <a:xfrm>
              <a:off x="1068558" y="4521525"/>
              <a:ext cx="202445" cy="307840"/>
              <a:chOff x="1068558" y="4521525"/>
              <a:chExt cx="202445" cy="307840"/>
            </a:xfrm>
          </p:grpSpPr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1158778" y="4521525"/>
                <a:ext cx="24205" cy="216028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DDDD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788988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defTabSz="788988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defTabSz="788988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defTabSz="788988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defTabSz="788988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spcBef>
                    <a:spcPct val="10000"/>
                  </a:spcBef>
                </a:pPr>
                <a:endParaRPr lang="en-US" altLang="ko-KR" sz="140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pic>
            <p:nvPicPr>
              <p:cNvPr id="31" name="Picture 30" descr="그림1 cop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8349" y="4777867"/>
                <a:ext cx="203023" cy="5204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2700" dir="16200000" algn="ctr" rotWithShape="0">
                  <a:srgbClr val="00000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" name="AutoShape 31"/>
              <p:cNvSpPr>
                <a:spLocks noChangeArrowheads="1"/>
              </p:cNvSpPr>
              <p:nvPr/>
            </p:nvSpPr>
            <p:spPr bwMode="auto">
              <a:xfrm flipH="1">
                <a:off x="1136773" y="4676345"/>
                <a:ext cx="66015" cy="115215"/>
              </a:xfrm>
              <a:custGeom>
                <a:avLst/>
                <a:gdLst>
                  <a:gd name="T0" fmla="*/ 61071775 w 21600"/>
                  <a:gd name="T1" fmla="*/ 2147483647 h 21600"/>
                  <a:gd name="T2" fmla="*/ 34994032 w 21600"/>
                  <a:gd name="T3" fmla="*/ 2147483647 h 21600"/>
                  <a:gd name="T4" fmla="*/ 8677702 w 21600"/>
                  <a:gd name="T5" fmla="*/ 2147483647 h 21600"/>
                  <a:gd name="T6" fmla="*/ 3499403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20 w 21600"/>
                  <a:gd name="T13" fmla="*/ 4388 h 21600"/>
                  <a:gd name="T14" fmla="*/ 17280 w 21600"/>
                  <a:gd name="T15" fmla="*/ 1721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3B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 sz="1800"/>
              </a:p>
            </p:txBody>
          </p:sp>
        </p:grpSp>
      </p:grpSp>
      <p:grpSp>
        <p:nvGrpSpPr>
          <p:cNvPr id="33" name="그룹 43"/>
          <p:cNvGrpSpPr>
            <a:grpSpLocks/>
          </p:cNvGrpSpPr>
          <p:nvPr userDrawn="1"/>
        </p:nvGrpSpPr>
        <p:grpSpPr bwMode="auto">
          <a:xfrm>
            <a:off x="6105849" y="4425787"/>
            <a:ext cx="2291434" cy="1479480"/>
            <a:chOff x="501650" y="4521525"/>
            <a:chExt cx="1375262" cy="1475591"/>
          </a:xfrm>
        </p:grpSpPr>
        <p:sp>
          <p:nvSpPr>
            <p:cNvPr id="34" name="Rectangle 1917"/>
            <p:cNvSpPr>
              <a:spLocks noChangeArrowheads="1"/>
            </p:cNvSpPr>
            <p:nvPr/>
          </p:nvSpPr>
          <p:spPr bwMode="auto">
            <a:xfrm>
              <a:off x="501650" y="4729721"/>
              <a:ext cx="1375262" cy="126739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EEEEE"/>
                </a:gs>
              </a:gsLst>
              <a:lin ang="5400000" scaled="1"/>
            </a:gradFill>
            <a:ln w="9525">
              <a:solidFill>
                <a:srgbClr val="98C0D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/>
            <a:lstStyle/>
            <a:p>
              <a:pPr marL="0" lvl="0" indent="0" algn="ctr" defTabSz="914400" rtl="0" eaLnBrk="1" latinLnBrk="1" hangingPunct="1">
                <a:lnSpc>
                  <a:spcPct val="120000"/>
                </a:lnSpc>
                <a:spcBef>
                  <a:spcPts val="0"/>
                </a:spcBef>
                <a:buFont typeface="Arial" pitchFamily="34" charset="0"/>
                <a:buNone/>
                <a:defRPr/>
              </a:pPr>
              <a:endParaRPr lang="ko-KR" altLang="en-US" sz="1400" b="1" kern="1200" spc="-150" baseline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5" name="그룹 45"/>
            <p:cNvGrpSpPr>
              <a:grpSpLocks/>
            </p:cNvGrpSpPr>
            <p:nvPr/>
          </p:nvGrpSpPr>
          <p:grpSpPr bwMode="auto">
            <a:xfrm>
              <a:off x="1068558" y="4521525"/>
              <a:ext cx="202445" cy="307840"/>
              <a:chOff x="1068558" y="4521525"/>
              <a:chExt cx="202445" cy="307840"/>
            </a:xfrm>
          </p:grpSpPr>
          <p:sp>
            <p:nvSpPr>
              <p:cNvPr id="36" name="Rectangle 29"/>
              <p:cNvSpPr>
                <a:spLocks noChangeArrowheads="1"/>
              </p:cNvSpPr>
              <p:nvPr/>
            </p:nvSpPr>
            <p:spPr bwMode="auto">
              <a:xfrm>
                <a:off x="1158778" y="4521525"/>
                <a:ext cx="24205" cy="216028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DDDDD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788988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defTabSz="788988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defTabSz="788988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defTabSz="788988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defTabSz="788988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spcBef>
                    <a:spcPct val="10000"/>
                  </a:spcBef>
                </a:pPr>
                <a:endParaRPr lang="en-US" altLang="ko-KR" sz="140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pic>
            <p:nvPicPr>
              <p:cNvPr id="37" name="Picture 30" descr="그림1 cop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8349" y="4777867"/>
                <a:ext cx="203023" cy="5204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2700" dir="16200000" algn="ctr" rotWithShape="0">
                  <a:srgbClr val="00000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AutoShape 31"/>
              <p:cNvSpPr>
                <a:spLocks noChangeArrowheads="1"/>
              </p:cNvSpPr>
              <p:nvPr/>
            </p:nvSpPr>
            <p:spPr bwMode="auto">
              <a:xfrm flipH="1">
                <a:off x="1136773" y="4676345"/>
                <a:ext cx="66015" cy="115215"/>
              </a:xfrm>
              <a:custGeom>
                <a:avLst/>
                <a:gdLst>
                  <a:gd name="T0" fmla="*/ 61071775 w 21600"/>
                  <a:gd name="T1" fmla="*/ 2147483647 h 21600"/>
                  <a:gd name="T2" fmla="*/ 34994032 w 21600"/>
                  <a:gd name="T3" fmla="*/ 2147483647 h 21600"/>
                  <a:gd name="T4" fmla="*/ 8677702 w 21600"/>
                  <a:gd name="T5" fmla="*/ 2147483647 h 21600"/>
                  <a:gd name="T6" fmla="*/ 3499403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320 w 21600"/>
                  <a:gd name="T13" fmla="*/ 4388 h 21600"/>
                  <a:gd name="T14" fmla="*/ 17280 w 21600"/>
                  <a:gd name="T15" fmla="*/ 1721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3B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ko-KR" altLang="en-US" sz="1800"/>
              </a:p>
            </p:txBody>
          </p:sp>
        </p:grpSp>
      </p:grpSp>
      <p:sp>
        <p:nvSpPr>
          <p:cNvPr id="40" name="텍스트 개체 틀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401890"/>
            <a:ext cx="4248472" cy="3683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aseline="0"/>
            </a:lvl1pPr>
          </a:lstStyle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ko-KR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N.</a:t>
            </a:r>
            <a:r>
              <a:rPr kumimoji="1" lang="ko-KR" altLang="en-US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 슬라이드 </a:t>
            </a:r>
            <a:r>
              <a:rPr kumimoji="1" lang="en-US" altLang="ko-KR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-</a:t>
            </a:r>
            <a:r>
              <a:rPr kumimoji="1" lang="ko-KR" altLang="en-US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 제목 영역</a:t>
            </a:r>
          </a:p>
          <a:p>
            <a:pPr lvl="0"/>
            <a:endParaRPr lang="ko-KR" altLang="en-US" dirty="0"/>
          </a:p>
        </p:txBody>
      </p:sp>
      <p:sp>
        <p:nvSpPr>
          <p:cNvPr id="41" name="텍스트 개체 틀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173310"/>
            <a:ext cx="4248472" cy="223577"/>
          </a:xfrm>
          <a:prstGeom prst="rect">
            <a:avLst/>
          </a:prstGeom>
        </p:spPr>
        <p:txBody>
          <a:bodyPr/>
          <a:lstStyle>
            <a:lvl1pPr marL="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100" baseline="0"/>
            </a:lvl1pPr>
          </a:lstStyle>
          <a:p>
            <a:pPr marL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1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PPT </a:t>
            </a:r>
            <a:r>
              <a:rPr kumimoji="1" lang="ko-KR" altLang="en-US" sz="11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제목 영역</a:t>
            </a:r>
            <a:endParaRPr kumimoji="1" lang="ko-KR" altLang="en-US" sz="1100" kern="1200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43" name="텍스트 개체 틀 5"/>
          <p:cNvSpPr>
            <a:spLocks noGrp="1"/>
          </p:cNvSpPr>
          <p:nvPr>
            <p:ph type="body" sz="quarter" idx="20" hasCustomPrompt="1"/>
          </p:nvPr>
        </p:nvSpPr>
        <p:spPr>
          <a:xfrm>
            <a:off x="1300424" y="1268760"/>
            <a:ext cx="6395890" cy="57562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lang="en-US" altLang="ko-KR" sz="1800" kern="1200" spc="-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914400" rtl="0" eaLnBrk="1" latinLnBrk="1" hangingPunct="1">
              <a:lnSpc>
                <a:spcPct val="12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ko-KR" altLang="en-US" sz="2400" kern="1200" spc="-15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본문 머리글을 이 자리에</a:t>
            </a:r>
            <a:r>
              <a:rPr lang="en-US" altLang="ko-KR" sz="2400" kern="1200" spc="-15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ko-KR" altLang="en-US" sz="2400" kern="1200" spc="-150" baseline="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씁니다</a:t>
            </a:r>
            <a:endParaRPr lang="en-US" altLang="ko-KR" sz="2400" kern="1200" spc="-150" baseline="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4" name="텍스트 개체 틀 5"/>
          <p:cNvSpPr>
            <a:spLocks noGrp="1"/>
          </p:cNvSpPr>
          <p:nvPr>
            <p:ph type="body" sz="quarter" idx="21" hasCustomPrompt="1"/>
          </p:nvPr>
        </p:nvSpPr>
        <p:spPr>
          <a:xfrm>
            <a:off x="1300424" y="2316188"/>
            <a:ext cx="6395890" cy="57562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  <a:defRPr lang="en-US" altLang="ko-KR" sz="2400" kern="1200" spc="-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 eaLnBrk="1" hangingPunct="1"/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최적의 </a:t>
            </a:r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Database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관리를 통한</a:t>
            </a:r>
            <a:endParaRPr lang="en-US" altLang="ko-KR" sz="1200" b="1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/>
            <a:r>
              <a:rPr lang="en-US" altLang="ko-KR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Green Business </a:t>
            </a:r>
            <a:r>
              <a:rPr lang="ko-KR" altLang="en-US" sz="1200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추진 목표</a:t>
            </a:r>
            <a:endParaRPr lang="ko-KR" altLang="en-US" sz="1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22" hasCustomPrompt="1"/>
          </p:nvPr>
        </p:nvSpPr>
        <p:spPr>
          <a:xfrm>
            <a:off x="703263" y="4645025"/>
            <a:ext cx="2292350" cy="126047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altLang="ko-KR" sz="1600" b="0" kern="1200" spc="-150" baseline="0" dirty="0" smtClean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ko-KR" altLang="en-US" dirty="0" smtClean="0"/>
              <a:t>텍스트</a:t>
            </a:r>
            <a:endParaRPr lang="ko-KR" altLang="en-US" dirty="0"/>
          </a:p>
        </p:txBody>
      </p:sp>
      <p:sp>
        <p:nvSpPr>
          <p:cNvPr id="47" name="텍스트 개체 틀 2"/>
          <p:cNvSpPr>
            <a:spLocks noGrp="1"/>
          </p:cNvSpPr>
          <p:nvPr>
            <p:ph type="body" sz="quarter" idx="23" hasCustomPrompt="1"/>
          </p:nvPr>
        </p:nvSpPr>
        <p:spPr>
          <a:xfrm>
            <a:off x="3339582" y="4658326"/>
            <a:ext cx="2292350" cy="126047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altLang="ko-KR" sz="1600" b="0" kern="1200" spc="-150" baseline="0" dirty="0" smtClean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ko-KR" altLang="en-US" dirty="0" smtClean="0"/>
              <a:t>텍스트</a:t>
            </a:r>
            <a:endParaRPr lang="ko-KR" altLang="en-US" dirty="0"/>
          </a:p>
        </p:txBody>
      </p:sp>
      <p:sp>
        <p:nvSpPr>
          <p:cNvPr id="48" name="텍스트 개체 틀 2"/>
          <p:cNvSpPr>
            <a:spLocks noGrp="1"/>
          </p:cNvSpPr>
          <p:nvPr>
            <p:ph type="body" sz="quarter" idx="24" hasCustomPrompt="1"/>
          </p:nvPr>
        </p:nvSpPr>
        <p:spPr>
          <a:xfrm>
            <a:off x="6105849" y="4658326"/>
            <a:ext cx="2292350" cy="126047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altLang="ko-KR" sz="1600" b="0" kern="1200" spc="-150" baseline="0" dirty="0" smtClean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ko-KR" altLang="en-US" dirty="0" smtClean="0"/>
              <a:t>텍스트</a:t>
            </a:r>
            <a:endParaRPr lang="ko-KR" altLang="en-US" dirty="0"/>
          </a:p>
        </p:txBody>
      </p:sp>
      <p:sp>
        <p:nvSpPr>
          <p:cNvPr id="49" name="텍스트 개체 틀 5"/>
          <p:cNvSpPr>
            <a:spLocks noGrp="1"/>
          </p:cNvSpPr>
          <p:nvPr>
            <p:ph type="body" sz="quarter" idx="25" hasCustomPrompt="1"/>
          </p:nvPr>
        </p:nvSpPr>
        <p:spPr>
          <a:xfrm>
            <a:off x="1466080" y="3717032"/>
            <a:ext cx="746321" cy="35994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이미지</a:t>
            </a:r>
            <a:endParaRPr lang="ko-KR" altLang="en-US" dirty="0"/>
          </a:p>
        </p:txBody>
      </p:sp>
      <p:sp>
        <p:nvSpPr>
          <p:cNvPr id="50" name="텍스트 개체 틀 5"/>
          <p:cNvSpPr>
            <a:spLocks noGrp="1"/>
          </p:cNvSpPr>
          <p:nvPr>
            <p:ph type="body" sz="quarter" idx="26" hasCustomPrompt="1"/>
          </p:nvPr>
        </p:nvSpPr>
        <p:spPr>
          <a:xfrm>
            <a:off x="4182465" y="3717032"/>
            <a:ext cx="746321" cy="35994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이미지</a:t>
            </a:r>
            <a:endParaRPr lang="ko-KR" altLang="en-US" dirty="0"/>
          </a:p>
        </p:txBody>
      </p:sp>
      <p:sp>
        <p:nvSpPr>
          <p:cNvPr id="51" name="텍스트 개체 틀 5"/>
          <p:cNvSpPr>
            <a:spLocks noGrp="1"/>
          </p:cNvSpPr>
          <p:nvPr>
            <p:ph type="body" sz="quarter" idx="27" hasCustomPrompt="1"/>
          </p:nvPr>
        </p:nvSpPr>
        <p:spPr>
          <a:xfrm>
            <a:off x="6900911" y="3717032"/>
            <a:ext cx="746321" cy="35994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이미지</a:t>
            </a:r>
            <a:endParaRPr lang="ko-KR" altLang="en-US" dirty="0"/>
          </a:p>
        </p:txBody>
      </p:sp>
      <p:sp>
        <p:nvSpPr>
          <p:cNvPr id="53" name="텍스트 개체 틀 3"/>
          <p:cNvSpPr>
            <a:spLocks noGrp="1"/>
          </p:cNvSpPr>
          <p:nvPr>
            <p:ph type="body" sz="quarter" idx="28" hasCustomPrompt="1"/>
          </p:nvPr>
        </p:nvSpPr>
        <p:spPr>
          <a:xfrm>
            <a:off x="3131840" y="6497638"/>
            <a:ext cx="2879725" cy="360362"/>
          </a:xfrm>
          <a:prstGeom prst="rect">
            <a:avLst/>
          </a:prstGeom>
        </p:spPr>
        <p:txBody>
          <a:bodyPr anchor="ctr"/>
          <a:lstStyle>
            <a:lvl1pPr algn="ctr">
              <a:defRPr sz="1000" b="0"/>
            </a:lvl1pPr>
          </a:lstStyle>
          <a:p>
            <a:pPr lvl="0"/>
            <a:r>
              <a:rPr lang="en-US" altLang="ko-KR" dirty="0" smtClean="0"/>
              <a:t>page</a:t>
            </a:r>
            <a:endParaRPr lang="ko-KR" altLang="en-US" dirty="0"/>
          </a:p>
        </p:txBody>
      </p:sp>
      <p:pic>
        <p:nvPicPr>
          <p:cNvPr id="39" name="그림 3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32655"/>
            <a:ext cx="720080" cy="187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아이콘&amp;텍스트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텍스트 개체 틀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401890"/>
            <a:ext cx="4248472" cy="3683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aseline="0"/>
            </a:lvl1pPr>
          </a:lstStyle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ko-KR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N.</a:t>
            </a:r>
            <a:r>
              <a:rPr kumimoji="1" lang="ko-KR" altLang="en-US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 슬라이드 </a:t>
            </a:r>
            <a:r>
              <a:rPr kumimoji="1" lang="en-US" altLang="ko-KR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-</a:t>
            </a:r>
            <a:r>
              <a:rPr kumimoji="1" lang="ko-KR" altLang="en-US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 제목 영역</a:t>
            </a:r>
          </a:p>
          <a:p>
            <a:pPr lvl="0"/>
            <a:endParaRPr lang="ko-KR" altLang="en-US" dirty="0"/>
          </a:p>
        </p:txBody>
      </p:sp>
      <p:sp>
        <p:nvSpPr>
          <p:cNvPr id="29" name="텍스트 개체 틀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173310"/>
            <a:ext cx="4248472" cy="223577"/>
          </a:xfrm>
          <a:prstGeom prst="rect">
            <a:avLst/>
          </a:prstGeom>
        </p:spPr>
        <p:txBody>
          <a:bodyPr/>
          <a:lstStyle>
            <a:lvl1pPr marL="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100" baseline="0"/>
            </a:lvl1pPr>
          </a:lstStyle>
          <a:p>
            <a:pPr marL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1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PPT </a:t>
            </a:r>
            <a:r>
              <a:rPr kumimoji="1" lang="ko-KR" altLang="en-US" sz="11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제목 영역</a:t>
            </a:r>
            <a:endParaRPr kumimoji="1" lang="ko-KR" altLang="en-US" sz="1100" kern="1200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36" name="텍스트 개체 틀 3"/>
          <p:cNvSpPr>
            <a:spLocks noGrp="1"/>
          </p:cNvSpPr>
          <p:nvPr>
            <p:ph type="body" sz="quarter" idx="26" hasCustomPrompt="1"/>
          </p:nvPr>
        </p:nvSpPr>
        <p:spPr>
          <a:xfrm>
            <a:off x="3131840" y="6497638"/>
            <a:ext cx="2879725" cy="360362"/>
          </a:xfrm>
          <a:prstGeom prst="rect">
            <a:avLst/>
          </a:prstGeom>
        </p:spPr>
        <p:txBody>
          <a:bodyPr anchor="ctr"/>
          <a:lstStyle>
            <a:lvl1pPr algn="ctr">
              <a:defRPr sz="1000" b="0"/>
            </a:lvl1pPr>
          </a:lstStyle>
          <a:p>
            <a:pPr lvl="0"/>
            <a:r>
              <a:rPr lang="en-US" altLang="ko-KR" dirty="0" smtClean="0"/>
              <a:t>page</a:t>
            </a:r>
            <a:endParaRPr lang="ko-KR" altLang="en-US" dirty="0"/>
          </a:p>
        </p:txBody>
      </p:sp>
      <p:pic>
        <p:nvPicPr>
          <p:cNvPr id="27" name="그림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32655"/>
            <a:ext cx="720080" cy="18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4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텍스트_세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401890"/>
            <a:ext cx="4248472" cy="3683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aseline="0"/>
            </a:lvl1pPr>
          </a:lstStyle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ko-KR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N.</a:t>
            </a:r>
            <a:r>
              <a:rPr kumimoji="1" lang="ko-KR" altLang="en-US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 슬라이드 </a:t>
            </a:r>
            <a:r>
              <a:rPr kumimoji="1" lang="en-US" altLang="ko-KR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-</a:t>
            </a:r>
            <a:r>
              <a:rPr kumimoji="1" lang="ko-KR" altLang="en-US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 제목 영역</a:t>
            </a:r>
          </a:p>
          <a:p>
            <a:pPr lvl="0"/>
            <a:endParaRPr lang="ko-KR" altLang="en-US" dirty="0"/>
          </a:p>
        </p:txBody>
      </p:sp>
      <p:sp>
        <p:nvSpPr>
          <p:cNvPr id="17" name="텍스트 개체 틀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173310"/>
            <a:ext cx="4248472" cy="223577"/>
          </a:xfrm>
          <a:prstGeom prst="rect">
            <a:avLst/>
          </a:prstGeom>
        </p:spPr>
        <p:txBody>
          <a:bodyPr/>
          <a:lstStyle>
            <a:lvl1pPr marL="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100" baseline="0"/>
            </a:lvl1pPr>
          </a:lstStyle>
          <a:p>
            <a:pPr marL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1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PPT </a:t>
            </a:r>
            <a:r>
              <a:rPr kumimoji="1" lang="ko-KR" altLang="en-US" sz="11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제목 영역</a:t>
            </a:r>
            <a:endParaRPr kumimoji="1" lang="ko-KR" altLang="en-US" sz="1100" kern="1200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9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22314" y="1340771"/>
            <a:ext cx="7666110" cy="43204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u="sng" spc="-15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본문</a:t>
            </a:r>
            <a:r>
              <a:rPr lang="en-US" altLang="ko-KR" dirty="0" smtClean="0"/>
              <a:t> </a:t>
            </a:r>
            <a:r>
              <a:rPr lang="ko-KR" altLang="en-US" dirty="0" smtClean="0"/>
              <a:t>머리글을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 자리에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씁니다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  <p:sp>
        <p:nvSpPr>
          <p:cNvPr id="20" name="텍스트 개체 틀 2"/>
          <p:cNvSpPr>
            <a:spLocks noGrp="1"/>
          </p:cNvSpPr>
          <p:nvPr>
            <p:ph type="body" idx="12" hasCustomPrompt="1"/>
          </p:nvPr>
        </p:nvSpPr>
        <p:spPr>
          <a:xfrm>
            <a:off x="755576" y="2060848"/>
            <a:ext cx="3672408" cy="57606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fontAlgn="base" latinLnBrk="1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None/>
              <a:defRPr kumimoji="1" lang="ko-KR" altLang="en-US" sz="1600" b="0" kern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작은 머리글은 본문보다 글자크기가 크지 않아도 됩니다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  <p:sp>
        <p:nvSpPr>
          <p:cNvPr id="21" name="텍스트 개체 틀 2"/>
          <p:cNvSpPr>
            <a:spLocks noGrp="1"/>
          </p:cNvSpPr>
          <p:nvPr>
            <p:ph type="body" idx="13" hasCustomPrompt="1"/>
          </p:nvPr>
        </p:nvSpPr>
        <p:spPr>
          <a:xfrm>
            <a:off x="755576" y="4365104"/>
            <a:ext cx="3672408" cy="57606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fontAlgn="base" latinLnBrk="1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None/>
              <a:defRPr kumimoji="1" lang="ko-KR" altLang="en-US" sz="1600" b="0" kern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ko-KR" altLang="en-US" sz="16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글자를 볼드 처리하거나</a:t>
            </a:r>
            <a:r>
              <a:rPr lang="en-US" altLang="ko-KR" sz="16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F79B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색을 주거나</a:t>
            </a:r>
            <a:r>
              <a:rPr lang="ko-KR" altLang="ko-KR" sz="1600" b="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b="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1-2</a:t>
            </a:r>
            <a:r>
              <a:rPr lang="ko-KR" altLang="en-US" sz="1600" b="0" spc="-15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포인트정도</a:t>
            </a:r>
            <a:r>
              <a:rPr lang="ko-KR" altLang="en-US" sz="1600" b="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키우시면 적당합니다</a:t>
            </a:r>
            <a:endParaRPr lang="en-US" altLang="ko-KR" sz="1600" b="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텍스트 개체 틀 2"/>
          <p:cNvSpPr>
            <a:spLocks noGrp="1"/>
          </p:cNvSpPr>
          <p:nvPr>
            <p:ph type="body" idx="14" hasCustomPrompt="1"/>
          </p:nvPr>
        </p:nvSpPr>
        <p:spPr>
          <a:xfrm>
            <a:off x="755576" y="2636912"/>
            <a:ext cx="3672408" cy="1512169"/>
          </a:xfrm>
          <a:prstGeom prst="rect">
            <a:avLst/>
          </a:prstGeom>
        </p:spPr>
        <p:txBody>
          <a:bodyPr anchor="t"/>
          <a:lstStyle>
            <a:lvl1pPr marL="179388" indent="-179388" algn="l" defTabSz="914400" rtl="0" eaLnBrk="1" fontAlgn="base" latinLnBrk="1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  <a:defRPr kumimoji="1" lang="ko-KR" altLang="en-US" sz="1200" b="0" kern="1200" spc="-15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indent="-179388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ko-KR" altLang="en-US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개발된 그래프 데이터베이스 솔루션을 오픈 소스로 공유함으로써 전세계 누구나 자유롭게 개발</a:t>
            </a:r>
            <a:r>
              <a:rPr lang="en-US" altLang="ko-KR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 </a:t>
            </a:r>
            <a:r>
              <a:rPr lang="ko-KR" altLang="en-US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및 개량에 참여하여 더욱더 우수하고 진보된 솔루션을 개발</a:t>
            </a:r>
            <a:endParaRPr lang="en-US" altLang="ko-KR" sz="1200" spc="-15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  <a:cs typeface="맑은 고딕" charset="0"/>
            </a:endParaRPr>
          </a:p>
          <a:p>
            <a:pPr marL="179388" indent="-179388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ko-KR" altLang="en-US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오픈 소스 개발을 위한 </a:t>
            </a:r>
            <a:r>
              <a:rPr lang="ko-KR" altLang="en-US" sz="1200" spc="-15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소셜</a:t>
            </a:r>
            <a:r>
              <a:rPr lang="ko-KR" altLang="en-US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 협업이 가능한 환경을 제공함으로써 보다 많은 사람들이 자유로운 환경에서 기술개발 참여가 가능하도록 함</a:t>
            </a:r>
            <a:endParaRPr lang="en-US" altLang="ko-KR" sz="12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23" name="텍스트 개체 틀 2"/>
          <p:cNvSpPr>
            <a:spLocks noGrp="1"/>
          </p:cNvSpPr>
          <p:nvPr>
            <p:ph type="body" idx="15" hasCustomPrompt="1"/>
          </p:nvPr>
        </p:nvSpPr>
        <p:spPr>
          <a:xfrm>
            <a:off x="755576" y="4941168"/>
            <a:ext cx="3672408" cy="1296144"/>
          </a:xfrm>
          <a:prstGeom prst="rect">
            <a:avLst/>
          </a:prstGeom>
        </p:spPr>
        <p:txBody>
          <a:bodyPr anchor="t"/>
          <a:lstStyle>
            <a:lvl1pPr marL="179388" indent="-179388" algn="l" defTabSz="914400" rtl="0" eaLnBrk="1" fontAlgn="base" latinLnBrk="1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  <a:defRPr kumimoji="1" lang="ko-KR" altLang="en-US" sz="1200" b="0" kern="1200" spc="-15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indent="-179388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ko-KR" altLang="en-US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비트나인의 핵심 그래프 데이터베이스 기술을 활용한 국내외 여러 대학 및 각종 연구기관과의 공동 연구 및 협업 프로젝트를 통한 기술</a:t>
            </a:r>
            <a:r>
              <a:rPr lang="ko-KR" altLang="en-US" sz="1200" spc="-150" baseline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 발전에 기여</a:t>
            </a:r>
            <a:endParaRPr lang="en-US" altLang="ko-KR" sz="1200" spc="-150" baseline="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  <a:cs typeface="맑은 고딕" charset="0"/>
            </a:endParaRPr>
          </a:p>
          <a:p>
            <a:pPr marL="179388" indent="-179388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ko-KR" altLang="en-US" sz="1200" spc="-150" baseline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국가 연구 과제 및 그래프 데이터베이스 관련 연구 활동을 통해 신기술 보급화 및 활성화에 기여함</a:t>
            </a:r>
            <a:endParaRPr lang="en-US" altLang="ko-KR" sz="12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29" name="텍스트 개체 틀 2"/>
          <p:cNvSpPr>
            <a:spLocks noGrp="1"/>
          </p:cNvSpPr>
          <p:nvPr>
            <p:ph type="body" idx="20" hasCustomPrompt="1"/>
          </p:nvPr>
        </p:nvSpPr>
        <p:spPr>
          <a:xfrm>
            <a:off x="4716016" y="2060848"/>
            <a:ext cx="3672408" cy="57606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fontAlgn="base" latinLnBrk="1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None/>
              <a:defRPr kumimoji="1" lang="ko-KR" altLang="en-US" sz="1600" b="0" kern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작은 머리글은 본문보다 글자크기가 크지 않아도 됩니다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  <p:sp>
        <p:nvSpPr>
          <p:cNvPr id="30" name="텍스트 개체 틀 2"/>
          <p:cNvSpPr>
            <a:spLocks noGrp="1"/>
          </p:cNvSpPr>
          <p:nvPr>
            <p:ph type="body" idx="21" hasCustomPrompt="1"/>
          </p:nvPr>
        </p:nvSpPr>
        <p:spPr>
          <a:xfrm>
            <a:off x="4716016" y="4365104"/>
            <a:ext cx="3672408" cy="57606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fontAlgn="base" latinLnBrk="1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None/>
              <a:defRPr kumimoji="1" lang="ko-KR" altLang="en-US" sz="1600" b="0" kern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ko-KR" altLang="en-US" sz="16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글자를 볼드 처리하거나</a:t>
            </a:r>
            <a:r>
              <a:rPr lang="en-US" altLang="ko-KR" sz="16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F79B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색을 주거나</a:t>
            </a:r>
            <a:r>
              <a:rPr lang="ko-KR" altLang="ko-KR" sz="1600" b="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b="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1-2</a:t>
            </a:r>
            <a:r>
              <a:rPr lang="ko-KR" altLang="en-US" sz="1600" b="0" spc="-15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포인트정도</a:t>
            </a:r>
            <a:r>
              <a:rPr lang="ko-KR" altLang="en-US" sz="1600" b="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키우시면 적당합니다</a:t>
            </a:r>
            <a:endParaRPr lang="en-US" altLang="ko-KR" sz="1600" b="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텍스트 개체 틀 2"/>
          <p:cNvSpPr>
            <a:spLocks noGrp="1"/>
          </p:cNvSpPr>
          <p:nvPr>
            <p:ph type="body" idx="22" hasCustomPrompt="1"/>
          </p:nvPr>
        </p:nvSpPr>
        <p:spPr>
          <a:xfrm>
            <a:off x="4716016" y="2636912"/>
            <a:ext cx="3672408" cy="1512169"/>
          </a:xfrm>
          <a:prstGeom prst="rect">
            <a:avLst/>
          </a:prstGeom>
        </p:spPr>
        <p:txBody>
          <a:bodyPr anchor="t"/>
          <a:lstStyle>
            <a:lvl1pPr marL="179388" indent="-179388" algn="l" defTabSz="914400" rtl="0" eaLnBrk="1" fontAlgn="base" latinLnBrk="1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  <a:defRPr kumimoji="1" lang="ko-KR" altLang="en-US" sz="1200" b="0" kern="1200" spc="-15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indent="-179388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ko-KR" altLang="en-US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개발된 그래프 데이터베이스 솔루션을 오픈 소스로 공유함으로써 전세계 누구나 자유롭게 개발</a:t>
            </a:r>
            <a:r>
              <a:rPr lang="en-US" altLang="ko-KR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 </a:t>
            </a:r>
            <a:r>
              <a:rPr lang="ko-KR" altLang="en-US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및 개량에 참여하여 더욱더 우수하고 진보된 솔루션을 개발</a:t>
            </a:r>
            <a:endParaRPr lang="en-US" altLang="ko-KR" sz="1200" spc="-15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  <a:cs typeface="맑은 고딕" charset="0"/>
            </a:endParaRPr>
          </a:p>
          <a:p>
            <a:pPr marL="179388" indent="-179388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ko-KR" altLang="en-US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오픈 소스 개발을 위한 </a:t>
            </a:r>
            <a:r>
              <a:rPr lang="ko-KR" altLang="en-US" sz="1200" spc="-15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소셜</a:t>
            </a:r>
            <a:r>
              <a:rPr lang="ko-KR" altLang="en-US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 협업이 가능한 환경을 제공함으로써 보다 많은 사람들이 자유로운 환경에서 기술개발 참여가 가능하도록 함</a:t>
            </a:r>
            <a:endParaRPr lang="en-US" altLang="ko-KR" sz="12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32" name="텍스트 개체 틀 2"/>
          <p:cNvSpPr>
            <a:spLocks noGrp="1"/>
          </p:cNvSpPr>
          <p:nvPr>
            <p:ph type="body" idx="23" hasCustomPrompt="1"/>
          </p:nvPr>
        </p:nvSpPr>
        <p:spPr>
          <a:xfrm>
            <a:off x="4716016" y="4941168"/>
            <a:ext cx="3672408" cy="1296144"/>
          </a:xfrm>
          <a:prstGeom prst="rect">
            <a:avLst/>
          </a:prstGeom>
        </p:spPr>
        <p:txBody>
          <a:bodyPr anchor="t"/>
          <a:lstStyle>
            <a:lvl1pPr marL="179388" indent="-179388" algn="l" defTabSz="914400" rtl="0" eaLnBrk="1" fontAlgn="base" latinLnBrk="1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  <a:defRPr kumimoji="1" lang="ko-KR" altLang="en-US" sz="1200" b="0" kern="1200" spc="-15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indent="-179388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ko-KR" altLang="en-US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비트나인의 핵심 그래프 데이터베이스 기술을 활용한 국내외 여러 대학 및 각종 연구기관과의 공동 연구 및 협업 프로젝트를 통한 기술</a:t>
            </a:r>
            <a:r>
              <a:rPr lang="ko-KR" altLang="en-US" sz="1200" spc="-150" baseline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 발전에 기여</a:t>
            </a:r>
            <a:endParaRPr lang="en-US" altLang="ko-KR" sz="1200" spc="-150" baseline="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  <a:cs typeface="맑은 고딕" charset="0"/>
            </a:endParaRPr>
          </a:p>
          <a:p>
            <a:pPr marL="179388" indent="-179388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ko-KR" altLang="en-US" sz="1200" spc="-150" baseline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국가 연구 과제 및 그래프 데이터베이스 관련 연구 활동을 통해 신기술 보급화 및 활성화에 기여함</a:t>
            </a:r>
            <a:endParaRPr lang="en-US" altLang="ko-KR" sz="12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33" name="텍스트 개체 틀 3"/>
          <p:cNvSpPr>
            <a:spLocks noGrp="1"/>
          </p:cNvSpPr>
          <p:nvPr>
            <p:ph type="body" sz="quarter" idx="24" hasCustomPrompt="1"/>
          </p:nvPr>
        </p:nvSpPr>
        <p:spPr>
          <a:xfrm>
            <a:off x="3131840" y="6497638"/>
            <a:ext cx="2879725" cy="360362"/>
          </a:xfrm>
          <a:prstGeom prst="rect">
            <a:avLst/>
          </a:prstGeom>
        </p:spPr>
        <p:txBody>
          <a:bodyPr anchor="ctr"/>
          <a:lstStyle>
            <a:lvl1pPr algn="ctr">
              <a:defRPr sz="1000" b="0"/>
            </a:lvl1pPr>
          </a:lstStyle>
          <a:p>
            <a:pPr lvl="0"/>
            <a:r>
              <a:rPr lang="en-US" altLang="ko-KR" dirty="0" smtClean="0"/>
              <a:t>page</a:t>
            </a:r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32655"/>
            <a:ext cx="720080" cy="18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86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텍스트_세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401890"/>
            <a:ext cx="4248472" cy="3683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aseline="0"/>
            </a:lvl1pPr>
          </a:lstStyle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ko-KR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N.</a:t>
            </a:r>
            <a:r>
              <a:rPr kumimoji="1" lang="ko-KR" altLang="en-US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 슬라이드 </a:t>
            </a:r>
            <a:r>
              <a:rPr kumimoji="1" lang="en-US" altLang="ko-KR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-</a:t>
            </a:r>
            <a:r>
              <a:rPr kumimoji="1" lang="ko-KR" altLang="en-US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 제목 영역</a:t>
            </a:r>
          </a:p>
          <a:p>
            <a:pPr lvl="0"/>
            <a:endParaRPr lang="ko-KR" altLang="en-US" dirty="0"/>
          </a:p>
        </p:txBody>
      </p:sp>
      <p:sp>
        <p:nvSpPr>
          <p:cNvPr id="17" name="텍스트 개체 틀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173310"/>
            <a:ext cx="4248472" cy="223577"/>
          </a:xfrm>
          <a:prstGeom prst="rect">
            <a:avLst/>
          </a:prstGeom>
        </p:spPr>
        <p:txBody>
          <a:bodyPr/>
          <a:lstStyle>
            <a:lvl1pPr marL="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100" baseline="0"/>
            </a:lvl1pPr>
          </a:lstStyle>
          <a:p>
            <a:pPr marL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1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PPT </a:t>
            </a:r>
            <a:r>
              <a:rPr kumimoji="1" lang="ko-KR" altLang="en-US" sz="11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제목 영역</a:t>
            </a:r>
            <a:endParaRPr kumimoji="1" lang="ko-KR" altLang="en-US" sz="1100" kern="1200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9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22314" y="1340771"/>
            <a:ext cx="7666110" cy="43204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u="sng" spc="-15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본문</a:t>
            </a:r>
            <a:r>
              <a:rPr lang="en-US" altLang="ko-KR" dirty="0" smtClean="0"/>
              <a:t> </a:t>
            </a:r>
            <a:r>
              <a:rPr lang="ko-KR" altLang="en-US" dirty="0" smtClean="0"/>
              <a:t>머리글을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 자리에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씁니다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  <p:sp>
        <p:nvSpPr>
          <p:cNvPr id="20" name="텍스트 개체 틀 2"/>
          <p:cNvSpPr>
            <a:spLocks noGrp="1"/>
          </p:cNvSpPr>
          <p:nvPr>
            <p:ph type="body" idx="12" hasCustomPrompt="1"/>
          </p:nvPr>
        </p:nvSpPr>
        <p:spPr>
          <a:xfrm>
            <a:off x="755576" y="2060848"/>
            <a:ext cx="3672408" cy="57606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fontAlgn="base" latinLnBrk="1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None/>
              <a:defRPr kumimoji="1" lang="ko-KR" altLang="en-US" sz="1600" b="0" kern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작은 머리글은 본문보다 글자크기가 크지 않아도 됩니다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  <p:sp>
        <p:nvSpPr>
          <p:cNvPr id="21" name="텍스트 개체 틀 2"/>
          <p:cNvSpPr>
            <a:spLocks noGrp="1"/>
          </p:cNvSpPr>
          <p:nvPr>
            <p:ph type="body" idx="13" hasCustomPrompt="1"/>
          </p:nvPr>
        </p:nvSpPr>
        <p:spPr>
          <a:xfrm>
            <a:off x="755576" y="4365104"/>
            <a:ext cx="3672408" cy="57606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fontAlgn="base" latinLnBrk="1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None/>
              <a:defRPr kumimoji="1" lang="ko-KR" altLang="en-US" sz="1600" b="0" kern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ko-KR" altLang="en-US" sz="16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글자를 볼드 처리하거나</a:t>
            </a:r>
            <a:r>
              <a:rPr lang="en-US" altLang="ko-KR" sz="16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F79B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색을 주거나</a:t>
            </a:r>
            <a:r>
              <a:rPr lang="ko-KR" altLang="ko-KR" sz="1600" b="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b="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1-2</a:t>
            </a:r>
            <a:r>
              <a:rPr lang="ko-KR" altLang="en-US" sz="1600" b="0" spc="-15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포인트정도</a:t>
            </a:r>
            <a:r>
              <a:rPr lang="ko-KR" altLang="en-US" sz="1600" b="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키우시면 적당합니다</a:t>
            </a:r>
            <a:endParaRPr lang="en-US" altLang="ko-KR" sz="1600" b="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텍스트 개체 틀 2"/>
          <p:cNvSpPr>
            <a:spLocks noGrp="1"/>
          </p:cNvSpPr>
          <p:nvPr>
            <p:ph type="body" idx="14" hasCustomPrompt="1"/>
          </p:nvPr>
        </p:nvSpPr>
        <p:spPr>
          <a:xfrm>
            <a:off x="755576" y="2636912"/>
            <a:ext cx="3672408" cy="1512169"/>
          </a:xfrm>
          <a:prstGeom prst="rect">
            <a:avLst/>
          </a:prstGeom>
        </p:spPr>
        <p:txBody>
          <a:bodyPr anchor="t"/>
          <a:lstStyle>
            <a:lvl1pPr marL="179388" indent="-179388" algn="l" defTabSz="914400" rtl="0" eaLnBrk="1" fontAlgn="base" latinLnBrk="1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  <a:defRPr kumimoji="1" lang="ko-KR" altLang="en-US" sz="1200" b="0" kern="1200" spc="-15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indent="-179388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ko-KR" altLang="en-US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개발된 그래프 데이터베이스 솔루션을 오픈 소스로 공유함으로써 전세계 누구나 자유롭게 개발</a:t>
            </a:r>
            <a:r>
              <a:rPr lang="en-US" altLang="ko-KR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 </a:t>
            </a:r>
            <a:r>
              <a:rPr lang="ko-KR" altLang="en-US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및 개량에 참여하여 더욱더 우수하고 진보된 솔루션을 개발</a:t>
            </a:r>
            <a:endParaRPr lang="en-US" altLang="ko-KR" sz="1200" spc="-15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  <a:cs typeface="맑은 고딕" charset="0"/>
            </a:endParaRPr>
          </a:p>
          <a:p>
            <a:pPr marL="179388" indent="-179388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ko-KR" altLang="en-US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오픈 소스 개발을 위한 </a:t>
            </a:r>
            <a:r>
              <a:rPr lang="ko-KR" altLang="en-US" sz="1200" spc="-15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소셜</a:t>
            </a:r>
            <a:r>
              <a:rPr lang="ko-KR" altLang="en-US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 협업이 가능한 환경을 제공함으로써 보다 많은 사람들이 자유로운 환경에서 기술개발 참여가 가능하도록 함</a:t>
            </a:r>
            <a:endParaRPr lang="en-US" altLang="ko-KR" sz="12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23" name="텍스트 개체 틀 2"/>
          <p:cNvSpPr>
            <a:spLocks noGrp="1"/>
          </p:cNvSpPr>
          <p:nvPr>
            <p:ph type="body" idx="15" hasCustomPrompt="1"/>
          </p:nvPr>
        </p:nvSpPr>
        <p:spPr>
          <a:xfrm>
            <a:off x="755576" y="4941168"/>
            <a:ext cx="3672408" cy="1296144"/>
          </a:xfrm>
          <a:prstGeom prst="rect">
            <a:avLst/>
          </a:prstGeom>
        </p:spPr>
        <p:txBody>
          <a:bodyPr anchor="t"/>
          <a:lstStyle>
            <a:lvl1pPr marL="179388" indent="-179388" algn="l" defTabSz="914400" rtl="0" eaLnBrk="1" fontAlgn="base" latinLnBrk="1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  <a:defRPr kumimoji="1" lang="ko-KR" altLang="en-US" sz="1200" b="0" kern="1200" spc="-15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indent="-179388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ko-KR" altLang="en-US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비트나인의 핵심 그래프 데이터베이스 기술을 활용한 국내외 여러 대학 및 각종 연구기관과의 공동 연구 및 협업 프로젝트를 통한 기술</a:t>
            </a:r>
            <a:r>
              <a:rPr lang="ko-KR" altLang="en-US" sz="1200" spc="-150" baseline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 발전에 기여</a:t>
            </a:r>
            <a:endParaRPr lang="en-US" altLang="ko-KR" sz="1200" spc="-150" baseline="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  <a:cs typeface="맑은 고딕" charset="0"/>
            </a:endParaRPr>
          </a:p>
          <a:p>
            <a:pPr marL="179388" indent="-179388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ko-KR" altLang="en-US" sz="1200" spc="-150" baseline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국가 연구 과제 및 그래프 데이터베이스 관련 연구 활동을 통해 신기술 보급화 및 활성화에 기여함</a:t>
            </a:r>
            <a:endParaRPr lang="en-US" altLang="ko-KR" sz="12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29" name="텍스트 개체 틀 2"/>
          <p:cNvSpPr>
            <a:spLocks noGrp="1"/>
          </p:cNvSpPr>
          <p:nvPr>
            <p:ph type="body" idx="20" hasCustomPrompt="1"/>
          </p:nvPr>
        </p:nvSpPr>
        <p:spPr>
          <a:xfrm>
            <a:off x="4716016" y="2060848"/>
            <a:ext cx="3672408" cy="57606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fontAlgn="base" latinLnBrk="1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None/>
              <a:defRPr kumimoji="1" lang="ko-KR" altLang="en-US" sz="1600" b="0" kern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작은 머리글은 본문보다 글자크기가 크지 않아도 됩니다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  <p:sp>
        <p:nvSpPr>
          <p:cNvPr id="30" name="텍스트 개체 틀 2"/>
          <p:cNvSpPr>
            <a:spLocks noGrp="1"/>
          </p:cNvSpPr>
          <p:nvPr>
            <p:ph type="body" idx="21" hasCustomPrompt="1"/>
          </p:nvPr>
        </p:nvSpPr>
        <p:spPr>
          <a:xfrm>
            <a:off x="4716016" y="4365104"/>
            <a:ext cx="3672408" cy="57606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fontAlgn="base" latinLnBrk="1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None/>
              <a:defRPr kumimoji="1" lang="ko-KR" altLang="en-US" sz="1600" b="0" kern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ko-KR" altLang="en-US" sz="16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글자를 볼드 처리하거나</a:t>
            </a:r>
            <a:r>
              <a:rPr lang="en-US" altLang="ko-KR" sz="16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F79B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색을 주거나</a:t>
            </a:r>
            <a:r>
              <a:rPr lang="ko-KR" altLang="ko-KR" sz="1600" b="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b="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1-2</a:t>
            </a:r>
            <a:r>
              <a:rPr lang="ko-KR" altLang="en-US" sz="1600" b="0" spc="-15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포인트정도</a:t>
            </a:r>
            <a:r>
              <a:rPr lang="ko-KR" altLang="en-US" sz="1600" b="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키우시면 적당합니다</a:t>
            </a:r>
            <a:endParaRPr lang="en-US" altLang="ko-KR" sz="1600" b="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텍스트 개체 틀 2"/>
          <p:cNvSpPr>
            <a:spLocks noGrp="1"/>
          </p:cNvSpPr>
          <p:nvPr>
            <p:ph type="body" idx="22" hasCustomPrompt="1"/>
          </p:nvPr>
        </p:nvSpPr>
        <p:spPr>
          <a:xfrm>
            <a:off x="4716016" y="2636912"/>
            <a:ext cx="3672408" cy="1512169"/>
          </a:xfrm>
          <a:prstGeom prst="rect">
            <a:avLst/>
          </a:prstGeom>
        </p:spPr>
        <p:txBody>
          <a:bodyPr anchor="t"/>
          <a:lstStyle>
            <a:lvl1pPr marL="179388" indent="-179388" algn="l" defTabSz="914400" rtl="0" eaLnBrk="1" fontAlgn="base" latinLnBrk="1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  <a:defRPr kumimoji="1" lang="ko-KR" altLang="en-US" sz="1200" b="0" kern="1200" spc="-15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indent="-179388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ko-KR" altLang="en-US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개발된 그래프 데이터베이스 솔루션을 오픈 소스로 공유함으로써 전세계 누구나 자유롭게 개발</a:t>
            </a:r>
            <a:r>
              <a:rPr lang="en-US" altLang="ko-KR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 </a:t>
            </a:r>
            <a:r>
              <a:rPr lang="ko-KR" altLang="en-US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및 개량에 참여하여 더욱더 우수하고 진보된 솔루션을 개발</a:t>
            </a:r>
            <a:endParaRPr lang="en-US" altLang="ko-KR" sz="1200" spc="-15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  <a:cs typeface="맑은 고딕" charset="0"/>
            </a:endParaRPr>
          </a:p>
          <a:p>
            <a:pPr marL="179388" indent="-179388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ko-KR" altLang="en-US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오픈 소스 개발을 위한 </a:t>
            </a:r>
            <a:r>
              <a:rPr lang="ko-KR" altLang="en-US" sz="1200" spc="-15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소셜</a:t>
            </a:r>
            <a:r>
              <a:rPr lang="ko-KR" altLang="en-US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 협업이 가능한 환경을 제공함으로써 보다 많은 사람들이 자유로운 환경에서 기술개발 참여가 가능하도록 함</a:t>
            </a:r>
            <a:endParaRPr lang="en-US" altLang="ko-KR" sz="12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32" name="텍스트 개체 틀 2"/>
          <p:cNvSpPr>
            <a:spLocks noGrp="1"/>
          </p:cNvSpPr>
          <p:nvPr>
            <p:ph type="body" idx="23" hasCustomPrompt="1"/>
          </p:nvPr>
        </p:nvSpPr>
        <p:spPr>
          <a:xfrm>
            <a:off x="4716016" y="4941168"/>
            <a:ext cx="3672408" cy="1296144"/>
          </a:xfrm>
          <a:prstGeom prst="rect">
            <a:avLst/>
          </a:prstGeom>
        </p:spPr>
        <p:txBody>
          <a:bodyPr anchor="t"/>
          <a:lstStyle>
            <a:lvl1pPr marL="179388" indent="-179388" algn="l" defTabSz="914400" rtl="0" eaLnBrk="1" fontAlgn="base" latinLnBrk="1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  <a:defRPr kumimoji="1" lang="ko-KR" altLang="en-US" sz="1200" b="0" kern="1200" spc="-15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indent="-179388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ko-KR" altLang="en-US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비트나인의 핵심 그래프 데이터베이스 기술을 활용한 국내외 여러 대학 및 각종 연구기관과의 공동 연구 및 협업 프로젝트를 통한 기술</a:t>
            </a:r>
            <a:r>
              <a:rPr lang="ko-KR" altLang="en-US" sz="1200" spc="-150" baseline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 발전에 기여</a:t>
            </a:r>
            <a:endParaRPr lang="en-US" altLang="ko-KR" sz="1200" spc="-150" baseline="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  <a:cs typeface="맑은 고딕" charset="0"/>
            </a:endParaRPr>
          </a:p>
          <a:p>
            <a:pPr marL="179388" indent="-179388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ko-KR" altLang="en-US" sz="1200" spc="-150" baseline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국가 연구 과제 및 그래프 데이터베이스 관련 연구 활동을 통해 신기술 보급화 및 활성화에 기여함</a:t>
            </a:r>
            <a:endParaRPr lang="en-US" altLang="ko-KR" sz="12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33" name="텍스트 개체 틀 3"/>
          <p:cNvSpPr>
            <a:spLocks noGrp="1"/>
          </p:cNvSpPr>
          <p:nvPr>
            <p:ph type="body" sz="quarter" idx="24" hasCustomPrompt="1"/>
          </p:nvPr>
        </p:nvSpPr>
        <p:spPr>
          <a:xfrm>
            <a:off x="3131840" y="6497638"/>
            <a:ext cx="2879725" cy="360362"/>
          </a:xfrm>
          <a:prstGeom prst="rect">
            <a:avLst/>
          </a:prstGeom>
        </p:spPr>
        <p:txBody>
          <a:bodyPr anchor="ctr"/>
          <a:lstStyle>
            <a:lvl1pPr algn="ctr">
              <a:defRPr sz="1000" b="0"/>
            </a:lvl1pPr>
          </a:lstStyle>
          <a:p>
            <a:pPr lvl="0"/>
            <a:r>
              <a:rPr lang="en-US" altLang="ko-KR" dirty="0" smtClean="0"/>
              <a:t>page</a:t>
            </a:r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32655"/>
            <a:ext cx="720080" cy="18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02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텍스트&amp;이미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401890"/>
            <a:ext cx="4248472" cy="3683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aseline="0"/>
            </a:lvl1pPr>
          </a:lstStyle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ko-KR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N.</a:t>
            </a:r>
            <a:r>
              <a:rPr kumimoji="1" lang="ko-KR" altLang="en-US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 슬라이드 </a:t>
            </a:r>
            <a:r>
              <a:rPr kumimoji="1" lang="en-US" altLang="ko-KR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-</a:t>
            </a:r>
            <a:r>
              <a:rPr kumimoji="1" lang="ko-KR" altLang="en-US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 제목 영역</a:t>
            </a:r>
          </a:p>
          <a:p>
            <a:pPr lvl="0"/>
            <a:endParaRPr lang="ko-KR" altLang="en-US" dirty="0"/>
          </a:p>
        </p:txBody>
      </p:sp>
      <p:sp>
        <p:nvSpPr>
          <p:cNvPr id="18" name="텍스트 개체 틀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173310"/>
            <a:ext cx="4248472" cy="223577"/>
          </a:xfrm>
          <a:prstGeom prst="rect">
            <a:avLst/>
          </a:prstGeom>
        </p:spPr>
        <p:txBody>
          <a:bodyPr/>
          <a:lstStyle>
            <a:lvl1pPr marL="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100" baseline="0"/>
            </a:lvl1pPr>
          </a:lstStyle>
          <a:p>
            <a:pPr marL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1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PPT </a:t>
            </a:r>
            <a:r>
              <a:rPr kumimoji="1" lang="ko-KR" altLang="en-US" sz="11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제목 영역</a:t>
            </a:r>
            <a:endParaRPr kumimoji="1" lang="ko-KR" altLang="en-US" sz="1100" kern="1200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20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22314" y="1340771"/>
            <a:ext cx="3705670" cy="43204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u="none" spc="-15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u="none" smtClean="0"/>
              <a:t>이미지와 글이 반반일 경우</a:t>
            </a:r>
            <a:endParaRPr lang="ko-KR" altLang="en-US" dirty="0" smtClean="0"/>
          </a:p>
        </p:txBody>
      </p:sp>
      <p:sp>
        <p:nvSpPr>
          <p:cNvPr id="21" name="텍스트 개체 틀 2"/>
          <p:cNvSpPr>
            <a:spLocks noGrp="1"/>
          </p:cNvSpPr>
          <p:nvPr>
            <p:ph type="body" idx="12" hasCustomPrompt="1"/>
          </p:nvPr>
        </p:nvSpPr>
        <p:spPr>
          <a:xfrm>
            <a:off x="755576" y="2060848"/>
            <a:ext cx="3672408" cy="57606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fontAlgn="base" latinLnBrk="1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None/>
              <a:defRPr kumimoji="1" lang="ko-KR" altLang="en-US" sz="1600" b="0" kern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작은 머리글은 본문보다 글자크기가 크지 않아도 됩니다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  <p:sp>
        <p:nvSpPr>
          <p:cNvPr id="22" name="텍스트 개체 틀 2"/>
          <p:cNvSpPr>
            <a:spLocks noGrp="1"/>
          </p:cNvSpPr>
          <p:nvPr>
            <p:ph type="body" idx="13" hasCustomPrompt="1"/>
          </p:nvPr>
        </p:nvSpPr>
        <p:spPr>
          <a:xfrm>
            <a:off x="755576" y="4365104"/>
            <a:ext cx="3672408" cy="57606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fontAlgn="base" latinLnBrk="1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None/>
              <a:defRPr kumimoji="1" lang="ko-KR" altLang="en-US" sz="1600" b="0" kern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ko-KR" altLang="en-US" sz="16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글자를 볼드 처리하거나</a:t>
            </a:r>
            <a:r>
              <a:rPr lang="en-US" altLang="ko-KR" sz="16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F79B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색을 주거나</a:t>
            </a:r>
            <a:r>
              <a:rPr lang="ko-KR" altLang="ko-KR" sz="1600" b="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b="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1-2</a:t>
            </a:r>
            <a:r>
              <a:rPr lang="ko-KR" altLang="en-US" sz="1600" b="0" spc="-15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포인트정도</a:t>
            </a:r>
            <a:r>
              <a:rPr lang="ko-KR" altLang="en-US" sz="1600" b="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키우시면 적당합니다</a:t>
            </a:r>
            <a:endParaRPr lang="en-US" altLang="ko-KR" sz="1600" b="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텍스트 개체 틀 2"/>
          <p:cNvSpPr>
            <a:spLocks noGrp="1"/>
          </p:cNvSpPr>
          <p:nvPr>
            <p:ph type="body" idx="14" hasCustomPrompt="1"/>
          </p:nvPr>
        </p:nvSpPr>
        <p:spPr>
          <a:xfrm>
            <a:off x="755576" y="2636912"/>
            <a:ext cx="3672408" cy="1512169"/>
          </a:xfrm>
          <a:prstGeom prst="rect">
            <a:avLst/>
          </a:prstGeom>
        </p:spPr>
        <p:txBody>
          <a:bodyPr anchor="t"/>
          <a:lstStyle>
            <a:lvl1pPr marL="179388" indent="-179388" algn="l" defTabSz="914400" rtl="0" eaLnBrk="1" fontAlgn="base" latinLnBrk="1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  <a:defRPr kumimoji="1" lang="ko-KR" altLang="en-US" sz="1200" b="0" kern="1200" spc="-15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indent="-179388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ko-KR" altLang="en-US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개발된 그래프 데이터베이스 솔루션을 오픈 소스로 공유함으로써 전세계 누구나 자유롭게 개발</a:t>
            </a:r>
            <a:r>
              <a:rPr lang="en-US" altLang="ko-KR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 </a:t>
            </a:r>
            <a:r>
              <a:rPr lang="ko-KR" altLang="en-US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및 개량에 참여하여 더욱더 우수하고 진보된 솔루션을 개발</a:t>
            </a:r>
            <a:endParaRPr lang="en-US" altLang="ko-KR" sz="1200" spc="-15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  <a:cs typeface="맑은 고딕" charset="0"/>
            </a:endParaRPr>
          </a:p>
          <a:p>
            <a:pPr marL="179388" indent="-179388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ko-KR" altLang="en-US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오픈 소스 개발을 위한 </a:t>
            </a:r>
            <a:r>
              <a:rPr lang="ko-KR" altLang="en-US" sz="1200" spc="-15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소셜</a:t>
            </a:r>
            <a:r>
              <a:rPr lang="ko-KR" altLang="en-US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 협업이 가능한 환경을 제공함으로써 보다 많은 사람들이 자유로운 환경에서 기술개발 참여가 가능하도록 함</a:t>
            </a:r>
            <a:endParaRPr lang="en-US" altLang="ko-KR" sz="12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24" name="텍스트 개체 틀 2"/>
          <p:cNvSpPr>
            <a:spLocks noGrp="1"/>
          </p:cNvSpPr>
          <p:nvPr>
            <p:ph type="body" idx="15" hasCustomPrompt="1"/>
          </p:nvPr>
        </p:nvSpPr>
        <p:spPr>
          <a:xfrm>
            <a:off x="755576" y="4941168"/>
            <a:ext cx="3672408" cy="1296144"/>
          </a:xfrm>
          <a:prstGeom prst="rect">
            <a:avLst/>
          </a:prstGeom>
        </p:spPr>
        <p:txBody>
          <a:bodyPr anchor="t"/>
          <a:lstStyle>
            <a:lvl1pPr marL="179388" indent="-179388" algn="l" defTabSz="914400" rtl="0" eaLnBrk="1" fontAlgn="base" latinLnBrk="1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  <a:defRPr kumimoji="1" lang="ko-KR" altLang="en-US" sz="1200" b="0" kern="1200" spc="-15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indent="-179388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ko-KR" altLang="en-US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비트나인의 핵심 그래프 데이터베이스 기술을 활용한 국내외 여러 대학 및 각종 연구기관과의 공동 연구 및 협업 프로젝트를 통한 기술</a:t>
            </a:r>
            <a:r>
              <a:rPr lang="ko-KR" altLang="en-US" sz="1200" spc="-150" baseline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 발전에 기여</a:t>
            </a:r>
            <a:endParaRPr lang="en-US" altLang="ko-KR" sz="1200" spc="-150" baseline="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  <a:cs typeface="맑은 고딕" charset="0"/>
            </a:endParaRPr>
          </a:p>
          <a:p>
            <a:pPr marL="179388" indent="-179388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ko-KR" altLang="en-US" sz="1200" spc="-150" baseline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국가 연구 과제 및 그래프 데이터베이스 관련 연구 활동을 통해 신기술 보급화 및 활성화에 기여함</a:t>
            </a:r>
            <a:endParaRPr lang="en-US" altLang="ko-KR" sz="12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25" name="텍스트 개체 틀 5"/>
          <p:cNvSpPr>
            <a:spLocks noGrp="1"/>
          </p:cNvSpPr>
          <p:nvPr>
            <p:ph type="body" sz="quarter" idx="20" hasCustomPrompt="1"/>
          </p:nvPr>
        </p:nvSpPr>
        <p:spPr>
          <a:xfrm>
            <a:off x="6372200" y="3356992"/>
            <a:ext cx="746321" cy="35994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이미지</a:t>
            </a:r>
            <a:endParaRPr lang="ko-KR" altLang="en-US" dirty="0"/>
          </a:p>
        </p:txBody>
      </p:sp>
      <p:sp>
        <p:nvSpPr>
          <p:cNvPr id="26" name="텍스트 개체 틀 3"/>
          <p:cNvSpPr>
            <a:spLocks noGrp="1"/>
          </p:cNvSpPr>
          <p:nvPr>
            <p:ph type="body" sz="quarter" idx="21" hasCustomPrompt="1"/>
          </p:nvPr>
        </p:nvSpPr>
        <p:spPr>
          <a:xfrm>
            <a:off x="3131840" y="6497638"/>
            <a:ext cx="2879725" cy="360362"/>
          </a:xfrm>
          <a:prstGeom prst="rect">
            <a:avLst/>
          </a:prstGeom>
        </p:spPr>
        <p:txBody>
          <a:bodyPr anchor="ctr"/>
          <a:lstStyle>
            <a:lvl1pPr algn="ctr">
              <a:defRPr sz="1000" b="0"/>
            </a:lvl1pPr>
          </a:lstStyle>
          <a:p>
            <a:pPr lvl="0"/>
            <a:r>
              <a:rPr lang="en-US" altLang="ko-KR" dirty="0" smtClean="0"/>
              <a:t>page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32655"/>
            <a:ext cx="720080" cy="187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텍스트&amp;이미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401890"/>
            <a:ext cx="4248472" cy="3683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aseline="0"/>
            </a:lvl1pPr>
          </a:lstStyle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ko-KR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N.</a:t>
            </a:r>
            <a:r>
              <a:rPr kumimoji="1" lang="ko-KR" altLang="en-US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 슬라이드 </a:t>
            </a:r>
            <a:r>
              <a:rPr kumimoji="1" lang="en-US" altLang="ko-KR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-</a:t>
            </a:r>
            <a:r>
              <a:rPr kumimoji="1" lang="ko-KR" altLang="en-US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 제목 영역</a:t>
            </a:r>
          </a:p>
          <a:p>
            <a:pPr lvl="0"/>
            <a:endParaRPr lang="ko-KR" altLang="en-US" dirty="0"/>
          </a:p>
        </p:txBody>
      </p:sp>
      <p:sp>
        <p:nvSpPr>
          <p:cNvPr id="18" name="텍스트 개체 틀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173310"/>
            <a:ext cx="4248472" cy="223577"/>
          </a:xfrm>
          <a:prstGeom prst="rect">
            <a:avLst/>
          </a:prstGeom>
        </p:spPr>
        <p:txBody>
          <a:bodyPr/>
          <a:lstStyle>
            <a:lvl1pPr marL="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100" baseline="0"/>
            </a:lvl1pPr>
          </a:lstStyle>
          <a:p>
            <a:pPr marL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1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PPT </a:t>
            </a:r>
            <a:r>
              <a:rPr kumimoji="1" lang="ko-KR" altLang="en-US" sz="11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제목 영역</a:t>
            </a:r>
            <a:endParaRPr kumimoji="1" lang="ko-KR" altLang="en-US" sz="1100" kern="1200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20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22314" y="1340771"/>
            <a:ext cx="3705670" cy="43204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u="none" spc="-15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u="none" smtClean="0"/>
              <a:t>이미지와 글이 반반일 경우</a:t>
            </a:r>
            <a:endParaRPr lang="ko-KR" altLang="en-US" dirty="0" smtClean="0"/>
          </a:p>
        </p:txBody>
      </p:sp>
      <p:sp>
        <p:nvSpPr>
          <p:cNvPr id="21" name="텍스트 개체 틀 2"/>
          <p:cNvSpPr>
            <a:spLocks noGrp="1"/>
          </p:cNvSpPr>
          <p:nvPr>
            <p:ph type="body" idx="12" hasCustomPrompt="1"/>
          </p:nvPr>
        </p:nvSpPr>
        <p:spPr>
          <a:xfrm>
            <a:off x="755576" y="2060848"/>
            <a:ext cx="3672408" cy="57606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fontAlgn="base" latinLnBrk="1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None/>
              <a:defRPr kumimoji="1" lang="ko-KR" altLang="en-US" sz="1600" b="0" kern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작은 머리글은 본문보다 글자크기가 크지 않아도 됩니다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  <p:sp>
        <p:nvSpPr>
          <p:cNvPr id="22" name="텍스트 개체 틀 2"/>
          <p:cNvSpPr>
            <a:spLocks noGrp="1"/>
          </p:cNvSpPr>
          <p:nvPr>
            <p:ph type="body" idx="13" hasCustomPrompt="1"/>
          </p:nvPr>
        </p:nvSpPr>
        <p:spPr>
          <a:xfrm>
            <a:off x="755576" y="4365104"/>
            <a:ext cx="3672408" cy="57606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fontAlgn="base" latinLnBrk="1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None/>
              <a:defRPr kumimoji="1" lang="ko-KR" altLang="en-US" sz="1600" b="0" kern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ko-KR" altLang="en-US" sz="16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글자를 볼드 처리하거나</a:t>
            </a:r>
            <a:r>
              <a:rPr lang="en-US" altLang="ko-KR" sz="16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F79B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색을 주거나</a:t>
            </a:r>
            <a:r>
              <a:rPr lang="ko-KR" altLang="ko-KR" sz="1600" b="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b="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1-2</a:t>
            </a:r>
            <a:r>
              <a:rPr lang="ko-KR" altLang="en-US" sz="1600" b="0" spc="-15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포인트정도</a:t>
            </a:r>
            <a:r>
              <a:rPr lang="ko-KR" altLang="en-US" sz="1600" b="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키우시면 적당합니다</a:t>
            </a:r>
            <a:endParaRPr lang="en-US" altLang="ko-KR" sz="1600" b="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텍스트 개체 틀 2"/>
          <p:cNvSpPr>
            <a:spLocks noGrp="1"/>
          </p:cNvSpPr>
          <p:nvPr>
            <p:ph type="body" idx="14" hasCustomPrompt="1"/>
          </p:nvPr>
        </p:nvSpPr>
        <p:spPr>
          <a:xfrm>
            <a:off x="755576" y="2636912"/>
            <a:ext cx="3672408" cy="1512169"/>
          </a:xfrm>
          <a:prstGeom prst="rect">
            <a:avLst/>
          </a:prstGeom>
        </p:spPr>
        <p:txBody>
          <a:bodyPr anchor="t"/>
          <a:lstStyle>
            <a:lvl1pPr marL="179388" indent="-179388" algn="l" defTabSz="914400" rtl="0" eaLnBrk="1" fontAlgn="base" latinLnBrk="1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  <a:defRPr kumimoji="1" lang="ko-KR" altLang="en-US" sz="1200" b="0" kern="1200" spc="-15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indent="-179388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ko-KR" altLang="en-US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개발된 그래프 데이터베이스 솔루션을 오픈 소스로 공유함으로써 전세계 누구나 자유롭게 개발</a:t>
            </a:r>
            <a:r>
              <a:rPr lang="en-US" altLang="ko-KR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 </a:t>
            </a:r>
            <a:r>
              <a:rPr lang="ko-KR" altLang="en-US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및 개량에 참여하여 더욱더 우수하고 진보된 솔루션을 개발</a:t>
            </a:r>
            <a:endParaRPr lang="en-US" altLang="ko-KR" sz="1200" spc="-15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  <a:cs typeface="맑은 고딕" charset="0"/>
            </a:endParaRPr>
          </a:p>
          <a:p>
            <a:pPr marL="179388" indent="-179388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ko-KR" altLang="en-US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오픈 소스 개발을 위한 </a:t>
            </a:r>
            <a:r>
              <a:rPr lang="ko-KR" altLang="en-US" sz="1200" spc="-15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소셜</a:t>
            </a:r>
            <a:r>
              <a:rPr lang="ko-KR" altLang="en-US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 협업이 가능한 환경을 제공함으로써 보다 많은 사람들이 자유로운 환경에서 기술개발 참여가 가능하도록 함</a:t>
            </a:r>
            <a:endParaRPr lang="en-US" altLang="ko-KR" sz="12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24" name="텍스트 개체 틀 2"/>
          <p:cNvSpPr>
            <a:spLocks noGrp="1"/>
          </p:cNvSpPr>
          <p:nvPr>
            <p:ph type="body" idx="15" hasCustomPrompt="1"/>
          </p:nvPr>
        </p:nvSpPr>
        <p:spPr>
          <a:xfrm>
            <a:off x="755576" y="4941168"/>
            <a:ext cx="3672408" cy="1296144"/>
          </a:xfrm>
          <a:prstGeom prst="rect">
            <a:avLst/>
          </a:prstGeom>
        </p:spPr>
        <p:txBody>
          <a:bodyPr anchor="t"/>
          <a:lstStyle>
            <a:lvl1pPr marL="179388" indent="-179388" algn="l" defTabSz="914400" rtl="0" eaLnBrk="1" fontAlgn="base" latinLnBrk="1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  <a:defRPr kumimoji="1" lang="ko-KR" altLang="en-US" sz="1200" b="0" kern="1200" spc="-15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indent="-179388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ko-KR" altLang="en-US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비트나인의 핵심 그래프 데이터베이스 기술을 활용한 국내외 여러 대학 및 각종 연구기관과의 공동 연구 및 협업 프로젝트를 통한 기술</a:t>
            </a:r>
            <a:r>
              <a:rPr lang="ko-KR" altLang="en-US" sz="1200" spc="-150" baseline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 발전에 기여</a:t>
            </a:r>
            <a:endParaRPr lang="en-US" altLang="ko-KR" sz="1200" spc="-150" baseline="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  <a:cs typeface="맑은 고딕" charset="0"/>
            </a:endParaRPr>
          </a:p>
          <a:p>
            <a:pPr marL="179388" indent="-179388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ko-KR" altLang="en-US" sz="1200" spc="-150" baseline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국가 연구 과제 및 그래프 데이터베이스 관련 연구 활동을 통해 신기술 보급화 및 활성화에 기여함</a:t>
            </a:r>
            <a:endParaRPr lang="en-US" altLang="ko-KR" sz="12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25" name="텍스트 개체 틀 5"/>
          <p:cNvSpPr>
            <a:spLocks noGrp="1"/>
          </p:cNvSpPr>
          <p:nvPr>
            <p:ph type="body" sz="quarter" idx="20" hasCustomPrompt="1"/>
          </p:nvPr>
        </p:nvSpPr>
        <p:spPr>
          <a:xfrm>
            <a:off x="6372200" y="3356992"/>
            <a:ext cx="746321" cy="35994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이미지</a:t>
            </a:r>
            <a:endParaRPr lang="ko-KR" altLang="en-US" dirty="0"/>
          </a:p>
        </p:txBody>
      </p:sp>
      <p:sp>
        <p:nvSpPr>
          <p:cNvPr id="26" name="텍스트 개체 틀 3"/>
          <p:cNvSpPr>
            <a:spLocks noGrp="1"/>
          </p:cNvSpPr>
          <p:nvPr>
            <p:ph type="body" sz="quarter" idx="21" hasCustomPrompt="1"/>
          </p:nvPr>
        </p:nvSpPr>
        <p:spPr>
          <a:xfrm>
            <a:off x="3131840" y="6497638"/>
            <a:ext cx="2879725" cy="360362"/>
          </a:xfrm>
          <a:prstGeom prst="rect">
            <a:avLst/>
          </a:prstGeom>
        </p:spPr>
        <p:txBody>
          <a:bodyPr anchor="ctr"/>
          <a:lstStyle>
            <a:lvl1pPr algn="ctr">
              <a:defRPr sz="1000" b="0"/>
            </a:lvl1pPr>
          </a:lstStyle>
          <a:p>
            <a:pPr lvl="0"/>
            <a:r>
              <a:rPr lang="en-US" altLang="ko-KR" dirty="0" smtClean="0"/>
              <a:t>page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32655"/>
            <a:ext cx="720080" cy="18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4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마지막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5002766" y="1597950"/>
            <a:ext cx="3498764" cy="5040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None/>
              <a:defRPr kumimoji="1" lang="ko-KR" altLang="en-US" sz="2800" kern="1200" spc="-150" baseline="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dirty="0" smtClean="0"/>
              <a:t>Presenter</a:t>
            </a:r>
          </a:p>
        </p:txBody>
      </p:sp>
      <p:pic>
        <p:nvPicPr>
          <p:cNvPr id="8" name="그림 7" descr="bitnine_CI_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24328" y="6237314"/>
            <a:ext cx="857196" cy="222871"/>
          </a:xfrm>
          <a:prstGeom prst="rect">
            <a:avLst/>
          </a:prstGeom>
        </p:spPr>
      </p:pic>
      <p:sp>
        <p:nvSpPr>
          <p:cNvPr id="9" name="제목 1"/>
          <p:cNvSpPr txBox="1">
            <a:spLocks/>
          </p:cNvSpPr>
          <p:nvPr userDrawn="1"/>
        </p:nvSpPr>
        <p:spPr>
          <a:xfrm>
            <a:off x="752378" y="2869285"/>
            <a:ext cx="3598168" cy="1039843"/>
          </a:xfrm>
          <a:prstGeom prst="rect">
            <a:avLst/>
          </a:prstGeom>
        </p:spPr>
        <p:txBody>
          <a:bodyPr/>
          <a:lstStyle>
            <a:lvl1pPr marL="0" algn="ctr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buNone/>
              <a:defRPr kumimoji="1" lang="ko-KR" altLang="en-US" sz="5400" u="sng" kern="1200" spc="-150" baseline="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defRPr>
            </a:lvl1pPr>
          </a:lstStyle>
          <a:p>
            <a:r>
              <a:rPr lang="en-US" altLang="ko-KR" dirty="0" smtClean="0">
                <a:solidFill>
                  <a:schemeClr val="bg1"/>
                </a:solidFill>
              </a:rPr>
              <a:t>Thank You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5" y="1523502"/>
            <a:ext cx="3987353" cy="3731408"/>
          </a:xfrm>
          <a:prstGeom prst="rect">
            <a:avLst/>
          </a:prstGeom>
        </p:spPr>
      </p:pic>
      <p:sp>
        <p:nvSpPr>
          <p:cNvPr id="5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5002765" y="2161009"/>
            <a:ext cx="1129401" cy="417513"/>
          </a:xfrm>
          <a:prstGeom prst="rect">
            <a:avLst/>
          </a:prstGeom>
        </p:spPr>
        <p:txBody>
          <a:bodyPr/>
          <a:lstStyle>
            <a:lvl1pPr>
              <a:defRPr spc="-150"/>
            </a:lvl1pPr>
          </a:lstStyle>
          <a:p>
            <a:pPr lvl="0"/>
            <a:r>
              <a:rPr lang="en-US" altLang="ko-KR" dirty="0" smtClean="0"/>
              <a:t>Name :</a:t>
            </a:r>
            <a:endParaRPr lang="ko-KR" altLang="en-US" dirty="0"/>
          </a:p>
        </p:txBody>
      </p:sp>
      <p:sp>
        <p:nvSpPr>
          <p:cNvPr id="20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5002765" y="2521049"/>
            <a:ext cx="1129401" cy="417513"/>
          </a:xfrm>
          <a:prstGeom prst="rect">
            <a:avLst/>
          </a:prstGeom>
        </p:spPr>
        <p:txBody>
          <a:bodyPr/>
          <a:lstStyle>
            <a:lvl1pPr>
              <a:defRPr spc="-150"/>
            </a:lvl1pPr>
          </a:lstStyle>
          <a:p>
            <a:pPr lvl="0"/>
            <a:r>
              <a:rPr lang="en-US" altLang="ko-KR" dirty="0" smtClean="0"/>
              <a:t>E-mail :</a:t>
            </a:r>
            <a:endParaRPr lang="ko-KR" altLang="en-US" dirty="0"/>
          </a:p>
        </p:txBody>
      </p:sp>
      <p:sp>
        <p:nvSpPr>
          <p:cNvPr id="21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5002765" y="2875167"/>
            <a:ext cx="1129401" cy="417513"/>
          </a:xfrm>
          <a:prstGeom prst="rect">
            <a:avLst/>
          </a:prstGeom>
        </p:spPr>
        <p:txBody>
          <a:bodyPr/>
          <a:lstStyle>
            <a:lvl1pPr>
              <a:defRPr spc="-150"/>
            </a:lvl1pPr>
          </a:lstStyle>
          <a:p>
            <a:pPr lvl="0"/>
            <a:r>
              <a:rPr lang="en-US" altLang="ko-KR" dirty="0" smtClean="0"/>
              <a:t>Phone :</a:t>
            </a:r>
            <a:endParaRPr lang="ko-KR" altLang="en-US" dirty="0"/>
          </a:p>
        </p:txBody>
      </p:sp>
      <p:sp>
        <p:nvSpPr>
          <p:cNvPr id="22" name="텍스트 개체 틀 4"/>
          <p:cNvSpPr>
            <a:spLocks noGrp="1"/>
          </p:cNvSpPr>
          <p:nvPr>
            <p:ph type="body" sz="quarter" idx="13"/>
          </p:nvPr>
        </p:nvSpPr>
        <p:spPr>
          <a:xfrm>
            <a:off x="5890228" y="2161009"/>
            <a:ext cx="2611302" cy="417513"/>
          </a:xfrm>
          <a:prstGeom prst="rect">
            <a:avLst/>
          </a:prstGeom>
        </p:spPr>
        <p:txBody>
          <a:bodyPr/>
          <a:lstStyle>
            <a:lvl1pPr>
              <a:defRPr spc="-150"/>
            </a:lvl1pPr>
          </a:lstStyle>
          <a:p>
            <a:pPr lvl="0"/>
            <a:endParaRPr lang="ko-KR" altLang="en-US" dirty="0"/>
          </a:p>
        </p:txBody>
      </p:sp>
      <p:sp>
        <p:nvSpPr>
          <p:cNvPr id="23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5890228" y="2521049"/>
            <a:ext cx="2611302" cy="417513"/>
          </a:xfrm>
          <a:prstGeom prst="rect">
            <a:avLst/>
          </a:prstGeom>
        </p:spPr>
        <p:txBody>
          <a:bodyPr/>
          <a:lstStyle>
            <a:lvl1pPr>
              <a:defRPr spc="-150"/>
            </a:lvl1pPr>
          </a:lstStyle>
          <a:p>
            <a:pPr lvl="0"/>
            <a:endParaRPr lang="ko-KR" altLang="en-US" dirty="0"/>
          </a:p>
        </p:txBody>
      </p:sp>
      <p:sp>
        <p:nvSpPr>
          <p:cNvPr id="24" name="텍스트 개체 틀 4"/>
          <p:cNvSpPr>
            <a:spLocks noGrp="1"/>
          </p:cNvSpPr>
          <p:nvPr>
            <p:ph type="body" sz="quarter" idx="15"/>
          </p:nvPr>
        </p:nvSpPr>
        <p:spPr>
          <a:xfrm>
            <a:off x="5890228" y="2875167"/>
            <a:ext cx="2611302" cy="417513"/>
          </a:xfrm>
          <a:prstGeom prst="rect">
            <a:avLst/>
          </a:prstGeom>
        </p:spPr>
        <p:txBody>
          <a:bodyPr/>
          <a:lstStyle>
            <a:lvl1pPr>
              <a:defRPr spc="-150"/>
            </a:lvl1pPr>
          </a:lstStyle>
          <a:p>
            <a:pPr lvl="0"/>
            <a:endParaRPr lang="ko-KR" altLang="en-US" dirty="0"/>
          </a:p>
        </p:txBody>
      </p:sp>
      <p:sp>
        <p:nvSpPr>
          <p:cNvPr id="25" name="텍스트 개체 틀 4"/>
          <p:cNvSpPr>
            <a:spLocks noGrp="1"/>
          </p:cNvSpPr>
          <p:nvPr>
            <p:ph type="body" sz="quarter" idx="16" hasCustomPrompt="1"/>
          </p:nvPr>
        </p:nvSpPr>
        <p:spPr>
          <a:xfrm>
            <a:off x="5002765" y="3673177"/>
            <a:ext cx="3498765" cy="417513"/>
          </a:xfrm>
          <a:prstGeom prst="rect">
            <a:avLst/>
          </a:prstGeom>
        </p:spPr>
        <p:txBody>
          <a:bodyPr/>
          <a:lstStyle>
            <a:lvl1pPr>
              <a:defRPr sz="2000" spc="-150"/>
            </a:lvl1pPr>
          </a:lstStyle>
          <a:p>
            <a:r>
              <a:rPr lang="en-US" altLang="ko-KR" sz="1800" dirty="0" err="1" smtClean="0"/>
              <a:t>Bitnine</a:t>
            </a:r>
            <a:r>
              <a:rPr lang="en-US" altLang="ko-KR" sz="1800" baseline="0" dirty="0" smtClean="0"/>
              <a:t> Address</a:t>
            </a:r>
            <a:endParaRPr lang="en-US" altLang="ko-KR" sz="1800" dirty="0" smtClean="0"/>
          </a:p>
        </p:txBody>
      </p:sp>
      <p:sp>
        <p:nvSpPr>
          <p:cNvPr id="26" name="텍스트 개체 틀 4"/>
          <p:cNvSpPr>
            <a:spLocks noGrp="1"/>
          </p:cNvSpPr>
          <p:nvPr>
            <p:ph type="body" sz="quarter" idx="17" hasCustomPrompt="1"/>
          </p:nvPr>
        </p:nvSpPr>
        <p:spPr>
          <a:xfrm>
            <a:off x="5004048" y="4036252"/>
            <a:ext cx="3498765" cy="129912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Font typeface="Arial" pitchFamily="34" charset="0"/>
              <a:buNone/>
              <a:defRPr sz="1800" spc="-150"/>
            </a:lvl1pPr>
          </a:lstStyle>
          <a:p>
            <a:pPr>
              <a:lnSpc>
                <a:spcPct val="130000"/>
              </a:lnSpc>
            </a:pPr>
            <a:r>
              <a:rPr lang="en-US" altLang="ko-KR" sz="1050" dirty="0" smtClean="0"/>
              <a:t>- </a:t>
            </a:r>
            <a:r>
              <a:rPr lang="ko-KR" altLang="en-US" sz="1050" dirty="0" smtClean="0"/>
              <a:t>본사</a:t>
            </a:r>
            <a:endParaRPr lang="en-US" altLang="ko-KR" sz="1050" dirty="0" smtClean="0"/>
          </a:p>
          <a:p>
            <a:pPr>
              <a:lnSpc>
                <a:spcPct val="130000"/>
              </a:lnSpc>
            </a:pPr>
            <a:r>
              <a:rPr lang="ko-KR" altLang="en-US" sz="1050" dirty="0" smtClean="0"/>
              <a:t>  서울특별시 강서구 염창동 </a:t>
            </a:r>
            <a:r>
              <a:rPr lang="en-US" altLang="ko-KR" sz="1050" dirty="0" smtClean="0"/>
              <a:t>240-21 </a:t>
            </a:r>
            <a:r>
              <a:rPr lang="ko-KR" altLang="en-US" sz="1050" dirty="0" err="1" smtClean="0"/>
              <a:t>우림블루나인비지니스센터</a:t>
            </a:r>
            <a:r>
              <a:rPr lang="ko-KR" altLang="en-US" sz="1050" dirty="0" smtClean="0"/>
              <a:t> </a:t>
            </a:r>
            <a:r>
              <a:rPr lang="en-US" altLang="ko-KR" sz="1050" dirty="0" smtClean="0"/>
              <a:t>B</a:t>
            </a:r>
            <a:r>
              <a:rPr lang="ko-KR" altLang="en-US" sz="1050" dirty="0" smtClean="0"/>
              <a:t>동 </a:t>
            </a:r>
            <a:r>
              <a:rPr lang="en-US" altLang="ko-KR" sz="1050" dirty="0" smtClean="0"/>
              <a:t>1106</a:t>
            </a:r>
            <a:r>
              <a:rPr lang="ko-KR" altLang="en-US" sz="1050" dirty="0" smtClean="0"/>
              <a:t>호</a:t>
            </a:r>
            <a:endParaRPr lang="en-US" altLang="ko-KR" sz="1050" dirty="0" smtClean="0"/>
          </a:p>
          <a:p>
            <a:pPr marL="0" indent="0">
              <a:lnSpc>
                <a:spcPct val="130000"/>
              </a:lnSpc>
              <a:buFont typeface="Arial" pitchFamily="34" charset="0"/>
              <a:buNone/>
            </a:pPr>
            <a:r>
              <a:rPr lang="en-US" altLang="ko-KR" sz="1050" dirty="0" smtClean="0"/>
              <a:t>- R&amp;D</a:t>
            </a:r>
            <a:r>
              <a:rPr lang="ko-KR" altLang="en-US" sz="1050" dirty="0" smtClean="0"/>
              <a:t>센터</a:t>
            </a:r>
            <a:endParaRPr lang="en-US" altLang="ko-KR" sz="1050" dirty="0" smtClean="0"/>
          </a:p>
          <a:p>
            <a:pPr>
              <a:lnSpc>
                <a:spcPct val="130000"/>
              </a:lnSpc>
            </a:pPr>
            <a:r>
              <a:rPr lang="ko-KR" altLang="en-US" sz="1050" dirty="0" smtClean="0"/>
              <a:t>  인천광역시 연수구 </a:t>
            </a:r>
            <a:r>
              <a:rPr lang="ko-KR" altLang="en-US" sz="1050" dirty="0" err="1" smtClean="0"/>
              <a:t>송도동</a:t>
            </a:r>
            <a:r>
              <a:rPr lang="ko-KR" altLang="en-US" sz="1050" dirty="0" smtClean="0"/>
              <a:t> </a:t>
            </a:r>
            <a:r>
              <a:rPr lang="en-US" altLang="ko-KR" sz="1050" dirty="0" smtClean="0"/>
              <a:t>172-1 </a:t>
            </a:r>
            <a:r>
              <a:rPr lang="ko-KR" altLang="en-US" sz="1050" dirty="0" err="1" smtClean="0"/>
              <a:t>테크노파크</a:t>
            </a:r>
            <a:r>
              <a:rPr lang="en-US" altLang="ko-KR" sz="1050" dirty="0" smtClean="0"/>
              <a:t>IT</a:t>
            </a:r>
            <a:r>
              <a:rPr lang="ko-KR" altLang="en-US" sz="1050" dirty="0" smtClean="0"/>
              <a:t>센터 </a:t>
            </a:r>
            <a:r>
              <a:rPr lang="en-US" altLang="ko-KR" sz="1050" dirty="0" smtClean="0"/>
              <a:t>M</a:t>
            </a:r>
            <a:r>
              <a:rPr lang="ko-KR" altLang="en-US" sz="1050" dirty="0" smtClean="0"/>
              <a:t>동 </a:t>
            </a:r>
            <a:r>
              <a:rPr lang="en-US" altLang="ko-KR" sz="1050" dirty="0" smtClean="0"/>
              <a:t>2801</a:t>
            </a:r>
            <a:r>
              <a:rPr lang="ko-KR" altLang="en-US" sz="1050" dirty="0" smtClean="0"/>
              <a:t>호</a:t>
            </a:r>
            <a:endParaRPr lang="en-US" altLang="ko-KR" sz="1050" dirty="0" smtClean="0"/>
          </a:p>
        </p:txBody>
      </p:sp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92696"/>
            <a:ext cx="1613804" cy="422200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068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 슬라이드"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685799" y="1268761"/>
            <a:ext cx="6480567" cy="864095"/>
          </a:xfrm>
          <a:prstGeom prst="rect">
            <a:avLst/>
          </a:prstGeom>
        </p:spPr>
        <p:txBody>
          <a:bodyPr/>
          <a:lstStyle>
            <a:lvl1pPr>
              <a:defRPr kumimoji="1" lang="ko-KR" altLang="en-US" sz="4400" u="none" kern="1200" spc="-15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defRPr>
            </a:lvl1pPr>
          </a:lstStyle>
          <a:p>
            <a:r>
              <a:rPr lang="en-US" altLang="ko-KR" dirty="0" smtClean="0"/>
              <a:t>INDEX</a:t>
            </a:r>
            <a:endParaRPr lang="ko-KR" altLang="en-US" dirty="0"/>
          </a:p>
        </p:txBody>
      </p:sp>
      <p:pic>
        <p:nvPicPr>
          <p:cNvPr id="8" name="그림 7" descr="bitnine_CI_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24328" y="6237314"/>
            <a:ext cx="857196" cy="222871"/>
          </a:xfrm>
          <a:prstGeom prst="rect">
            <a:avLst/>
          </a:prstGeom>
        </p:spPr>
      </p:pic>
      <p:sp>
        <p:nvSpPr>
          <p:cNvPr id="12" name="내용 개체 틀 11"/>
          <p:cNvSpPr>
            <a:spLocks noGrp="1"/>
          </p:cNvSpPr>
          <p:nvPr>
            <p:ph sz="quarter" idx="11" hasCustomPrompt="1"/>
          </p:nvPr>
        </p:nvSpPr>
        <p:spPr>
          <a:xfrm>
            <a:off x="683568" y="908720"/>
            <a:ext cx="1728192" cy="287337"/>
          </a:xfrm>
          <a:prstGeom prst="rect">
            <a:avLst/>
          </a:prstGeom>
        </p:spPr>
        <p:txBody>
          <a:bodyPr/>
          <a:lstStyle>
            <a:lvl1pPr>
              <a:defRPr sz="1400" spc="-150" baseline="0">
                <a:ln>
                  <a:solidFill>
                    <a:schemeClr val="accent1">
                      <a:alpha val="0"/>
                    </a:schemeClr>
                  </a:solidFill>
                </a:ln>
              </a:defRPr>
            </a:lvl1pPr>
          </a:lstStyle>
          <a:p>
            <a:pPr lvl="0"/>
            <a:r>
              <a:rPr lang="en-US" altLang="ko-KR" dirty="0" smtClean="0"/>
              <a:t>PPT </a:t>
            </a:r>
            <a:r>
              <a:rPr lang="ko-KR" altLang="en-US" dirty="0" smtClean="0"/>
              <a:t>제목</a:t>
            </a:r>
            <a:endParaRPr lang="ko-KR" altLang="en-US" dirty="0"/>
          </a:p>
        </p:txBody>
      </p:sp>
      <p:cxnSp>
        <p:nvCxnSpPr>
          <p:cNvPr id="24" name="Straight Connector 2"/>
          <p:cNvCxnSpPr/>
          <p:nvPr userDrawn="1"/>
        </p:nvCxnSpPr>
        <p:spPr>
          <a:xfrm>
            <a:off x="4268388" y="2583953"/>
            <a:ext cx="720725" cy="0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49"/>
          <p:cNvCxnSpPr/>
          <p:nvPr userDrawn="1"/>
        </p:nvCxnSpPr>
        <p:spPr>
          <a:xfrm>
            <a:off x="4268388" y="2998291"/>
            <a:ext cx="720725" cy="0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50"/>
          <p:cNvCxnSpPr/>
          <p:nvPr userDrawn="1"/>
        </p:nvCxnSpPr>
        <p:spPr>
          <a:xfrm>
            <a:off x="4268388" y="3412628"/>
            <a:ext cx="720725" cy="0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51"/>
          <p:cNvCxnSpPr/>
          <p:nvPr userDrawn="1"/>
        </p:nvCxnSpPr>
        <p:spPr>
          <a:xfrm>
            <a:off x="4268388" y="3826966"/>
            <a:ext cx="720725" cy="0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내용 개체 틀 11"/>
          <p:cNvSpPr>
            <a:spLocks noGrp="1"/>
          </p:cNvSpPr>
          <p:nvPr>
            <p:ph sz="quarter" idx="12" hasCustomPrompt="1"/>
          </p:nvPr>
        </p:nvSpPr>
        <p:spPr>
          <a:xfrm>
            <a:off x="683568" y="2440284"/>
            <a:ext cx="3240360" cy="287337"/>
          </a:xfrm>
          <a:prstGeom prst="rect">
            <a:avLst/>
          </a:prstGeom>
        </p:spPr>
        <p:txBody>
          <a:bodyPr anchor="ctr"/>
          <a:lstStyle>
            <a:lvl1pPr>
              <a:defRPr sz="1800" spc="-150" baseline="0">
                <a:ln>
                  <a:solidFill>
                    <a:schemeClr val="accent1">
                      <a:alpha val="0"/>
                    </a:schemeClr>
                  </a:solidFill>
                </a:ln>
              </a:defRPr>
            </a:lvl1pPr>
          </a:lstStyle>
          <a:p>
            <a:pPr lvl="0"/>
            <a:r>
              <a:rPr lang="en-US" altLang="ko-KR" dirty="0" smtClean="0"/>
              <a:t>1.  </a:t>
            </a:r>
            <a:r>
              <a:rPr lang="ko-KR" altLang="en-US" dirty="0" smtClean="0"/>
              <a:t>목차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35" name="내용 개체 틀 11"/>
          <p:cNvSpPr>
            <a:spLocks noGrp="1"/>
          </p:cNvSpPr>
          <p:nvPr>
            <p:ph sz="quarter" idx="13" hasCustomPrompt="1"/>
          </p:nvPr>
        </p:nvSpPr>
        <p:spPr>
          <a:xfrm>
            <a:off x="683568" y="2854622"/>
            <a:ext cx="3240360" cy="287337"/>
          </a:xfrm>
          <a:prstGeom prst="rect">
            <a:avLst/>
          </a:prstGeom>
        </p:spPr>
        <p:txBody>
          <a:bodyPr anchor="ctr"/>
          <a:lstStyle>
            <a:lvl1pPr>
              <a:defRPr sz="1800" spc="-150" baseline="0">
                <a:ln>
                  <a:solidFill>
                    <a:schemeClr val="accent1">
                      <a:alpha val="0"/>
                    </a:schemeClr>
                  </a:solidFill>
                </a:ln>
              </a:defRPr>
            </a:lvl1pPr>
          </a:lstStyle>
          <a:p>
            <a:pPr lvl="0"/>
            <a:r>
              <a:rPr lang="en-US" altLang="ko-KR" dirty="0" smtClean="0"/>
              <a:t>2.  </a:t>
            </a:r>
            <a:r>
              <a:rPr lang="ko-KR" altLang="en-US" dirty="0" smtClean="0"/>
              <a:t>목차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36" name="내용 개체 틀 11"/>
          <p:cNvSpPr>
            <a:spLocks noGrp="1"/>
          </p:cNvSpPr>
          <p:nvPr>
            <p:ph sz="quarter" idx="14" hasCustomPrompt="1"/>
          </p:nvPr>
        </p:nvSpPr>
        <p:spPr>
          <a:xfrm>
            <a:off x="683568" y="3268959"/>
            <a:ext cx="3240360" cy="287337"/>
          </a:xfrm>
          <a:prstGeom prst="rect">
            <a:avLst/>
          </a:prstGeom>
        </p:spPr>
        <p:txBody>
          <a:bodyPr anchor="ctr"/>
          <a:lstStyle>
            <a:lvl1pPr>
              <a:defRPr sz="1800" spc="-150" baseline="0">
                <a:ln>
                  <a:solidFill>
                    <a:schemeClr val="accent1">
                      <a:alpha val="0"/>
                    </a:schemeClr>
                  </a:solidFill>
                </a:ln>
              </a:defRPr>
            </a:lvl1pPr>
          </a:lstStyle>
          <a:p>
            <a:pPr lvl="0"/>
            <a:r>
              <a:rPr lang="en-US" altLang="ko-KR" dirty="0" smtClean="0"/>
              <a:t>3.  </a:t>
            </a:r>
            <a:r>
              <a:rPr lang="ko-KR" altLang="en-US" dirty="0" smtClean="0"/>
              <a:t>목차</a:t>
            </a:r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37" name="내용 개체 틀 11"/>
          <p:cNvSpPr>
            <a:spLocks noGrp="1"/>
          </p:cNvSpPr>
          <p:nvPr>
            <p:ph sz="quarter" idx="15" hasCustomPrompt="1"/>
          </p:nvPr>
        </p:nvSpPr>
        <p:spPr>
          <a:xfrm>
            <a:off x="683568" y="3683297"/>
            <a:ext cx="3240360" cy="287337"/>
          </a:xfrm>
          <a:prstGeom prst="rect">
            <a:avLst/>
          </a:prstGeom>
        </p:spPr>
        <p:txBody>
          <a:bodyPr anchor="ctr"/>
          <a:lstStyle>
            <a:lvl1pPr>
              <a:defRPr sz="1800" spc="-150" baseline="0">
                <a:ln>
                  <a:solidFill>
                    <a:schemeClr val="accent1">
                      <a:alpha val="0"/>
                    </a:schemeClr>
                  </a:solidFill>
                </a:ln>
              </a:defRPr>
            </a:lvl1pPr>
          </a:lstStyle>
          <a:p>
            <a:pPr lvl="0"/>
            <a:r>
              <a:rPr lang="en-US" altLang="ko-KR" dirty="0" smtClean="0"/>
              <a:t>4.  </a:t>
            </a:r>
            <a:r>
              <a:rPr lang="ko-KR" altLang="en-US" dirty="0" smtClean="0"/>
              <a:t>목차</a:t>
            </a:r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38" name="내용 개체 틀 11"/>
          <p:cNvSpPr>
            <a:spLocks noGrp="1"/>
          </p:cNvSpPr>
          <p:nvPr>
            <p:ph sz="quarter" idx="16" hasCustomPrompt="1"/>
          </p:nvPr>
        </p:nvSpPr>
        <p:spPr>
          <a:xfrm>
            <a:off x="683568" y="4097634"/>
            <a:ext cx="3240360" cy="287337"/>
          </a:xfrm>
          <a:prstGeom prst="rect">
            <a:avLst/>
          </a:prstGeom>
        </p:spPr>
        <p:txBody>
          <a:bodyPr anchor="ctr"/>
          <a:lstStyle>
            <a:lvl1pPr>
              <a:defRPr sz="1800" spc="-150" baseline="0">
                <a:ln>
                  <a:solidFill>
                    <a:schemeClr val="accent1">
                      <a:alpha val="0"/>
                    </a:schemeClr>
                  </a:solidFill>
                </a:ln>
              </a:defRPr>
            </a:lvl1pPr>
          </a:lstStyle>
          <a:p>
            <a:pPr lvl="0"/>
            <a:r>
              <a:rPr lang="en-US" altLang="ko-KR" dirty="0" smtClean="0"/>
              <a:t>5.  </a:t>
            </a:r>
            <a:r>
              <a:rPr lang="ko-KR" altLang="en-US" dirty="0" smtClean="0"/>
              <a:t>목차</a:t>
            </a:r>
            <a:r>
              <a:rPr lang="en-US" altLang="ko-KR" dirty="0" smtClean="0"/>
              <a:t>5</a:t>
            </a:r>
            <a:endParaRPr lang="ko-KR" altLang="en-US" dirty="0"/>
          </a:p>
        </p:txBody>
      </p:sp>
      <p:sp>
        <p:nvSpPr>
          <p:cNvPr id="40" name="내용 개체 틀 11"/>
          <p:cNvSpPr>
            <a:spLocks noGrp="1"/>
          </p:cNvSpPr>
          <p:nvPr>
            <p:ph sz="quarter" idx="17" hasCustomPrompt="1"/>
          </p:nvPr>
        </p:nvSpPr>
        <p:spPr>
          <a:xfrm>
            <a:off x="4860032" y="2440284"/>
            <a:ext cx="792088" cy="287337"/>
          </a:xfrm>
          <a:prstGeom prst="rect">
            <a:avLst/>
          </a:prstGeom>
        </p:spPr>
        <p:txBody>
          <a:bodyPr anchor="ctr"/>
          <a:lstStyle>
            <a:lvl1pPr>
              <a:defRPr sz="1800" spc="-150" baseline="0">
                <a:ln>
                  <a:solidFill>
                    <a:schemeClr val="accent1">
                      <a:alpha val="0"/>
                    </a:schemeClr>
                  </a:solidFill>
                </a:ln>
              </a:defRPr>
            </a:lvl1pPr>
          </a:lstStyle>
          <a:p>
            <a:pPr lvl="0"/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41" name="내용 개체 틀 11"/>
          <p:cNvSpPr>
            <a:spLocks noGrp="1"/>
          </p:cNvSpPr>
          <p:nvPr>
            <p:ph sz="quarter" idx="18" hasCustomPrompt="1"/>
          </p:nvPr>
        </p:nvSpPr>
        <p:spPr>
          <a:xfrm>
            <a:off x="4860032" y="2854622"/>
            <a:ext cx="792088" cy="287337"/>
          </a:xfrm>
          <a:prstGeom prst="rect">
            <a:avLst/>
          </a:prstGeom>
        </p:spPr>
        <p:txBody>
          <a:bodyPr anchor="ctr"/>
          <a:lstStyle>
            <a:lvl1pPr>
              <a:defRPr sz="1800" spc="-150" baseline="0">
                <a:ln>
                  <a:solidFill>
                    <a:schemeClr val="accent1">
                      <a:alpha val="0"/>
                    </a:schemeClr>
                  </a:solidFill>
                </a:ln>
              </a:defRPr>
            </a:lvl1pPr>
          </a:lstStyle>
          <a:p>
            <a:pPr lvl="0"/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42" name="내용 개체 틀 11"/>
          <p:cNvSpPr>
            <a:spLocks noGrp="1"/>
          </p:cNvSpPr>
          <p:nvPr>
            <p:ph sz="quarter" idx="19" hasCustomPrompt="1"/>
          </p:nvPr>
        </p:nvSpPr>
        <p:spPr>
          <a:xfrm>
            <a:off x="4860032" y="3268959"/>
            <a:ext cx="792088" cy="287337"/>
          </a:xfrm>
          <a:prstGeom prst="rect">
            <a:avLst/>
          </a:prstGeom>
        </p:spPr>
        <p:txBody>
          <a:bodyPr anchor="ctr"/>
          <a:lstStyle>
            <a:lvl1pPr>
              <a:defRPr sz="1800" spc="-150" baseline="0">
                <a:ln>
                  <a:solidFill>
                    <a:schemeClr val="accent1">
                      <a:alpha val="0"/>
                    </a:schemeClr>
                  </a:solidFill>
                </a:ln>
              </a:defRPr>
            </a:lvl1pPr>
          </a:lstStyle>
          <a:p>
            <a:pPr lvl="0"/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43" name="내용 개체 틀 11"/>
          <p:cNvSpPr>
            <a:spLocks noGrp="1"/>
          </p:cNvSpPr>
          <p:nvPr>
            <p:ph sz="quarter" idx="20" hasCustomPrompt="1"/>
          </p:nvPr>
        </p:nvSpPr>
        <p:spPr>
          <a:xfrm>
            <a:off x="4860032" y="3683297"/>
            <a:ext cx="792088" cy="287337"/>
          </a:xfrm>
          <a:prstGeom prst="rect">
            <a:avLst/>
          </a:prstGeom>
        </p:spPr>
        <p:txBody>
          <a:bodyPr anchor="ctr"/>
          <a:lstStyle>
            <a:lvl1pPr>
              <a:defRPr sz="1800" spc="-150" baseline="0">
                <a:ln>
                  <a:solidFill>
                    <a:schemeClr val="accent1">
                      <a:alpha val="0"/>
                    </a:schemeClr>
                  </a:solidFill>
                </a:ln>
              </a:defRPr>
            </a:lvl1pPr>
          </a:lstStyle>
          <a:p>
            <a:pPr lvl="0"/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44" name="내용 개체 틀 11"/>
          <p:cNvSpPr>
            <a:spLocks noGrp="1"/>
          </p:cNvSpPr>
          <p:nvPr>
            <p:ph sz="quarter" idx="21" hasCustomPrompt="1"/>
          </p:nvPr>
        </p:nvSpPr>
        <p:spPr>
          <a:xfrm>
            <a:off x="4860032" y="4097634"/>
            <a:ext cx="792088" cy="287337"/>
          </a:xfrm>
          <a:prstGeom prst="rect">
            <a:avLst/>
          </a:prstGeom>
        </p:spPr>
        <p:txBody>
          <a:bodyPr anchor="ctr"/>
          <a:lstStyle>
            <a:lvl1pPr>
              <a:defRPr sz="1800" spc="-150" baseline="0">
                <a:ln>
                  <a:solidFill>
                    <a:schemeClr val="accent1">
                      <a:alpha val="0"/>
                    </a:schemeClr>
                  </a:solidFill>
                </a:ln>
              </a:defRPr>
            </a:lvl1pPr>
          </a:lstStyle>
          <a:p>
            <a:pPr lvl="0"/>
            <a:r>
              <a:rPr lang="en-US" altLang="ko-KR" dirty="0" smtClean="0"/>
              <a:t>page</a:t>
            </a:r>
            <a:endParaRPr lang="ko-KR" altLang="en-US" dirty="0"/>
          </a:p>
        </p:txBody>
      </p:sp>
      <p:pic>
        <p:nvPicPr>
          <p:cNvPr id="21" name="그림 20" descr="첫페이지이미지(수정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868144" y="3519497"/>
            <a:ext cx="2596447" cy="2429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텍스트_가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22314" y="1340771"/>
            <a:ext cx="2265511" cy="187220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u="sng" spc="-15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본문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머리글을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이 자리에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씁니다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  <p:sp>
        <p:nvSpPr>
          <p:cNvPr id="12" name="텍스트 개체 틀 2"/>
          <p:cNvSpPr>
            <a:spLocks noGrp="1"/>
          </p:cNvSpPr>
          <p:nvPr>
            <p:ph type="body" idx="12" hasCustomPrompt="1"/>
          </p:nvPr>
        </p:nvSpPr>
        <p:spPr>
          <a:xfrm>
            <a:off x="3059832" y="1340769"/>
            <a:ext cx="5400600" cy="363176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fontAlgn="base" latinLnBrk="1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None/>
              <a:defRPr kumimoji="1" lang="ko-KR" altLang="en-US" sz="1600" b="0" kern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작은 머리글은 본문보다 글자크기가 크지 않아도 됩니다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  <p:sp>
        <p:nvSpPr>
          <p:cNvPr id="18" name="텍스트 개체 틀 2"/>
          <p:cNvSpPr>
            <a:spLocks noGrp="1"/>
          </p:cNvSpPr>
          <p:nvPr>
            <p:ph type="body" idx="13" hasCustomPrompt="1"/>
          </p:nvPr>
        </p:nvSpPr>
        <p:spPr>
          <a:xfrm>
            <a:off x="3059832" y="3578134"/>
            <a:ext cx="5400600" cy="57094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fontAlgn="base" latinLnBrk="1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None/>
              <a:defRPr kumimoji="1" lang="ko-KR" altLang="en-US" sz="1600" b="0" kern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ko-KR" altLang="en-US" sz="16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글자를 볼드 처리하거나</a:t>
            </a:r>
            <a:r>
              <a:rPr lang="en-US" altLang="ko-KR" sz="16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b="1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600" b="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2F79B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색을 주거나</a:t>
            </a:r>
            <a:r>
              <a:rPr lang="ko-KR" altLang="ko-KR" sz="1600" b="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1600" b="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600" b="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1-2</a:t>
            </a:r>
            <a:r>
              <a:rPr lang="ko-KR" altLang="en-US" sz="1600" b="0" spc="-15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포인트정도</a:t>
            </a:r>
            <a:r>
              <a:rPr lang="ko-KR" altLang="en-US" sz="1600" b="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키우시면 적당합니다</a:t>
            </a:r>
            <a:endParaRPr lang="en-US" altLang="ko-KR" sz="1600" b="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텍스트 개체 틀 2"/>
          <p:cNvSpPr>
            <a:spLocks noGrp="1"/>
          </p:cNvSpPr>
          <p:nvPr>
            <p:ph type="body" idx="14" hasCustomPrompt="1"/>
          </p:nvPr>
        </p:nvSpPr>
        <p:spPr>
          <a:xfrm>
            <a:off x="3059832" y="1700808"/>
            <a:ext cx="5400600" cy="1032273"/>
          </a:xfrm>
          <a:prstGeom prst="rect">
            <a:avLst/>
          </a:prstGeom>
        </p:spPr>
        <p:txBody>
          <a:bodyPr anchor="t"/>
          <a:lstStyle>
            <a:lvl1pPr marL="179388" indent="-179388" algn="l" defTabSz="914400" rtl="0" eaLnBrk="1" fontAlgn="base" latinLnBrk="1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  <a:defRPr kumimoji="1" lang="ko-KR" altLang="en-US" sz="1200" b="0" kern="1200" spc="-15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indent="-179388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ko-KR" altLang="en-US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개발된 그래프 데이터베이스 솔루션을 오픈 소스로 공유함으로써 전세계 누구나 자유롭게 개발</a:t>
            </a:r>
            <a:r>
              <a:rPr lang="en-US" altLang="ko-KR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 </a:t>
            </a:r>
            <a:r>
              <a:rPr lang="ko-KR" altLang="en-US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및 개량에 참여하여 더욱더 우수하고 진보된 솔루션을 개발</a:t>
            </a:r>
            <a:endParaRPr lang="en-US" altLang="ko-KR" sz="1200" spc="-15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  <a:cs typeface="맑은 고딕" charset="0"/>
            </a:endParaRPr>
          </a:p>
          <a:p>
            <a:pPr marL="179388" indent="-179388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ko-KR" altLang="en-US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오픈 소스 개발을 위한 </a:t>
            </a:r>
            <a:r>
              <a:rPr lang="ko-KR" altLang="en-US" sz="1200" spc="-15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소셜</a:t>
            </a:r>
            <a:r>
              <a:rPr lang="ko-KR" altLang="en-US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 협업이 가능한 환경을 제공함으로써 보다 많은 사람들이 자유로운 환경에서 기술개발 참여가 가능하도록 함</a:t>
            </a:r>
            <a:endParaRPr lang="en-US" altLang="ko-KR" sz="12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20" name="텍스트 개체 틀 2"/>
          <p:cNvSpPr>
            <a:spLocks noGrp="1"/>
          </p:cNvSpPr>
          <p:nvPr>
            <p:ph type="body" idx="15" hasCustomPrompt="1"/>
          </p:nvPr>
        </p:nvSpPr>
        <p:spPr>
          <a:xfrm>
            <a:off x="3059832" y="4149079"/>
            <a:ext cx="5400600" cy="1032273"/>
          </a:xfrm>
          <a:prstGeom prst="rect">
            <a:avLst/>
          </a:prstGeom>
        </p:spPr>
        <p:txBody>
          <a:bodyPr anchor="t"/>
          <a:lstStyle>
            <a:lvl1pPr marL="179388" indent="-179388" algn="l" defTabSz="914400" rtl="0" eaLnBrk="1" fontAlgn="base" latinLnBrk="1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  <a:defRPr kumimoji="1" lang="ko-KR" altLang="en-US" sz="1200" b="0" kern="1200" spc="-15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79388" indent="-179388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ko-KR" altLang="en-US" sz="1200" spc="-15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비트나인의 핵심 그래프 데이터베이스 기술을 활용한 국내외 여러 대학 및 각종 연구기관과의 공동 연구 및 협업 프로젝트를 통한 기술</a:t>
            </a:r>
            <a:r>
              <a:rPr lang="ko-KR" altLang="en-US" sz="1200" spc="-150" baseline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 발전에 기여</a:t>
            </a:r>
            <a:endParaRPr lang="en-US" altLang="ko-KR" sz="1200" spc="-150" baseline="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  <a:cs typeface="맑은 고딕" charset="0"/>
            </a:endParaRPr>
          </a:p>
          <a:p>
            <a:pPr marL="179388" indent="-179388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§"/>
              <a:defRPr/>
            </a:pPr>
            <a:r>
              <a:rPr lang="ko-KR" altLang="en-US" sz="1200" spc="-150" baseline="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charset="0"/>
                <a:ea typeface="맑은 고딕" charset="0"/>
                <a:cs typeface="맑은 고딕" charset="0"/>
              </a:rPr>
              <a:t>국가 연구 과제 및 그래프 데이터베이스 관련 연구 활동을 통해 신기술 보급화 및 활성화에 기여함</a:t>
            </a:r>
            <a:endParaRPr lang="en-US" altLang="ko-KR" sz="1200" spc="-15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4" y="401890"/>
            <a:ext cx="4248472" cy="3683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aseline="0"/>
            </a:lvl1pPr>
          </a:lstStyle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ko-KR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N.</a:t>
            </a:r>
            <a:r>
              <a:rPr kumimoji="1" lang="ko-KR" altLang="en-US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 슬라이드 </a:t>
            </a:r>
            <a:r>
              <a:rPr kumimoji="1" lang="en-US" altLang="ko-KR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-</a:t>
            </a:r>
            <a:r>
              <a:rPr kumimoji="1" lang="ko-KR" altLang="en-US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 제목 영역</a:t>
            </a:r>
          </a:p>
          <a:p>
            <a:pPr lvl="0"/>
            <a:endParaRPr lang="ko-KR" altLang="en-US" dirty="0"/>
          </a:p>
        </p:txBody>
      </p:sp>
      <p:sp>
        <p:nvSpPr>
          <p:cNvPr id="15" name="텍스트 개체 틀 3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4" y="173310"/>
            <a:ext cx="4248472" cy="223577"/>
          </a:xfrm>
          <a:prstGeom prst="rect">
            <a:avLst/>
          </a:prstGeom>
        </p:spPr>
        <p:txBody>
          <a:bodyPr/>
          <a:lstStyle>
            <a:lvl1pPr marL="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100" baseline="0"/>
            </a:lvl1pPr>
          </a:lstStyle>
          <a:p>
            <a:pPr marL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1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PPT </a:t>
            </a:r>
            <a:r>
              <a:rPr kumimoji="1" lang="ko-KR" altLang="en-US" sz="11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제목 영역</a:t>
            </a:r>
            <a:endParaRPr kumimoji="1" lang="ko-KR" altLang="en-US" sz="1100" kern="1200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21" name="텍스트 개체 틀 3"/>
          <p:cNvSpPr>
            <a:spLocks noGrp="1"/>
          </p:cNvSpPr>
          <p:nvPr>
            <p:ph type="body" sz="quarter" idx="18" hasCustomPrompt="1"/>
          </p:nvPr>
        </p:nvSpPr>
        <p:spPr>
          <a:xfrm>
            <a:off x="3131840" y="6497638"/>
            <a:ext cx="2879725" cy="360362"/>
          </a:xfrm>
          <a:prstGeom prst="rect">
            <a:avLst/>
          </a:prstGeom>
        </p:spPr>
        <p:txBody>
          <a:bodyPr anchor="ctr"/>
          <a:lstStyle>
            <a:lvl1pPr algn="ctr">
              <a:defRPr sz="1000" b="0"/>
            </a:lvl1pPr>
          </a:lstStyle>
          <a:p>
            <a:pPr lvl="0"/>
            <a:r>
              <a:rPr lang="en-US" altLang="ko-KR" dirty="0" smtClean="0"/>
              <a:t>page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32655"/>
            <a:ext cx="720080" cy="187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텍스트&amp;도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22315" y="1340771"/>
            <a:ext cx="1977478" cy="187220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u="sng" spc="-15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본문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머리글을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이 자리에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씁니다</a:t>
            </a:r>
            <a:r>
              <a:rPr lang="en-US" altLang="ko-KR" dirty="0" smtClean="0"/>
              <a:t>.</a:t>
            </a:r>
            <a:endParaRPr lang="ko-KR" altLang="en-US" dirty="0" smtClean="0"/>
          </a:p>
        </p:txBody>
      </p:sp>
      <p:sp>
        <p:nvSpPr>
          <p:cNvPr id="18" name="텍스트 개체 틀 3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4" y="401890"/>
            <a:ext cx="4248472" cy="3683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aseline="0"/>
            </a:lvl1pPr>
          </a:lstStyle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ko-KR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N.</a:t>
            </a:r>
            <a:r>
              <a:rPr kumimoji="1" lang="ko-KR" altLang="en-US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 슬라이드 </a:t>
            </a:r>
            <a:r>
              <a:rPr kumimoji="1" lang="en-US" altLang="ko-KR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-</a:t>
            </a:r>
            <a:r>
              <a:rPr kumimoji="1" lang="ko-KR" altLang="en-US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 제목 영역</a:t>
            </a:r>
          </a:p>
          <a:p>
            <a:pPr lvl="0"/>
            <a:endParaRPr lang="ko-KR" altLang="en-US" dirty="0"/>
          </a:p>
        </p:txBody>
      </p:sp>
      <p:sp>
        <p:nvSpPr>
          <p:cNvPr id="19" name="텍스트 개체 틀 3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4" y="173310"/>
            <a:ext cx="4248472" cy="223577"/>
          </a:xfrm>
          <a:prstGeom prst="rect">
            <a:avLst/>
          </a:prstGeom>
        </p:spPr>
        <p:txBody>
          <a:bodyPr/>
          <a:lstStyle>
            <a:lvl1pPr marL="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100" baseline="0"/>
            </a:lvl1pPr>
          </a:lstStyle>
          <a:p>
            <a:pPr marL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1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PPT </a:t>
            </a:r>
            <a:r>
              <a:rPr kumimoji="1" lang="ko-KR" altLang="en-US" sz="11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제목 영역</a:t>
            </a:r>
            <a:endParaRPr kumimoji="1" lang="ko-KR" altLang="en-US" sz="1100" kern="1200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21" name="텍스트 개체 틀 3"/>
          <p:cNvSpPr>
            <a:spLocks noGrp="1"/>
          </p:cNvSpPr>
          <p:nvPr>
            <p:ph type="body" sz="quarter" idx="18" hasCustomPrompt="1"/>
          </p:nvPr>
        </p:nvSpPr>
        <p:spPr>
          <a:xfrm>
            <a:off x="3131840" y="6497638"/>
            <a:ext cx="2879725" cy="360362"/>
          </a:xfrm>
          <a:prstGeom prst="rect">
            <a:avLst/>
          </a:prstGeom>
        </p:spPr>
        <p:txBody>
          <a:bodyPr anchor="ctr"/>
          <a:lstStyle>
            <a:lvl1pPr algn="ctr">
              <a:defRPr sz="1000" b="0"/>
            </a:lvl1pPr>
          </a:lstStyle>
          <a:p>
            <a:pPr lvl="0"/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9"/>
          </p:nvPr>
        </p:nvSpPr>
        <p:spPr>
          <a:xfrm>
            <a:off x="2915816" y="1268760"/>
            <a:ext cx="1512168" cy="1512887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23" name="텍스트 개체 틀 6"/>
          <p:cNvSpPr>
            <a:spLocks noGrp="1"/>
          </p:cNvSpPr>
          <p:nvPr>
            <p:ph type="body" sz="quarter" idx="20"/>
          </p:nvPr>
        </p:nvSpPr>
        <p:spPr>
          <a:xfrm>
            <a:off x="2915816" y="2996952"/>
            <a:ext cx="1512168" cy="1512887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26" name="텍스트 개체 틀 6"/>
          <p:cNvSpPr>
            <a:spLocks noGrp="1"/>
          </p:cNvSpPr>
          <p:nvPr>
            <p:ph type="body" sz="quarter" idx="21"/>
          </p:nvPr>
        </p:nvSpPr>
        <p:spPr>
          <a:xfrm>
            <a:off x="2915816" y="4653136"/>
            <a:ext cx="1512168" cy="1512887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27" name="텍스트 개체 틀 6"/>
          <p:cNvSpPr>
            <a:spLocks noGrp="1"/>
          </p:cNvSpPr>
          <p:nvPr>
            <p:ph type="body" sz="quarter" idx="22"/>
          </p:nvPr>
        </p:nvSpPr>
        <p:spPr>
          <a:xfrm>
            <a:off x="4499992" y="1268760"/>
            <a:ext cx="3888432" cy="1512887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28" name="텍스트 개체 틀 6"/>
          <p:cNvSpPr>
            <a:spLocks noGrp="1"/>
          </p:cNvSpPr>
          <p:nvPr>
            <p:ph type="body" sz="quarter" idx="23"/>
          </p:nvPr>
        </p:nvSpPr>
        <p:spPr>
          <a:xfrm>
            <a:off x="4499992" y="2996952"/>
            <a:ext cx="3888432" cy="1512887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29" name="텍스트 개체 틀 6"/>
          <p:cNvSpPr>
            <a:spLocks noGrp="1"/>
          </p:cNvSpPr>
          <p:nvPr>
            <p:ph type="body" sz="quarter" idx="24"/>
          </p:nvPr>
        </p:nvSpPr>
        <p:spPr>
          <a:xfrm>
            <a:off x="4499992" y="4653136"/>
            <a:ext cx="3888432" cy="1512887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 dirty="0"/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32655"/>
            <a:ext cx="720080" cy="187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텍스트&amp;이미지_세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8"/>
          <p:cNvSpPr>
            <a:spLocks noGrp="1"/>
          </p:cNvSpPr>
          <p:nvPr>
            <p:ph type="body" sz="quarter" idx="13" hasCustomPrompt="1"/>
          </p:nvPr>
        </p:nvSpPr>
        <p:spPr>
          <a:xfrm>
            <a:off x="917847" y="1350033"/>
            <a:ext cx="7308304" cy="864741"/>
          </a:xfrm>
          <a:prstGeom prst="rect">
            <a:avLst/>
          </a:prstGeom>
        </p:spPr>
        <p:txBody>
          <a:bodyPr/>
          <a:lstStyle>
            <a:lvl1pPr algn="ctr">
              <a:defRPr sz="4000" b="1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altLang="ko-KR" dirty="0" err="1" smtClean="0"/>
              <a:t>Agens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18" name="텍스트 개체 틀 8"/>
          <p:cNvSpPr>
            <a:spLocks noGrp="1"/>
          </p:cNvSpPr>
          <p:nvPr>
            <p:ph type="body" sz="quarter" idx="14" hasCustomPrompt="1"/>
          </p:nvPr>
        </p:nvSpPr>
        <p:spPr>
          <a:xfrm>
            <a:off x="917847" y="5838083"/>
            <a:ext cx="7308304" cy="255215"/>
          </a:xfrm>
          <a:prstGeom prst="rect">
            <a:avLst/>
          </a:prstGeom>
        </p:spPr>
        <p:txBody>
          <a:bodyPr/>
          <a:lstStyle>
            <a:lvl1pPr marL="0" indent="0" algn="ctr">
              <a:defRPr lang="ko-KR" altLang="en-US" sz="1200" kern="1200" baseline="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dirty="0" smtClean="0"/>
              <a:t>참고 </a:t>
            </a:r>
            <a:r>
              <a:rPr lang="en-US" altLang="ko-KR" dirty="0" smtClean="0"/>
              <a:t>: agens.co.kr</a:t>
            </a:r>
            <a:endParaRPr lang="ko-KR" altLang="en-US" dirty="0"/>
          </a:p>
        </p:txBody>
      </p:sp>
      <p:sp>
        <p:nvSpPr>
          <p:cNvPr id="9" name="텍스트 개체 틀 3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4" y="401890"/>
            <a:ext cx="4248472" cy="3683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aseline="0"/>
            </a:lvl1pPr>
          </a:lstStyle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ko-KR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N.</a:t>
            </a:r>
            <a:r>
              <a:rPr kumimoji="1" lang="ko-KR" altLang="en-US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 슬라이드 </a:t>
            </a:r>
            <a:r>
              <a:rPr kumimoji="1" lang="en-US" altLang="ko-KR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-</a:t>
            </a:r>
            <a:r>
              <a:rPr kumimoji="1" lang="ko-KR" altLang="en-US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 제목 영역</a:t>
            </a:r>
          </a:p>
          <a:p>
            <a:pPr lvl="0"/>
            <a:endParaRPr lang="ko-KR" altLang="en-US" dirty="0"/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4" y="173310"/>
            <a:ext cx="4248472" cy="223577"/>
          </a:xfrm>
          <a:prstGeom prst="rect">
            <a:avLst/>
          </a:prstGeom>
        </p:spPr>
        <p:txBody>
          <a:bodyPr/>
          <a:lstStyle>
            <a:lvl1pPr marL="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100" baseline="0"/>
            </a:lvl1pPr>
          </a:lstStyle>
          <a:p>
            <a:pPr marL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1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PPT </a:t>
            </a:r>
            <a:r>
              <a:rPr kumimoji="1" lang="ko-KR" altLang="en-US" sz="11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제목 영역</a:t>
            </a:r>
            <a:endParaRPr kumimoji="1" lang="ko-KR" altLang="en-US" sz="1100" kern="1200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1" name="텍스트 개체 틀 5"/>
          <p:cNvSpPr>
            <a:spLocks noGrp="1"/>
          </p:cNvSpPr>
          <p:nvPr>
            <p:ph type="body" sz="quarter" idx="12" hasCustomPrompt="1"/>
          </p:nvPr>
        </p:nvSpPr>
        <p:spPr>
          <a:xfrm>
            <a:off x="4139952" y="3573016"/>
            <a:ext cx="746321" cy="35994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이미지</a:t>
            </a:r>
            <a:endParaRPr lang="ko-KR" altLang="en-US" dirty="0"/>
          </a:p>
        </p:txBody>
      </p:sp>
      <p:sp>
        <p:nvSpPr>
          <p:cNvPr id="16" name="텍스트 개체 틀 3"/>
          <p:cNvSpPr>
            <a:spLocks noGrp="1"/>
          </p:cNvSpPr>
          <p:nvPr>
            <p:ph type="body" sz="quarter" idx="18" hasCustomPrompt="1"/>
          </p:nvPr>
        </p:nvSpPr>
        <p:spPr>
          <a:xfrm>
            <a:off x="3131840" y="6497638"/>
            <a:ext cx="2879725" cy="360362"/>
          </a:xfrm>
          <a:prstGeom prst="rect">
            <a:avLst/>
          </a:prstGeom>
        </p:spPr>
        <p:txBody>
          <a:bodyPr anchor="ctr"/>
          <a:lstStyle>
            <a:lvl1pPr algn="ctr">
              <a:defRPr sz="1000" b="0"/>
            </a:lvl1pPr>
          </a:lstStyle>
          <a:p>
            <a:pPr lvl="0"/>
            <a:r>
              <a:rPr lang="en-US" altLang="ko-KR" dirty="0" smtClean="0"/>
              <a:t>page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32655"/>
            <a:ext cx="720080" cy="18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35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이미지&amp;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2" hasCustomPrompt="1"/>
          </p:nvPr>
        </p:nvSpPr>
        <p:spPr>
          <a:xfrm>
            <a:off x="2051720" y="3068960"/>
            <a:ext cx="746321" cy="35994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이미지</a:t>
            </a:r>
            <a:endParaRPr lang="ko-KR" altLang="en-US" dirty="0"/>
          </a:p>
        </p:txBody>
      </p:sp>
      <p:sp>
        <p:nvSpPr>
          <p:cNvPr id="16" name="텍스트 개체 틀 5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2060849"/>
            <a:ext cx="4104456" cy="575621"/>
          </a:xfrm>
          <a:prstGeom prst="rect">
            <a:avLst/>
          </a:prstGeom>
        </p:spPr>
        <p:txBody>
          <a:bodyPr/>
          <a:lstStyle>
            <a:lvl1pPr>
              <a:defRPr sz="2800" b="1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altLang="ko-KR" dirty="0" err="1" smtClean="0"/>
              <a:t>Agens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아젠스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7" name="텍스트 개체 틀 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0" y="2636470"/>
            <a:ext cx="4104456" cy="5709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defRPr sz="1400" spc="-15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ko-KR" dirty="0" smtClean="0"/>
              <a:t>: </a:t>
            </a:r>
            <a:r>
              <a:rPr lang="ko-KR" altLang="en-US" dirty="0" smtClean="0"/>
              <a:t>고대 로마 황제의 정보보좌관을 의미하는 라틴어</a:t>
            </a:r>
            <a:endParaRPr lang="ko-KR" altLang="en-US" dirty="0"/>
          </a:p>
        </p:txBody>
      </p:sp>
      <p:sp>
        <p:nvSpPr>
          <p:cNvPr id="20" name="텍스트 개체 틀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0" y="3207448"/>
            <a:ext cx="4104456" cy="18170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defRPr sz="1800" spc="-15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ko-KR" altLang="en-US" dirty="0" smtClean="0"/>
              <a:t>필요한 정보를 수집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가공하여 빠르고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정확하게 최적의 정보를 제공하고자 하는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취지에서 만들어진 비트나인의 데이터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베이스 통합</a:t>
            </a:r>
            <a:r>
              <a:rPr lang="en-US" altLang="ko-KR" dirty="0" smtClean="0"/>
              <a:t> </a:t>
            </a:r>
            <a:r>
              <a:rPr lang="ko-KR" altLang="en-US" dirty="0" smtClean="0"/>
              <a:t>솔루션의 명칭입니다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2" name="텍스트 개체 틀 5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5024538"/>
            <a:ext cx="4104456" cy="31788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defRPr sz="1000" spc="-15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ko-KR" altLang="en-US" dirty="0" smtClean="0"/>
              <a:t>텍스트는 되도록 </a:t>
            </a:r>
            <a:r>
              <a:rPr lang="en-US" altLang="ko-KR" dirty="0" smtClean="0"/>
              <a:t>6</a:t>
            </a:r>
            <a:r>
              <a:rPr lang="ko-KR" altLang="en-US" dirty="0" smtClean="0"/>
              <a:t>줄 이하로 작성하는 것이 좋습니다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4" name="텍스트 개체 틀 5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0" y="1453990"/>
            <a:ext cx="4104456" cy="575621"/>
          </a:xfrm>
          <a:prstGeom prst="rect">
            <a:avLst/>
          </a:prstGeom>
        </p:spPr>
        <p:txBody>
          <a:bodyPr/>
          <a:lstStyle>
            <a:lvl1pPr>
              <a:defRPr sz="2400" b="0" u="none" spc="-15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이미지와 글이 반반일 경우</a:t>
            </a:r>
            <a:endParaRPr lang="ko-KR" altLang="en-US" dirty="0"/>
          </a:p>
        </p:txBody>
      </p:sp>
      <p:sp>
        <p:nvSpPr>
          <p:cNvPr id="15" name="텍스트 개체 틀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401890"/>
            <a:ext cx="4248472" cy="3683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aseline="0"/>
            </a:lvl1pPr>
          </a:lstStyle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ko-KR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N.</a:t>
            </a:r>
            <a:r>
              <a:rPr kumimoji="1" lang="ko-KR" altLang="en-US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 슬라이드 </a:t>
            </a:r>
            <a:r>
              <a:rPr kumimoji="1" lang="en-US" altLang="ko-KR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-</a:t>
            </a:r>
            <a:r>
              <a:rPr kumimoji="1" lang="ko-KR" altLang="en-US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 제목 영역</a:t>
            </a:r>
          </a:p>
          <a:p>
            <a:pPr lvl="0"/>
            <a:endParaRPr lang="ko-KR" altLang="en-US" dirty="0"/>
          </a:p>
        </p:txBody>
      </p:sp>
      <p:sp>
        <p:nvSpPr>
          <p:cNvPr id="18" name="텍스트 개체 틀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173310"/>
            <a:ext cx="4248472" cy="223577"/>
          </a:xfrm>
          <a:prstGeom prst="rect">
            <a:avLst/>
          </a:prstGeom>
        </p:spPr>
        <p:txBody>
          <a:bodyPr/>
          <a:lstStyle>
            <a:lvl1pPr marL="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100" baseline="0"/>
            </a:lvl1pPr>
          </a:lstStyle>
          <a:p>
            <a:pPr marL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1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PPT </a:t>
            </a:r>
            <a:r>
              <a:rPr kumimoji="1" lang="ko-KR" altLang="en-US" sz="11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제목 영역</a:t>
            </a:r>
            <a:endParaRPr kumimoji="1" lang="ko-KR" altLang="en-US" sz="1100" kern="1200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21" name="텍스트 개체 틀 3"/>
          <p:cNvSpPr>
            <a:spLocks noGrp="1"/>
          </p:cNvSpPr>
          <p:nvPr>
            <p:ph type="body" sz="quarter" idx="20" hasCustomPrompt="1"/>
          </p:nvPr>
        </p:nvSpPr>
        <p:spPr>
          <a:xfrm>
            <a:off x="3131840" y="6497638"/>
            <a:ext cx="2879725" cy="360362"/>
          </a:xfrm>
          <a:prstGeom prst="rect">
            <a:avLst/>
          </a:prstGeom>
        </p:spPr>
        <p:txBody>
          <a:bodyPr anchor="ctr"/>
          <a:lstStyle>
            <a:lvl1pPr algn="ctr">
              <a:defRPr sz="1000" b="0"/>
            </a:lvl1pPr>
          </a:lstStyle>
          <a:p>
            <a:pPr lvl="0"/>
            <a:r>
              <a:rPr lang="en-US" altLang="ko-KR" dirty="0" smtClean="0"/>
              <a:t>page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32655"/>
            <a:ext cx="720080" cy="18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02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아이콘&amp;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1979712" y="2709345"/>
            <a:ext cx="1730148" cy="864741"/>
          </a:xfrm>
          <a:prstGeom prst="rect">
            <a:avLst/>
          </a:prstGeom>
        </p:spPr>
        <p:txBody>
          <a:bodyPr/>
          <a:lstStyle>
            <a:lvl1pPr algn="ctr">
              <a:defRPr sz="1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기업의 </a:t>
            </a:r>
            <a:r>
              <a:rPr lang="en-US" altLang="ko-KR" dirty="0" smtClean="0"/>
              <a:t>IT </a:t>
            </a:r>
            <a:r>
              <a:rPr lang="ko-KR" altLang="en-US" dirty="0" smtClean="0"/>
              <a:t>부문</a:t>
            </a:r>
            <a:endParaRPr lang="en-US" altLang="ko-KR" dirty="0" smtClean="0"/>
          </a:p>
          <a:p>
            <a:pPr lvl="0"/>
            <a:r>
              <a:rPr lang="en-US" altLang="ko-KR" dirty="0" smtClean="0"/>
              <a:t>TCO </a:t>
            </a:r>
            <a:r>
              <a:rPr lang="ko-KR" altLang="en-US" dirty="0" smtClean="0"/>
              <a:t>절감</a:t>
            </a:r>
            <a:endParaRPr lang="ko-KR" altLang="en-US" dirty="0"/>
          </a:p>
        </p:txBody>
      </p:sp>
      <p:sp>
        <p:nvSpPr>
          <p:cNvPr id="15" name="텍스트 개체 틀 8"/>
          <p:cNvSpPr>
            <a:spLocks noGrp="1"/>
          </p:cNvSpPr>
          <p:nvPr>
            <p:ph type="body" sz="quarter" idx="13" hasCustomPrompt="1"/>
          </p:nvPr>
        </p:nvSpPr>
        <p:spPr>
          <a:xfrm>
            <a:off x="4890457" y="2708922"/>
            <a:ext cx="2409197" cy="864741"/>
          </a:xfrm>
          <a:prstGeom prst="rect">
            <a:avLst/>
          </a:prstGeom>
        </p:spPr>
        <p:txBody>
          <a:bodyPr/>
          <a:lstStyle>
            <a:lvl1pPr algn="ctr">
              <a:defRPr sz="1800" spc="-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특정 저작권사의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독점적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지위 및</a:t>
            </a:r>
            <a:r>
              <a:rPr lang="en-US" altLang="ko-KR" dirty="0" smtClean="0"/>
              <a:t> </a:t>
            </a:r>
            <a:r>
              <a:rPr lang="ko-KR" altLang="en-US" dirty="0" smtClean="0"/>
              <a:t>의존성 탈피</a:t>
            </a:r>
            <a:endParaRPr lang="ko-KR" altLang="en-US" dirty="0"/>
          </a:p>
        </p:txBody>
      </p:sp>
      <p:sp>
        <p:nvSpPr>
          <p:cNvPr id="16" name="텍스트 개체 틀 8"/>
          <p:cNvSpPr>
            <a:spLocks noGrp="1"/>
          </p:cNvSpPr>
          <p:nvPr>
            <p:ph type="body" sz="quarter" idx="14" hasCustomPrompt="1"/>
          </p:nvPr>
        </p:nvSpPr>
        <p:spPr>
          <a:xfrm>
            <a:off x="5066168" y="5157194"/>
            <a:ext cx="2057772" cy="864741"/>
          </a:xfrm>
          <a:prstGeom prst="rect">
            <a:avLst/>
          </a:prstGeom>
        </p:spPr>
        <p:txBody>
          <a:bodyPr/>
          <a:lstStyle>
            <a:lvl1pPr algn="ctr">
              <a:defRPr sz="1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국내 최고의</a:t>
            </a:r>
            <a:endParaRPr lang="en-US" altLang="ko-KR" dirty="0" smtClean="0"/>
          </a:p>
          <a:p>
            <a:pPr lvl="0"/>
            <a:r>
              <a:rPr lang="en-US" altLang="ko-KR" dirty="0" smtClean="0"/>
              <a:t>PostgreSQL</a:t>
            </a:r>
          </a:p>
          <a:p>
            <a:pPr lvl="0"/>
            <a:r>
              <a:rPr lang="ko-KR" altLang="en-US" dirty="0" smtClean="0"/>
              <a:t>핵심기술 보유</a:t>
            </a:r>
            <a:endParaRPr lang="ko-KR" altLang="en-US" dirty="0"/>
          </a:p>
        </p:txBody>
      </p:sp>
      <p:sp>
        <p:nvSpPr>
          <p:cNvPr id="17" name="텍스트 개체 틀 8"/>
          <p:cNvSpPr>
            <a:spLocks noGrp="1"/>
          </p:cNvSpPr>
          <p:nvPr>
            <p:ph type="body" sz="quarter" idx="15" hasCustomPrompt="1"/>
          </p:nvPr>
        </p:nvSpPr>
        <p:spPr>
          <a:xfrm>
            <a:off x="1752406" y="5157194"/>
            <a:ext cx="2111031" cy="864741"/>
          </a:xfrm>
          <a:prstGeom prst="rect">
            <a:avLst/>
          </a:prstGeom>
        </p:spPr>
        <p:txBody>
          <a:bodyPr/>
          <a:lstStyle>
            <a:lvl1pPr algn="ctr">
              <a:defRPr sz="1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진정한 의미의</a:t>
            </a:r>
            <a:endParaRPr lang="en-US" altLang="ko-KR" dirty="0" smtClean="0"/>
          </a:p>
          <a:p>
            <a:pPr lvl="0"/>
            <a:r>
              <a:rPr lang="ko-KR" altLang="en-US" dirty="0" err="1" smtClean="0"/>
              <a:t>오픈소스</a:t>
            </a:r>
            <a:r>
              <a:rPr lang="ko-KR" altLang="en-US" dirty="0" smtClean="0"/>
              <a:t> </a:t>
            </a:r>
            <a:r>
              <a:rPr lang="en-US" altLang="ko-KR" dirty="0" smtClean="0"/>
              <a:t>DBMS</a:t>
            </a:r>
            <a:endParaRPr lang="ko-KR" altLang="en-US" dirty="0"/>
          </a:p>
        </p:txBody>
      </p:sp>
      <p:sp>
        <p:nvSpPr>
          <p:cNvPr id="18" name="텍스트 개체 틀 3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4" y="401890"/>
            <a:ext cx="4248472" cy="3683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aseline="0"/>
            </a:lvl1pPr>
          </a:lstStyle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ko-KR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N.</a:t>
            </a:r>
            <a:r>
              <a:rPr kumimoji="1" lang="ko-KR" altLang="en-US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 슬라이드 </a:t>
            </a:r>
            <a:r>
              <a:rPr kumimoji="1" lang="en-US" altLang="ko-KR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-</a:t>
            </a:r>
            <a:r>
              <a:rPr kumimoji="1" lang="ko-KR" altLang="en-US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 제목 영역</a:t>
            </a:r>
          </a:p>
          <a:p>
            <a:pPr lvl="0"/>
            <a:endParaRPr lang="ko-KR" altLang="en-US" dirty="0"/>
          </a:p>
        </p:txBody>
      </p:sp>
      <p:sp>
        <p:nvSpPr>
          <p:cNvPr id="20" name="텍스트 개체 틀 3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4" y="173310"/>
            <a:ext cx="4248472" cy="223577"/>
          </a:xfrm>
          <a:prstGeom prst="rect">
            <a:avLst/>
          </a:prstGeom>
        </p:spPr>
        <p:txBody>
          <a:bodyPr/>
          <a:lstStyle>
            <a:lvl1pPr marL="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100" baseline="0"/>
            </a:lvl1pPr>
          </a:lstStyle>
          <a:p>
            <a:pPr marL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1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PPT </a:t>
            </a:r>
            <a:r>
              <a:rPr kumimoji="1" lang="ko-KR" altLang="en-US" sz="11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제목 영역</a:t>
            </a:r>
            <a:endParaRPr kumimoji="1" lang="ko-KR" altLang="en-US" sz="1100" kern="1200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22" name="텍스트 개체 틀 5"/>
          <p:cNvSpPr>
            <a:spLocks noGrp="1"/>
          </p:cNvSpPr>
          <p:nvPr>
            <p:ph type="body" sz="quarter" idx="18" hasCustomPrompt="1"/>
          </p:nvPr>
        </p:nvSpPr>
        <p:spPr>
          <a:xfrm>
            <a:off x="5868144" y="1700808"/>
            <a:ext cx="746321" cy="35994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아이콘</a:t>
            </a:r>
            <a:endParaRPr lang="ko-KR" altLang="en-US" dirty="0"/>
          </a:p>
        </p:txBody>
      </p:sp>
      <p:sp>
        <p:nvSpPr>
          <p:cNvPr id="24" name="텍스트 개체 틀 5"/>
          <p:cNvSpPr>
            <a:spLocks noGrp="1"/>
          </p:cNvSpPr>
          <p:nvPr>
            <p:ph type="body" sz="quarter" idx="19" hasCustomPrompt="1"/>
          </p:nvPr>
        </p:nvSpPr>
        <p:spPr>
          <a:xfrm>
            <a:off x="2411760" y="1700808"/>
            <a:ext cx="746321" cy="35994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아이콘</a:t>
            </a:r>
            <a:endParaRPr lang="ko-KR" altLang="en-US" dirty="0"/>
          </a:p>
        </p:txBody>
      </p:sp>
      <p:sp>
        <p:nvSpPr>
          <p:cNvPr id="25" name="텍스트 개체 틀 5"/>
          <p:cNvSpPr>
            <a:spLocks noGrp="1"/>
          </p:cNvSpPr>
          <p:nvPr>
            <p:ph type="body" sz="quarter" idx="20" hasCustomPrompt="1"/>
          </p:nvPr>
        </p:nvSpPr>
        <p:spPr>
          <a:xfrm>
            <a:off x="5868144" y="4437112"/>
            <a:ext cx="746321" cy="35994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아이콘</a:t>
            </a:r>
            <a:endParaRPr lang="ko-KR" altLang="en-US" dirty="0"/>
          </a:p>
        </p:txBody>
      </p:sp>
      <p:sp>
        <p:nvSpPr>
          <p:cNvPr id="26" name="텍스트 개체 틀 5"/>
          <p:cNvSpPr>
            <a:spLocks noGrp="1"/>
          </p:cNvSpPr>
          <p:nvPr>
            <p:ph type="body" sz="quarter" idx="21" hasCustomPrompt="1"/>
          </p:nvPr>
        </p:nvSpPr>
        <p:spPr>
          <a:xfrm>
            <a:off x="2411760" y="4365104"/>
            <a:ext cx="746321" cy="35994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아이콘</a:t>
            </a:r>
            <a:endParaRPr lang="ko-KR" altLang="en-US" dirty="0"/>
          </a:p>
        </p:txBody>
      </p:sp>
      <p:sp>
        <p:nvSpPr>
          <p:cNvPr id="28" name="텍스트 개체 틀 3"/>
          <p:cNvSpPr>
            <a:spLocks noGrp="1"/>
          </p:cNvSpPr>
          <p:nvPr>
            <p:ph type="body" sz="quarter" idx="22" hasCustomPrompt="1"/>
          </p:nvPr>
        </p:nvSpPr>
        <p:spPr>
          <a:xfrm>
            <a:off x="3131840" y="6497638"/>
            <a:ext cx="2879725" cy="360362"/>
          </a:xfrm>
          <a:prstGeom prst="rect">
            <a:avLst/>
          </a:prstGeom>
        </p:spPr>
        <p:txBody>
          <a:bodyPr anchor="ctr"/>
          <a:lstStyle>
            <a:lvl1pPr algn="ctr">
              <a:defRPr sz="1000" b="0"/>
            </a:lvl1pPr>
          </a:lstStyle>
          <a:p>
            <a:pPr lvl="0"/>
            <a:r>
              <a:rPr lang="en-US" altLang="ko-KR" dirty="0" smtClean="0"/>
              <a:t>page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32655"/>
            <a:ext cx="720080" cy="187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도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표 1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24466123"/>
              </p:ext>
            </p:extLst>
          </p:nvPr>
        </p:nvGraphicFramePr>
        <p:xfrm>
          <a:off x="2751548" y="1608079"/>
          <a:ext cx="5492860" cy="1264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420"/>
                <a:gridCol w="3960440"/>
              </a:tblGrid>
              <a:tr h="1264155"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600" b="0" kern="1200" spc="-15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79388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Font typeface="Wingdings" charset="0"/>
                        <a:buChar char="§"/>
                        <a:defRPr/>
                      </a:pPr>
                      <a:endParaRPr kumimoji="1" lang="en-US" altLang="ko-KR" sz="1100" b="0" kern="1200" spc="-15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표 1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48987875"/>
              </p:ext>
            </p:extLst>
          </p:nvPr>
        </p:nvGraphicFramePr>
        <p:xfrm>
          <a:off x="2751548" y="3120247"/>
          <a:ext cx="5492860" cy="1264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420"/>
                <a:gridCol w="3960440"/>
              </a:tblGrid>
              <a:tr h="1264155"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600" b="0" kern="1200" spc="-15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79388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Font typeface="Wingdings" charset="0"/>
                        <a:buChar char="§"/>
                        <a:defRPr/>
                      </a:pPr>
                      <a:endParaRPr kumimoji="1" lang="en-US" altLang="ko-KR" sz="1100" b="0" kern="1200" spc="-15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표 1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56370128"/>
              </p:ext>
            </p:extLst>
          </p:nvPr>
        </p:nvGraphicFramePr>
        <p:xfrm>
          <a:off x="2751548" y="4613117"/>
          <a:ext cx="5492860" cy="1264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2420"/>
                <a:gridCol w="3960440"/>
              </a:tblGrid>
              <a:tr h="1264155"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1600" b="0" kern="1200" spc="-15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79388" algn="l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Font typeface="Wingdings" charset="0"/>
                        <a:buChar char="§"/>
                        <a:defRPr/>
                      </a:pPr>
                      <a:endParaRPr kumimoji="1" lang="en-US" altLang="ko-KR" sz="1100" b="0" kern="1200" spc="-15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타원 1"/>
          <p:cNvSpPr/>
          <p:nvPr userDrawn="1"/>
        </p:nvSpPr>
        <p:spPr>
          <a:xfrm>
            <a:off x="879340" y="2932601"/>
            <a:ext cx="1569676" cy="156967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179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" name="직선 연결선 3"/>
          <p:cNvCxnSpPr>
            <a:stCxn id="2" idx="0"/>
            <a:endCxn id="17" idx="1"/>
          </p:cNvCxnSpPr>
          <p:nvPr userDrawn="1"/>
        </p:nvCxnSpPr>
        <p:spPr>
          <a:xfrm flipV="1">
            <a:off x="1664178" y="2240156"/>
            <a:ext cx="1087370" cy="692445"/>
          </a:xfrm>
          <a:prstGeom prst="line">
            <a:avLst/>
          </a:prstGeom>
          <a:ln w="25400">
            <a:solidFill>
              <a:srgbClr val="1792C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>
            <a:stCxn id="2" idx="4"/>
            <a:endCxn id="19" idx="1"/>
          </p:cNvCxnSpPr>
          <p:nvPr userDrawn="1"/>
        </p:nvCxnSpPr>
        <p:spPr>
          <a:xfrm>
            <a:off x="1664178" y="4502277"/>
            <a:ext cx="1087370" cy="742917"/>
          </a:xfrm>
          <a:prstGeom prst="line">
            <a:avLst/>
          </a:prstGeom>
          <a:ln w="25400">
            <a:solidFill>
              <a:srgbClr val="1792C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텍스트 개체 틀 9"/>
          <p:cNvSpPr>
            <a:spLocks noGrp="1"/>
          </p:cNvSpPr>
          <p:nvPr>
            <p:ph type="body" sz="quarter" idx="12" hasCustomPrompt="1"/>
          </p:nvPr>
        </p:nvSpPr>
        <p:spPr>
          <a:xfrm>
            <a:off x="441325" y="908050"/>
            <a:ext cx="8018463" cy="432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도표나 이미지가 클 경우 머리글을 쓰거나</a:t>
            </a:r>
            <a:endParaRPr lang="ko-KR" altLang="en-US" dirty="0"/>
          </a:p>
        </p:txBody>
      </p:sp>
      <p:sp>
        <p:nvSpPr>
          <p:cNvPr id="12" name="텍스트 개체 틀 3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4" y="401890"/>
            <a:ext cx="4248472" cy="3683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aseline="0"/>
            </a:lvl1pPr>
          </a:lstStyle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ko-KR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N.</a:t>
            </a:r>
            <a:r>
              <a:rPr kumimoji="1" lang="ko-KR" altLang="en-US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 슬라이드 </a:t>
            </a:r>
            <a:r>
              <a:rPr kumimoji="1" lang="en-US" altLang="ko-KR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-</a:t>
            </a:r>
            <a:r>
              <a:rPr kumimoji="1" lang="ko-KR" altLang="en-US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 제목 영역</a:t>
            </a:r>
          </a:p>
          <a:p>
            <a:pPr lvl="0"/>
            <a:endParaRPr lang="ko-KR" altLang="en-US" dirty="0"/>
          </a:p>
        </p:txBody>
      </p:sp>
      <p:sp>
        <p:nvSpPr>
          <p:cNvPr id="13" name="텍스트 개체 틀 3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4" y="173310"/>
            <a:ext cx="4248472" cy="223577"/>
          </a:xfrm>
          <a:prstGeom prst="rect">
            <a:avLst/>
          </a:prstGeom>
        </p:spPr>
        <p:txBody>
          <a:bodyPr/>
          <a:lstStyle>
            <a:lvl1pPr marL="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100" baseline="0"/>
            </a:lvl1pPr>
          </a:lstStyle>
          <a:p>
            <a:pPr marL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1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PPT </a:t>
            </a:r>
            <a:r>
              <a:rPr kumimoji="1" lang="ko-KR" altLang="en-US" sz="11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제목 영역</a:t>
            </a:r>
            <a:endParaRPr kumimoji="1" lang="ko-KR" altLang="en-US" sz="1100" kern="1200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5" name="텍스트 개체 틀 3"/>
          <p:cNvSpPr>
            <a:spLocks noGrp="1"/>
          </p:cNvSpPr>
          <p:nvPr>
            <p:ph type="body" sz="quarter" idx="18" hasCustomPrompt="1"/>
          </p:nvPr>
        </p:nvSpPr>
        <p:spPr>
          <a:xfrm>
            <a:off x="3131840" y="6497638"/>
            <a:ext cx="2879725" cy="360362"/>
          </a:xfrm>
          <a:prstGeom prst="rect">
            <a:avLst/>
          </a:prstGeom>
        </p:spPr>
        <p:txBody>
          <a:bodyPr anchor="ctr"/>
          <a:lstStyle>
            <a:lvl1pPr algn="ctr">
              <a:defRPr sz="1000" b="0"/>
            </a:lvl1pPr>
          </a:lstStyle>
          <a:p>
            <a:pPr lvl="0"/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16" name="텍스트 개체 틀 6"/>
          <p:cNvSpPr>
            <a:spLocks noGrp="1"/>
          </p:cNvSpPr>
          <p:nvPr>
            <p:ph type="body" sz="quarter" idx="19"/>
          </p:nvPr>
        </p:nvSpPr>
        <p:spPr>
          <a:xfrm>
            <a:off x="2761994" y="1627728"/>
            <a:ext cx="1487978" cy="1224855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20" name="텍스트 개체 틀 6"/>
          <p:cNvSpPr>
            <a:spLocks noGrp="1"/>
          </p:cNvSpPr>
          <p:nvPr>
            <p:ph type="body" sz="quarter" idx="20"/>
          </p:nvPr>
        </p:nvSpPr>
        <p:spPr>
          <a:xfrm>
            <a:off x="2768688" y="3140968"/>
            <a:ext cx="1487978" cy="1224855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21" name="텍스트 개체 틀 6"/>
          <p:cNvSpPr>
            <a:spLocks noGrp="1"/>
          </p:cNvSpPr>
          <p:nvPr>
            <p:ph type="body" sz="quarter" idx="21"/>
          </p:nvPr>
        </p:nvSpPr>
        <p:spPr>
          <a:xfrm>
            <a:off x="2755301" y="4632766"/>
            <a:ext cx="1487978" cy="1224855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22" name="텍스트 개체 틀 6"/>
          <p:cNvSpPr>
            <a:spLocks noGrp="1"/>
          </p:cNvSpPr>
          <p:nvPr>
            <p:ph type="body" sz="quarter" idx="22"/>
          </p:nvPr>
        </p:nvSpPr>
        <p:spPr>
          <a:xfrm>
            <a:off x="4346170" y="1627728"/>
            <a:ext cx="3898238" cy="1224855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24" name="텍스트 개체 틀 6"/>
          <p:cNvSpPr>
            <a:spLocks noGrp="1"/>
          </p:cNvSpPr>
          <p:nvPr>
            <p:ph type="body" sz="quarter" idx="23"/>
          </p:nvPr>
        </p:nvSpPr>
        <p:spPr>
          <a:xfrm>
            <a:off x="4352864" y="3140968"/>
            <a:ext cx="3898238" cy="1224855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25" name="텍스트 개체 틀 6"/>
          <p:cNvSpPr>
            <a:spLocks noGrp="1"/>
          </p:cNvSpPr>
          <p:nvPr>
            <p:ph type="body" sz="quarter" idx="24"/>
          </p:nvPr>
        </p:nvSpPr>
        <p:spPr>
          <a:xfrm>
            <a:off x="4339477" y="4632766"/>
            <a:ext cx="3898238" cy="1224855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27" name="텍스트 개체 틀 6"/>
          <p:cNvSpPr>
            <a:spLocks noGrp="1"/>
          </p:cNvSpPr>
          <p:nvPr>
            <p:ph type="body" sz="quarter" idx="25"/>
          </p:nvPr>
        </p:nvSpPr>
        <p:spPr>
          <a:xfrm>
            <a:off x="876246" y="2932602"/>
            <a:ext cx="1572769" cy="156967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ko-KR" altLang="en-US" dirty="0"/>
          </a:p>
        </p:txBody>
      </p:sp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32655"/>
            <a:ext cx="720080" cy="187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도표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3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4" y="401890"/>
            <a:ext cx="4248472" cy="3683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aseline="0"/>
            </a:lvl1pPr>
          </a:lstStyle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ko-KR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N.</a:t>
            </a:r>
            <a:r>
              <a:rPr kumimoji="1" lang="ko-KR" altLang="en-US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 슬라이드 </a:t>
            </a:r>
            <a:r>
              <a:rPr kumimoji="1" lang="en-US" altLang="ko-KR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-</a:t>
            </a:r>
            <a:r>
              <a:rPr kumimoji="1" lang="ko-KR" altLang="en-US" sz="20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 제목 영역</a:t>
            </a:r>
          </a:p>
          <a:p>
            <a:pPr lvl="0"/>
            <a:endParaRPr lang="ko-KR" altLang="en-US" dirty="0"/>
          </a:p>
        </p:txBody>
      </p:sp>
      <p:sp>
        <p:nvSpPr>
          <p:cNvPr id="11" name="텍스트 개체 틀 3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4" y="173310"/>
            <a:ext cx="4248472" cy="223577"/>
          </a:xfrm>
          <a:prstGeom prst="rect">
            <a:avLst/>
          </a:prstGeom>
        </p:spPr>
        <p:txBody>
          <a:bodyPr/>
          <a:lstStyle>
            <a:lvl1pPr marL="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1100" baseline="0"/>
            </a:lvl1pPr>
          </a:lstStyle>
          <a:p>
            <a:pPr marL="0" algn="l" defTabSz="914400" rtl="0" eaLnBrk="1" fontAlgn="base" latin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11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PPT </a:t>
            </a:r>
            <a:r>
              <a:rPr kumimoji="1" lang="ko-KR" altLang="en-US" sz="1100" kern="1200" spc="-15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맑은 고딕" charset="0"/>
                <a:ea typeface="맑은 고딕" charset="0"/>
                <a:cs typeface="+mn-cs"/>
              </a:rPr>
              <a:t>제목 영역</a:t>
            </a:r>
            <a:endParaRPr kumimoji="1" lang="ko-KR" altLang="en-US" sz="1100" kern="1200" spc="-15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맑은 고딕" charset="0"/>
              <a:ea typeface="맑은 고딕" charset="0"/>
              <a:cs typeface="+mn-cs"/>
            </a:endParaRPr>
          </a:p>
        </p:txBody>
      </p:sp>
      <p:sp>
        <p:nvSpPr>
          <p:cNvPr id="15" name="텍스트 개체 틀 5"/>
          <p:cNvSpPr>
            <a:spLocks noGrp="1"/>
          </p:cNvSpPr>
          <p:nvPr>
            <p:ph type="body" sz="quarter" idx="18" hasCustomPrompt="1"/>
          </p:nvPr>
        </p:nvSpPr>
        <p:spPr>
          <a:xfrm>
            <a:off x="4211960" y="3284984"/>
            <a:ext cx="792088" cy="3599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차트</a:t>
            </a:r>
            <a:endParaRPr lang="ko-KR" altLang="en-US" dirty="0"/>
          </a:p>
        </p:txBody>
      </p:sp>
      <p:sp>
        <p:nvSpPr>
          <p:cNvPr id="17" name="텍스트 개체 틀 3"/>
          <p:cNvSpPr>
            <a:spLocks noGrp="1"/>
          </p:cNvSpPr>
          <p:nvPr>
            <p:ph type="body" sz="quarter" idx="19" hasCustomPrompt="1"/>
          </p:nvPr>
        </p:nvSpPr>
        <p:spPr>
          <a:xfrm>
            <a:off x="3131840" y="6497638"/>
            <a:ext cx="2879725" cy="360362"/>
          </a:xfrm>
          <a:prstGeom prst="rect">
            <a:avLst/>
          </a:prstGeom>
        </p:spPr>
        <p:txBody>
          <a:bodyPr anchor="ctr"/>
          <a:lstStyle>
            <a:lvl1pPr algn="ctr">
              <a:defRPr sz="1000" b="0"/>
            </a:lvl1pPr>
          </a:lstStyle>
          <a:p>
            <a:pPr lvl="0"/>
            <a:r>
              <a:rPr lang="en-US" altLang="ko-KR" dirty="0" smtClean="0"/>
              <a:t>page</a:t>
            </a:r>
            <a:endParaRPr lang="ko-KR" altLang="en-US" dirty="0"/>
          </a:p>
        </p:txBody>
      </p:sp>
      <p:sp>
        <p:nvSpPr>
          <p:cNvPr id="20" name="텍스트 개체 틀 9"/>
          <p:cNvSpPr>
            <a:spLocks noGrp="1"/>
          </p:cNvSpPr>
          <p:nvPr>
            <p:ph type="body" sz="quarter" idx="12" hasCustomPrompt="1"/>
          </p:nvPr>
        </p:nvSpPr>
        <p:spPr>
          <a:xfrm>
            <a:off x="441325" y="908050"/>
            <a:ext cx="8018463" cy="432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슬라이드 </a:t>
            </a:r>
            <a:r>
              <a:rPr lang="ko-KR" altLang="en-US" dirty="0" err="1" smtClean="0"/>
              <a:t>제목로</a:t>
            </a:r>
            <a:r>
              <a:rPr lang="ko-KR" altLang="en-US" dirty="0" smtClean="0"/>
              <a:t> 본문 머리글을 대체합니다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32655"/>
            <a:ext cx="720080" cy="187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5" r:id="rId3"/>
    <p:sldLayoutId id="2147483664" r:id="rId4"/>
    <p:sldLayoutId id="2147483669" r:id="rId5"/>
    <p:sldLayoutId id="2147483670" r:id="rId6"/>
    <p:sldLayoutId id="2147483667" r:id="rId7"/>
    <p:sldLayoutId id="2147483666" r:id="rId8"/>
    <p:sldLayoutId id="2147483652" r:id="rId9"/>
    <p:sldLayoutId id="2147483653" r:id="rId10"/>
    <p:sldLayoutId id="2147483671" r:id="rId11"/>
    <p:sldLayoutId id="2147483672" r:id="rId12"/>
    <p:sldLayoutId id="2147483683" r:id="rId13"/>
    <p:sldLayoutId id="2147483658" r:id="rId14"/>
    <p:sldLayoutId id="2147483682" r:id="rId15"/>
    <p:sldLayoutId id="2147483681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spcBef>
          <a:spcPct val="0"/>
        </a:spcBef>
        <a:buNone/>
        <a:defRPr sz="4400" u="none" kern="1200" baseline="0">
          <a:ln>
            <a:solidFill>
              <a:schemeClr val="accent1">
                <a:alpha val="0"/>
              </a:schemeClr>
            </a:solidFill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None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eehj@bitnine.co.k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en-US" altLang="ko-KR" dirty="0" smtClean="0"/>
              <a:t>PostgreSQL in Korea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Hyungjoo Lee (</a:t>
            </a:r>
            <a:r>
              <a:rPr lang="en-US" altLang="ko-KR" dirty="0" smtClean="0">
                <a:hlinkClick r:id="rId3"/>
              </a:rPr>
              <a:t>leehj@bitnine.net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Korea Postgres User Group</a:t>
            </a:r>
          </a:p>
          <a:p>
            <a:r>
              <a:rPr lang="en-US" altLang="ko-KR" dirty="0" smtClean="0"/>
              <a:t>Feb 4. 2016, PgConf, Moscow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790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Dropbox\Bitnine\Conference\PgConf.Russia 2016(2. 3~5)\연계표수정2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52736"/>
            <a:ext cx="3168352" cy="522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텍스트 개체 틀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ko-KR" dirty="0" smtClean="0"/>
              <a:t>4. What we are doing by using PG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ko-KR" dirty="0" smtClean="0"/>
              <a:t>PostgreSQL in Korea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altLang="ko-KR" dirty="0" smtClean="0"/>
              <a:t>8</a:t>
            </a:r>
            <a:endParaRPr lang="ko-KR" altLang="en-US" dirty="0"/>
          </a:p>
        </p:txBody>
      </p:sp>
      <p:sp>
        <p:nvSpPr>
          <p:cNvPr id="12" name="텍스트 개체 틀 2"/>
          <p:cNvSpPr txBox="1">
            <a:spLocks/>
          </p:cNvSpPr>
          <p:nvPr/>
        </p:nvSpPr>
        <p:spPr>
          <a:xfrm>
            <a:off x="722314" y="1196752"/>
            <a:ext cx="3705670" cy="432045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u="none" kern="1200" spc="-15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 smtClean="0"/>
              <a:t>What is Graph Database?</a:t>
            </a:r>
            <a:endParaRPr lang="ko-KR" altLang="en-US" dirty="0" smtClean="0"/>
          </a:p>
        </p:txBody>
      </p:sp>
      <p:sp>
        <p:nvSpPr>
          <p:cNvPr id="15" name="텍스트 개체 틀 2"/>
          <p:cNvSpPr txBox="1">
            <a:spLocks/>
          </p:cNvSpPr>
          <p:nvPr/>
        </p:nvSpPr>
        <p:spPr>
          <a:xfrm>
            <a:off x="755576" y="1844824"/>
            <a:ext cx="5544616" cy="411805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179388" indent="-179388" algn="l" defTabSz="914400" rtl="0" eaLnBrk="1" fontAlgn="base" latinLnBrk="1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  <a:defRPr kumimoji="1" lang="ko-KR" altLang="en-US" sz="1200" b="0" kern="1200" spc="-150" baseline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600" spc="-120" dirty="0" smtClean="0">
                <a:latin typeface="맑은 고딕" charset="0"/>
                <a:ea typeface="맑은 고딕" charset="0"/>
                <a:cs typeface="맑은 고딕" charset="0"/>
              </a:rPr>
              <a:t>Data is linked with each other</a:t>
            </a:r>
            <a:endParaRPr lang="ko-KR" altLang="en-US" sz="1600" spc="-120" dirty="0" smtClean="0">
              <a:latin typeface="맑은 고딕" charset="0"/>
              <a:ea typeface="맑은 고딕" charset="0"/>
              <a:cs typeface="맑은 고딕" charset="0"/>
            </a:endParaRPr>
          </a:p>
          <a:p>
            <a:pPr>
              <a:defRPr/>
            </a:pPr>
            <a:r>
              <a:rPr lang="en-US" altLang="ko-KR" sz="1600" spc="-120" dirty="0" smtClean="0">
                <a:latin typeface="맑은 고딕" charset="0"/>
                <a:ea typeface="맑은 고딕" charset="0"/>
                <a:cs typeface="맑은 고딕" charset="0"/>
              </a:rPr>
              <a:t>Processing big connected data is really challenging</a:t>
            </a:r>
          </a:p>
          <a:p>
            <a:pPr>
              <a:defRPr/>
            </a:pPr>
            <a:r>
              <a:rPr lang="en-US" altLang="ko-KR" sz="1600" spc="-120" dirty="0" smtClean="0">
                <a:latin typeface="맑은 고딕" charset="0"/>
                <a:ea typeface="맑은 고딕" charset="0"/>
                <a:cs typeface="맑은 고딕" charset="0"/>
              </a:rPr>
              <a:t>In RDB, one step along an edge needs a join operation</a:t>
            </a:r>
          </a:p>
          <a:p>
            <a:pPr>
              <a:defRPr/>
            </a:pPr>
            <a:r>
              <a:rPr lang="en-US" altLang="ko-KR" sz="1600" spc="-120" dirty="0" smtClean="0">
                <a:latin typeface="맑은 고딕" charset="0"/>
                <a:ea typeface="맑은 고딕" charset="0"/>
                <a:cs typeface="맑은 고딕" charset="0"/>
              </a:rPr>
              <a:t>We need specialized DB for processing connected data</a:t>
            </a:r>
          </a:p>
          <a:p>
            <a:pPr>
              <a:defRPr/>
            </a:pPr>
            <a:endParaRPr lang="en-US" altLang="ko-KR" sz="600" spc="-120" dirty="0">
              <a:latin typeface="맑은 고딕" charset="0"/>
              <a:ea typeface="맑은 고딕" charset="0"/>
              <a:cs typeface="맑은 고딕" charset="0"/>
            </a:endParaRPr>
          </a:p>
          <a:p>
            <a:pPr>
              <a:defRPr/>
            </a:pPr>
            <a:r>
              <a:rPr lang="en-US" altLang="ko-KR" sz="1600" spc="-120" dirty="0" smtClean="0">
                <a:latin typeface="맑은 고딕" charset="0"/>
                <a:ea typeface="맑은 고딕" charset="0"/>
                <a:cs typeface="맑은 고딕" charset="0"/>
              </a:rPr>
              <a:t>Graph database</a:t>
            </a:r>
            <a:endParaRPr lang="en-US" altLang="ko-KR" sz="1600" spc="-120" dirty="0">
              <a:latin typeface="맑은 고딕" charset="0"/>
              <a:ea typeface="맑은 고딕" charset="0"/>
              <a:cs typeface="맑은 고딕" charset="0"/>
            </a:endParaRPr>
          </a:p>
          <a:p>
            <a:pPr marL="357188" lvl="1" indent="-177800">
              <a:buFont typeface="Arial" panose="020B0604020202020204" pitchFamily="34" charset="0"/>
              <a:buChar char="•"/>
              <a:defRPr/>
            </a:pPr>
            <a:r>
              <a:rPr lang="en-US" altLang="ko-KR" sz="1400" spc="-120" dirty="0" smtClean="0">
                <a:latin typeface="맑은 고딕" charset="0"/>
                <a:ea typeface="맑은 고딕" charset="0"/>
                <a:cs typeface="맑은 고딕" charset="0"/>
              </a:rPr>
              <a:t>Specializing database for connected data</a:t>
            </a:r>
          </a:p>
          <a:p>
            <a:pPr marL="357188" lvl="1" indent="-177800">
              <a:buFont typeface="Arial" panose="020B0604020202020204" pitchFamily="34" charset="0"/>
              <a:buChar char="•"/>
              <a:defRPr/>
            </a:pPr>
            <a:r>
              <a:rPr lang="en-US" altLang="ko-KR" sz="1400" spc="-120" dirty="0" smtClean="0">
                <a:latin typeface="맑은 고딕" charset="0"/>
                <a:ea typeface="맑은 고딕" charset="0"/>
                <a:cs typeface="맑은 고딕" charset="0"/>
              </a:rPr>
              <a:t>Connections is first-class citizen in graph database</a:t>
            </a:r>
          </a:p>
          <a:p>
            <a:pPr marL="357188" lvl="1" indent="-177800">
              <a:buFont typeface="Arial" panose="020B0604020202020204" pitchFamily="34" charset="0"/>
              <a:buChar char="•"/>
              <a:defRPr/>
            </a:pPr>
            <a:r>
              <a:rPr lang="en-US" altLang="ko-KR" sz="1400" spc="-120" dirty="0" smtClean="0">
                <a:latin typeface="맑은 고딕" charset="0"/>
                <a:ea typeface="맑은 고딕" charset="0"/>
                <a:cs typeface="맑은 고딕" charset="0"/>
              </a:rPr>
              <a:t>Use graph data model not relational model</a:t>
            </a:r>
          </a:p>
          <a:p>
            <a:pPr marL="357188" lvl="1" indent="-177800">
              <a:buFont typeface="Arial" panose="020B0604020202020204" pitchFamily="34" charset="0"/>
              <a:buChar char="•"/>
              <a:defRPr/>
            </a:pPr>
            <a:endParaRPr lang="en-US" altLang="ko-KR" sz="600" spc="-120" dirty="0" smtClean="0">
              <a:latin typeface="맑은 고딕" charset="0"/>
              <a:ea typeface="맑은 고딕" charset="0"/>
              <a:cs typeface="맑은 고딕" charset="0"/>
            </a:endParaRPr>
          </a:p>
          <a:p>
            <a:pPr>
              <a:defRPr/>
            </a:pPr>
            <a:r>
              <a:rPr lang="en-US" altLang="ko-KR" sz="1600" spc="-120" dirty="0" smtClean="0">
                <a:latin typeface="맑은 고딕" charset="0"/>
                <a:ea typeface="맑은 고딕" charset="0"/>
                <a:cs typeface="맑은 고딕" charset="0"/>
              </a:rPr>
              <a:t>Graph data model is much easier than relational model</a:t>
            </a:r>
            <a:endParaRPr lang="en-US" altLang="ko-KR" sz="1600" spc="-120" dirty="0">
              <a:latin typeface="맑은 고딕" charset="0"/>
              <a:ea typeface="맑은 고딕" charset="0"/>
              <a:cs typeface="맑은 고딕" charset="0"/>
            </a:endParaRPr>
          </a:p>
          <a:p>
            <a:pPr marL="357188" lvl="1" indent="-177800">
              <a:buFont typeface="Arial" panose="020B0604020202020204" pitchFamily="34" charset="0"/>
              <a:buChar char="•"/>
              <a:defRPr/>
            </a:pPr>
            <a:r>
              <a:rPr lang="en-US" altLang="ko-KR" sz="1400" spc="-120" dirty="0" smtClean="0">
                <a:latin typeface="맑은 고딕" charset="0"/>
                <a:ea typeface="맑은 고딕" charset="0"/>
                <a:cs typeface="맑은 고딕" charset="0"/>
              </a:rPr>
              <a:t>Explicitly express connection between data</a:t>
            </a:r>
          </a:p>
          <a:p>
            <a:pPr marL="357188" lvl="1" indent="-177800">
              <a:buFont typeface="Arial" panose="020B0604020202020204" pitchFamily="34" charset="0"/>
              <a:buChar char="•"/>
              <a:defRPr/>
            </a:pPr>
            <a:r>
              <a:rPr lang="en-US" altLang="ko-KR" sz="1400" spc="-120" dirty="0" smtClean="0">
                <a:latin typeface="맑은 고딕" charset="0"/>
                <a:ea typeface="맑은 고딕" charset="0"/>
                <a:cs typeface="맑은 고딕" charset="0"/>
              </a:rPr>
              <a:t>Intuitive data model</a:t>
            </a:r>
          </a:p>
          <a:p>
            <a:pPr marL="357188" lvl="1" indent="-177800">
              <a:buFont typeface="Arial" panose="020B0604020202020204" pitchFamily="34" charset="0"/>
              <a:buChar char="•"/>
              <a:defRPr/>
            </a:pPr>
            <a:r>
              <a:rPr lang="en-US" altLang="ko-KR" sz="1400" spc="-120" dirty="0" smtClean="0">
                <a:latin typeface="맑은 고딕" charset="0"/>
                <a:ea typeface="맑은 고딕" charset="0"/>
                <a:cs typeface="맑은 고딕" charset="0"/>
              </a:rPr>
              <a:t>No need to relational data </a:t>
            </a:r>
            <a:r>
              <a:rPr lang="en-US" altLang="ko-KR" sz="1400" spc="-120" dirty="0">
                <a:latin typeface="맑은 고딕" charset="0"/>
                <a:ea typeface="맑은 고딕" charset="0"/>
                <a:cs typeface="맑은 고딕" charset="0"/>
              </a:rPr>
              <a:t>modeling </a:t>
            </a:r>
            <a:r>
              <a:rPr lang="en-US" altLang="ko-KR" sz="1400" spc="-120" dirty="0" smtClean="0">
                <a:latin typeface="맑은 고딕" charset="0"/>
                <a:ea typeface="맑은 고딕" charset="0"/>
                <a:cs typeface="맑은 고딕" charset="0"/>
              </a:rPr>
              <a:t>(</a:t>
            </a:r>
            <a:r>
              <a:rPr lang="en-US" altLang="ko-KR" sz="1400" spc="-120" dirty="0" err="1" smtClean="0">
                <a:latin typeface="맑은 고딕" charset="0"/>
                <a:ea typeface="맑은 고딕" charset="0"/>
                <a:cs typeface="맑은 고딕" charset="0"/>
              </a:rPr>
              <a:t>denormalization</a:t>
            </a:r>
            <a:r>
              <a:rPr lang="en-US" altLang="ko-KR" sz="1400" spc="-120" dirty="0" smtClean="0">
                <a:latin typeface="맑은 고딕" charset="0"/>
                <a:ea typeface="맑은 고딕" charset="0"/>
                <a:cs typeface="맑은 고딕" charset="0"/>
              </a:rPr>
              <a:t>/normalization)</a:t>
            </a:r>
          </a:p>
          <a:p>
            <a:pPr marL="357188" lvl="1" indent="-177800">
              <a:buFont typeface="Arial" panose="020B0604020202020204" pitchFamily="34" charset="0"/>
              <a:buChar char="•"/>
              <a:defRPr/>
            </a:pPr>
            <a:r>
              <a:rPr lang="en-US" altLang="ko-KR" sz="1400" spc="-120" dirty="0" smtClean="0">
                <a:latin typeface="맑은 고딕" charset="0"/>
                <a:ea typeface="맑은 고딕" charset="0"/>
                <a:cs typeface="맑은 고딕" charset="0"/>
              </a:rPr>
              <a:t>No need to specify joins in queries</a:t>
            </a:r>
            <a:endParaRPr lang="ko-KR" altLang="en-US" sz="1600" spc="-120" dirty="0">
              <a:latin typeface="맑은 고딕" charset="0"/>
              <a:ea typeface="맑은 고딕" charset="0"/>
              <a:cs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08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ko-KR" dirty="0"/>
              <a:t>4. What we are doing by using PG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ko-KR" dirty="0" smtClean="0"/>
              <a:t>PostgreSQL in Korea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altLang="ko-KR" dirty="0" smtClean="0"/>
              <a:t>9</a:t>
            </a:r>
            <a:endParaRPr lang="ko-KR" altLang="en-US" dirty="0"/>
          </a:p>
        </p:txBody>
      </p:sp>
      <p:sp>
        <p:nvSpPr>
          <p:cNvPr id="8" name="텍스트 개체 틀 2"/>
          <p:cNvSpPr txBox="1">
            <a:spLocks/>
          </p:cNvSpPr>
          <p:nvPr/>
        </p:nvSpPr>
        <p:spPr>
          <a:xfrm>
            <a:off x="722314" y="1196752"/>
            <a:ext cx="5793902" cy="432045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u="none" kern="1200" spc="-15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 smtClean="0"/>
              <a:t>Graph Solution Landscape</a:t>
            </a:r>
            <a:endParaRPr lang="ko-KR" altLang="en-US" dirty="0" smtClean="0"/>
          </a:p>
        </p:txBody>
      </p:sp>
      <p:pic>
        <p:nvPicPr>
          <p:cNvPr id="10" name="Shape 26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2642" y="2067520"/>
            <a:ext cx="8275822" cy="3953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326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ko-KR" dirty="0"/>
              <a:t>4. What we are doing by using PG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ko-KR" dirty="0" smtClean="0"/>
              <a:t>PostgreSQL in Korea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altLang="ko-KR" dirty="0" smtClean="0"/>
              <a:t>10</a:t>
            </a:r>
            <a:endParaRPr lang="ko-KR" altLang="en-US" dirty="0"/>
          </a:p>
        </p:txBody>
      </p:sp>
      <p:sp>
        <p:nvSpPr>
          <p:cNvPr id="8" name="텍스트 개체 틀 2"/>
          <p:cNvSpPr txBox="1">
            <a:spLocks/>
          </p:cNvSpPr>
          <p:nvPr/>
        </p:nvSpPr>
        <p:spPr>
          <a:xfrm>
            <a:off x="722314" y="1196752"/>
            <a:ext cx="5793902" cy="432045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u="none" kern="1200" spc="-15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 smtClean="0"/>
              <a:t>Graph Solution Landscape</a:t>
            </a:r>
            <a:endParaRPr lang="ko-KR" altLang="en-US" dirty="0" smtClean="0"/>
          </a:p>
        </p:txBody>
      </p:sp>
      <p:pic>
        <p:nvPicPr>
          <p:cNvPr id="7" name="Shape 27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0257" y="1971325"/>
            <a:ext cx="7368127" cy="4049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936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ko-KR" dirty="0"/>
              <a:t>4. What we are doing by using PG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ko-KR" dirty="0" smtClean="0"/>
              <a:t>PostgreSQL in Korea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altLang="ko-KR" dirty="0" smtClean="0"/>
              <a:t>11</a:t>
            </a:r>
            <a:endParaRPr lang="ko-KR" altLang="en-US" dirty="0"/>
          </a:p>
        </p:txBody>
      </p:sp>
      <p:sp>
        <p:nvSpPr>
          <p:cNvPr id="12" name="텍스트 개체 틀 2"/>
          <p:cNvSpPr txBox="1">
            <a:spLocks/>
          </p:cNvSpPr>
          <p:nvPr/>
        </p:nvSpPr>
        <p:spPr>
          <a:xfrm>
            <a:off x="722314" y="1196752"/>
            <a:ext cx="3705670" cy="432045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u="none" kern="1200" spc="-15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b="1" smtClean="0"/>
              <a:t>Agens Graph</a:t>
            </a:r>
            <a:endParaRPr lang="ko-KR" altLang="en-US" b="1" dirty="0" smtClean="0"/>
          </a:p>
        </p:txBody>
      </p:sp>
      <p:sp>
        <p:nvSpPr>
          <p:cNvPr id="15" name="텍스트 개체 틀 2"/>
          <p:cNvSpPr txBox="1">
            <a:spLocks/>
          </p:cNvSpPr>
          <p:nvPr/>
        </p:nvSpPr>
        <p:spPr>
          <a:xfrm>
            <a:off x="755576" y="1844824"/>
            <a:ext cx="5400600" cy="4284250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179388" indent="-179388" algn="l" defTabSz="914400" rtl="0" eaLnBrk="1" fontAlgn="base" latinLnBrk="1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  <a:defRPr kumimoji="1" lang="ko-KR" altLang="en-US" sz="1200" b="0" kern="1200" spc="-150" baseline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ko-KR" sz="1600" spc="-120" dirty="0" smtClean="0">
                <a:latin typeface="맑은 고딕" charset="0"/>
                <a:ea typeface="맑은 고딕" charset="0"/>
                <a:cs typeface="맑은 고딕" charset="0"/>
              </a:rPr>
              <a:t>Multi model database based on PG</a:t>
            </a:r>
          </a:p>
          <a:p>
            <a:pPr marL="357188" lvl="1" indent="-177800">
              <a:buFont typeface="Arial" panose="020B0604020202020204" pitchFamily="34" charset="0"/>
              <a:buChar char="•"/>
              <a:defRPr/>
            </a:pPr>
            <a:r>
              <a:rPr lang="en-US" altLang="ko-KR" sz="1400" spc="-120" dirty="0" smtClean="0">
                <a:latin typeface="맑은 고딕" charset="0"/>
                <a:ea typeface="맑은 고딕" charset="0"/>
                <a:cs typeface="맑은 고딕" charset="0"/>
              </a:rPr>
              <a:t>Relational database</a:t>
            </a:r>
          </a:p>
          <a:p>
            <a:pPr marL="357188" lvl="1" indent="-177800">
              <a:buFont typeface="Arial" panose="020B0604020202020204" pitchFamily="34" charset="0"/>
              <a:buChar char="•"/>
              <a:defRPr/>
            </a:pPr>
            <a:r>
              <a:rPr lang="en-US" altLang="ko-KR" sz="1400" spc="-120" dirty="0" smtClean="0">
                <a:latin typeface="맑은 고딕" charset="0"/>
                <a:ea typeface="맑은 고딕" charset="0"/>
                <a:cs typeface="맑은 고딕" charset="0"/>
              </a:rPr>
              <a:t>Document store</a:t>
            </a:r>
          </a:p>
          <a:p>
            <a:pPr marL="357188" lvl="1" indent="-177800">
              <a:buFont typeface="Arial" panose="020B0604020202020204" pitchFamily="34" charset="0"/>
              <a:buChar char="•"/>
              <a:defRPr/>
            </a:pPr>
            <a:r>
              <a:rPr lang="en-US" altLang="ko-KR" sz="1400" spc="-120" dirty="0" smtClean="0">
                <a:latin typeface="맑은 고딕" charset="0"/>
                <a:ea typeface="맑은 고딕" charset="0"/>
                <a:cs typeface="맑은 고딕" charset="0"/>
              </a:rPr>
              <a:t>Graph database</a:t>
            </a:r>
          </a:p>
          <a:p>
            <a:pPr marL="357188" lvl="1" indent="-177800">
              <a:buFont typeface="Arial" panose="020B0604020202020204" pitchFamily="34" charset="0"/>
              <a:buChar char="•"/>
              <a:defRPr/>
            </a:pPr>
            <a:endParaRPr lang="en-US" altLang="ko-KR" sz="1400" spc="-120" dirty="0" smtClean="0">
              <a:latin typeface="맑은 고딕" charset="0"/>
              <a:ea typeface="맑은 고딕" charset="0"/>
              <a:cs typeface="맑은 고딕" charset="0"/>
            </a:endParaRPr>
          </a:p>
          <a:p>
            <a:pPr>
              <a:defRPr/>
            </a:pPr>
            <a:r>
              <a:rPr lang="en-US" altLang="ko-KR" sz="1600" spc="-120" dirty="0" smtClean="0">
                <a:latin typeface="맑은 고딕" charset="0"/>
                <a:ea typeface="맑은 고딕" charset="0"/>
                <a:cs typeface="맑은 고딕" charset="0"/>
              </a:rPr>
              <a:t>Native graph storage</a:t>
            </a:r>
            <a:endParaRPr lang="en-US" altLang="ko-KR" sz="1600" spc="-120" dirty="0">
              <a:latin typeface="맑은 고딕" charset="0"/>
              <a:ea typeface="맑은 고딕" charset="0"/>
              <a:cs typeface="맑은 고딕" charset="0"/>
            </a:endParaRPr>
          </a:p>
          <a:p>
            <a:pPr marL="357188" lvl="1" indent="-177800">
              <a:buFont typeface="Arial" panose="020B0604020202020204" pitchFamily="34" charset="0"/>
              <a:buChar char="•"/>
              <a:defRPr/>
            </a:pPr>
            <a:r>
              <a:rPr lang="en-US" altLang="ko-KR" sz="1400" spc="-120" dirty="0" smtClean="0">
                <a:latin typeface="맑은 고딕" charset="0"/>
                <a:ea typeface="맑은 고딕" charset="0"/>
                <a:cs typeface="맑은 고딕" charset="0"/>
              </a:rPr>
              <a:t>Efficient graph traversing</a:t>
            </a:r>
          </a:p>
          <a:p>
            <a:pPr marL="357188" lvl="1" indent="-177800">
              <a:buFont typeface="Arial" panose="020B0604020202020204" pitchFamily="34" charset="0"/>
              <a:buChar char="•"/>
              <a:defRPr/>
            </a:pPr>
            <a:r>
              <a:rPr lang="en-US" altLang="ko-KR" sz="1400" spc="-120" dirty="0" smtClean="0">
                <a:latin typeface="맑은 고딕" charset="0"/>
                <a:ea typeface="맑은 고딕" charset="0"/>
                <a:cs typeface="맑은 고딕" charset="0"/>
              </a:rPr>
              <a:t>Novel graph index structure</a:t>
            </a:r>
          </a:p>
          <a:p>
            <a:pPr marL="357188" lvl="1" indent="-177800">
              <a:buFont typeface="Arial" panose="020B0604020202020204" pitchFamily="34" charset="0"/>
              <a:buChar char="•"/>
              <a:defRPr/>
            </a:pPr>
            <a:endParaRPr lang="en-US" altLang="ko-KR" sz="1400" spc="-120" dirty="0" smtClean="0">
              <a:latin typeface="맑은 고딕" charset="0"/>
              <a:ea typeface="맑은 고딕" charset="0"/>
              <a:cs typeface="맑은 고딕" charset="0"/>
            </a:endParaRPr>
          </a:p>
          <a:p>
            <a:pPr>
              <a:defRPr/>
            </a:pPr>
            <a:r>
              <a:rPr lang="en-US" altLang="ko-KR" sz="1600" spc="-120" dirty="0" smtClean="0">
                <a:latin typeface="맑은 고딕" charset="0"/>
                <a:ea typeface="맑은 고딕" charset="0"/>
                <a:cs typeface="맑은 고딕" charset="0"/>
              </a:rPr>
              <a:t>ACID transaction based on PG’s MVCC</a:t>
            </a:r>
          </a:p>
          <a:p>
            <a:pPr>
              <a:defRPr/>
            </a:pPr>
            <a:endParaRPr lang="en-US" altLang="ko-KR" sz="1400" spc="-120" dirty="0" smtClean="0">
              <a:latin typeface="맑은 고딕" charset="0"/>
              <a:ea typeface="맑은 고딕" charset="0"/>
              <a:cs typeface="맑은 고딕" charset="0"/>
            </a:endParaRPr>
          </a:p>
          <a:p>
            <a:pPr>
              <a:defRPr/>
            </a:pPr>
            <a:r>
              <a:rPr lang="en-US" altLang="ko-KR" sz="1600" spc="-120" dirty="0" smtClean="0">
                <a:latin typeface="맑은 고딕" charset="0"/>
                <a:ea typeface="맑은 고딕" charset="0"/>
                <a:cs typeface="맑은 고딕" charset="0"/>
              </a:rPr>
              <a:t>Why we develop a graph database on relational database?</a:t>
            </a:r>
            <a:endParaRPr lang="en-US" altLang="ko-KR" sz="1600" spc="-120" dirty="0">
              <a:latin typeface="맑은 고딕" charset="0"/>
              <a:ea typeface="맑은 고딕" charset="0"/>
              <a:cs typeface="맑은 고딕" charset="0"/>
            </a:endParaRPr>
          </a:p>
          <a:p>
            <a:pPr marL="357188" lvl="1" indent="-177800">
              <a:buFont typeface="Arial" panose="020B0604020202020204" pitchFamily="34" charset="0"/>
              <a:buChar char="•"/>
              <a:defRPr/>
            </a:pPr>
            <a:r>
              <a:rPr lang="en-US" altLang="ko-KR" sz="1400" spc="-120" dirty="0" smtClean="0">
                <a:latin typeface="맑은 고딕" charset="0"/>
                <a:ea typeface="맑은 고딕" charset="0"/>
                <a:cs typeface="맑은 고딕" charset="0"/>
              </a:rPr>
              <a:t>Robust reliability</a:t>
            </a:r>
          </a:p>
          <a:p>
            <a:pPr marL="357188" lvl="1" indent="-177800">
              <a:buFont typeface="Arial" panose="020B0604020202020204" pitchFamily="34" charset="0"/>
              <a:buChar char="•"/>
              <a:defRPr/>
            </a:pPr>
            <a:r>
              <a:rPr lang="en-US" altLang="ko-KR" sz="1400" spc="-120" dirty="0" smtClean="0">
                <a:latin typeface="맑은 고딕" charset="0"/>
                <a:ea typeface="맑은 고딕" charset="0"/>
                <a:cs typeface="맑은 고딕" charset="0"/>
              </a:rPr>
              <a:t>Mature features and external tools</a:t>
            </a:r>
          </a:p>
          <a:p>
            <a:pPr marL="357188" lvl="1" indent="-177800">
              <a:buFont typeface="Arial" panose="020B0604020202020204" pitchFamily="34" charset="0"/>
              <a:buChar char="•"/>
              <a:defRPr/>
            </a:pPr>
            <a:r>
              <a:rPr lang="en-US" altLang="ko-KR" sz="1400" spc="-120" dirty="0" smtClean="0">
                <a:latin typeface="맑은 고딕" charset="0"/>
                <a:ea typeface="맑은 고딕" charset="0"/>
                <a:cs typeface="맑은 고딕" charset="0"/>
              </a:rPr>
              <a:t>Benefits of multi model database </a:t>
            </a:r>
            <a:r>
              <a:rPr lang="ko-KR" altLang="en-US" sz="1400" spc="-120" dirty="0" smtClean="0">
                <a:latin typeface="맑은 고딕" charset="0"/>
                <a:ea typeface="맑은 고딕" charset="0"/>
                <a:cs typeface="맑은 고딕" charset="0"/>
              </a:rPr>
              <a:t>← </a:t>
            </a:r>
            <a:r>
              <a:rPr lang="en-US" altLang="ko-KR" sz="1400" spc="-120" dirty="0" smtClean="0">
                <a:latin typeface="맑은 고딕" charset="0"/>
                <a:ea typeface="맑은 고딕" charset="0"/>
                <a:cs typeface="맑은 고딕" charset="0"/>
              </a:rPr>
              <a:t>Polyglot persistency</a:t>
            </a:r>
            <a:endParaRPr lang="ko-KR" altLang="en-US" sz="1600" spc="-120" dirty="0">
              <a:latin typeface="맑은 고딕" charset="0"/>
              <a:ea typeface="맑은 고딕" charset="0"/>
              <a:cs typeface="맑은 고딕" charset="0"/>
            </a:endParaRPr>
          </a:p>
        </p:txBody>
      </p:sp>
      <p:pic>
        <p:nvPicPr>
          <p:cNvPr id="8" name="Shape 2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99992" y="1700808"/>
            <a:ext cx="4286250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4208" y="5157192"/>
            <a:ext cx="1724025" cy="72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932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ko-KR" dirty="0"/>
              <a:t>4. What we are doing by using PG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ko-KR" dirty="0" smtClean="0"/>
              <a:t>PostgreSQL in Korea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altLang="ko-KR" dirty="0" smtClean="0"/>
              <a:t>12</a:t>
            </a:r>
            <a:endParaRPr lang="ko-KR" altLang="en-US" dirty="0"/>
          </a:p>
        </p:txBody>
      </p:sp>
      <p:sp>
        <p:nvSpPr>
          <p:cNvPr id="12" name="텍스트 개체 틀 2"/>
          <p:cNvSpPr txBox="1">
            <a:spLocks/>
          </p:cNvSpPr>
          <p:nvPr/>
        </p:nvSpPr>
        <p:spPr>
          <a:xfrm>
            <a:off x="722314" y="1340771"/>
            <a:ext cx="3705670" cy="432045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u="none" kern="1200" spc="-15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uFill>
                  <a:solidFill>
                    <a:schemeClr val="tx1">
                      <a:lumMod val="75000"/>
                      <a:lumOff val="25000"/>
                    </a:schemeClr>
                  </a:solidFill>
                </a:u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b="1" dirty="0" smtClean="0"/>
              <a:t>Agens Graph roadmap</a:t>
            </a:r>
            <a:endParaRPr lang="ko-KR" altLang="en-US" b="1" dirty="0" smtClean="0"/>
          </a:p>
        </p:txBody>
      </p:sp>
      <p:graphicFrame>
        <p:nvGraphicFramePr>
          <p:cNvPr id="16" name="Diagram 6"/>
          <p:cNvGraphicFramePr/>
          <p:nvPr>
            <p:extLst>
              <p:ext uri="{D42A27DB-BD31-4B8C-83A1-F6EECF244321}">
                <p14:modId xmlns:p14="http://schemas.microsoft.com/office/powerpoint/2010/main" val="4121392339"/>
              </p:ext>
            </p:extLst>
          </p:nvPr>
        </p:nvGraphicFramePr>
        <p:xfrm>
          <a:off x="827584" y="1988840"/>
          <a:ext cx="72964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8094" y="2605382"/>
            <a:ext cx="1710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u="sng" dirty="0" smtClean="0">
                <a:solidFill>
                  <a:schemeClr val="bg1"/>
                </a:solidFill>
              </a:rPr>
              <a:t>Agens Graph v1.0</a:t>
            </a:r>
            <a:endParaRPr lang="ko-KR" altLang="en-US" sz="1400" b="1" u="sng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0127" y="4096530"/>
            <a:ext cx="1710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u="sng" dirty="0" smtClean="0">
                <a:solidFill>
                  <a:schemeClr val="bg1"/>
                </a:solidFill>
              </a:rPr>
              <a:t>Agens Graph v2.0</a:t>
            </a:r>
            <a:endParaRPr lang="ko-KR" altLang="en-US" sz="1400" b="1" u="sng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14661" y="5619208"/>
            <a:ext cx="1710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u="sng" dirty="0" smtClean="0">
                <a:solidFill>
                  <a:schemeClr val="bg1"/>
                </a:solidFill>
              </a:rPr>
              <a:t>Agens Graph v3.0</a:t>
            </a:r>
            <a:endParaRPr lang="ko-KR" altLang="en-US" sz="1400" b="1" u="sng" dirty="0">
              <a:solidFill>
                <a:schemeClr val="bg1"/>
              </a:solidFill>
            </a:endParaRPr>
          </a:p>
        </p:txBody>
      </p:sp>
      <p:sp>
        <p:nvSpPr>
          <p:cNvPr id="15" name="텍스트 개체 틀 2"/>
          <p:cNvSpPr txBox="1">
            <a:spLocks/>
          </p:cNvSpPr>
          <p:nvPr/>
        </p:nvSpPr>
        <p:spPr>
          <a:xfrm>
            <a:off x="2822788" y="2054459"/>
            <a:ext cx="3240360" cy="114800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179388" indent="-179388" algn="l" defTabSz="914400" rtl="0" eaLnBrk="1" fontAlgn="base" latinLnBrk="1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  <a:defRPr kumimoji="1" lang="ko-KR" altLang="en-US" sz="1200" b="0" kern="1200" spc="-150" baseline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altLang="ko-KR" sz="1400" spc="-1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Release a first graph database in Korea</a:t>
            </a:r>
          </a:p>
          <a:p>
            <a:pPr>
              <a:lnSpc>
                <a:spcPct val="100000"/>
              </a:lnSpc>
              <a:defRPr/>
            </a:pPr>
            <a:r>
              <a:rPr lang="en-US" altLang="ko-KR" sz="1400" spc="-1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Convenient client library</a:t>
            </a:r>
          </a:p>
          <a:p>
            <a:pPr>
              <a:lnSpc>
                <a:spcPct val="100000"/>
              </a:lnSpc>
              <a:defRPr/>
            </a:pPr>
            <a:r>
              <a:rPr lang="en-US" altLang="ko-KR" sz="1400" spc="-1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Supports Cypher query</a:t>
            </a:r>
          </a:p>
          <a:p>
            <a:pPr>
              <a:lnSpc>
                <a:spcPct val="100000"/>
              </a:lnSpc>
              <a:defRPr/>
            </a:pPr>
            <a:r>
              <a:rPr lang="en-US" altLang="ko-KR" sz="1400" spc="-1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RDBMS + </a:t>
            </a:r>
            <a:r>
              <a:rPr lang="en-US" altLang="ko-KR" sz="1400" spc="-100" dirty="0" err="1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Doc.Store</a:t>
            </a:r>
            <a:r>
              <a:rPr lang="en-US" altLang="ko-KR" sz="1400" spc="-1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 + Graph Store</a:t>
            </a:r>
            <a:endParaRPr lang="en-US" altLang="ko-KR" sz="1600" spc="-100" dirty="0" smtClean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19" name="텍스트 개체 틀 2"/>
          <p:cNvSpPr txBox="1">
            <a:spLocks/>
          </p:cNvSpPr>
          <p:nvPr/>
        </p:nvSpPr>
        <p:spPr>
          <a:xfrm>
            <a:off x="3851920" y="5102950"/>
            <a:ext cx="3240360" cy="1083374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179388" indent="-179388" algn="l" defTabSz="914400" rtl="0" eaLnBrk="1" fontAlgn="base" latinLnBrk="1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  <a:defRPr kumimoji="1" lang="ko-KR" altLang="en-US" sz="1200" b="0" kern="1200" spc="-150" baseline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altLang="ko-KR" sz="1400" spc="-1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Loads SSD</a:t>
            </a:r>
          </a:p>
          <a:p>
            <a:pPr>
              <a:lnSpc>
                <a:spcPct val="100000"/>
              </a:lnSpc>
              <a:defRPr/>
            </a:pPr>
            <a:r>
              <a:rPr lang="en-US" altLang="ko-KR" sz="1400" spc="-1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Big data analysis system to process tens of billions of edge</a:t>
            </a:r>
          </a:p>
          <a:p>
            <a:pPr>
              <a:lnSpc>
                <a:spcPct val="100000"/>
              </a:lnSpc>
              <a:defRPr/>
            </a:pPr>
            <a:r>
              <a:rPr lang="en-US" altLang="ko-KR" sz="1400" spc="-1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Apply to various use cases</a:t>
            </a:r>
            <a:endParaRPr lang="en-US" altLang="ko-KR" sz="1600" spc="-100" dirty="0" smtClean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20" name="텍스트 개체 틀 2"/>
          <p:cNvSpPr txBox="1">
            <a:spLocks/>
          </p:cNvSpPr>
          <p:nvPr/>
        </p:nvSpPr>
        <p:spPr>
          <a:xfrm>
            <a:off x="3347864" y="3573016"/>
            <a:ext cx="3240360" cy="1148007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179388" indent="-179388" algn="l" defTabSz="914400" rtl="0" eaLnBrk="1" fontAlgn="base" latinLnBrk="1" hangingPunct="1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Wingdings" pitchFamily="2" charset="2"/>
              <a:buChar char="§"/>
              <a:defRPr kumimoji="1" lang="ko-KR" altLang="en-US" sz="1200" b="0" kern="1200" spc="-150" baseline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457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altLang="ko-KR" sz="1400" spc="-1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Distributed cluster graph database </a:t>
            </a:r>
          </a:p>
          <a:p>
            <a:pPr>
              <a:lnSpc>
                <a:spcPct val="100000"/>
              </a:lnSpc>
              <a:defRPr/>
            </a:pPr>
            <a:r>
              <a:rPr lang="en-US" altLang="ko-KR" sz="1400" spc="-1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Graph analysis framework</a:t>
            </a:r>
          </a:p>
          <a:p>
            <a:pPr>
              <a:lnSpc>
                <a:spcPct val="100000"/>
              </a:lnSpc>
              <a:defRPr/>
            </a:pPr>
            <a:r>
              <a:rPr lang="en-US" altLang="ko-KR" sz="1400" spc="-1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Improvement query optimization</a:t>
            </a:r>
          </a:p>
          <a:p>
            <a:pPr>
              <a:lnSpc>
                <a:spcPct val="100000"/>
              </a:lnSpc>
              <a:defRPr/>
            </a:pPr>
            <a:r>
              <a:rPr lang="en-US" altLang="ko-KR" sz="1400" spc="-100" dirty="0" smtClean="0">
                <a:solidFill>
                  <a:schemeClr val="bg1"/>
                </a:solidFill>
                <a:latin typeface="맑은 고딕" charset="0"/>
                <a:ea typeface="맑은 고딕" charset="0"/>
                <a:cs typeface="맑은 고딕" charset="0"/>
              </a:rPr>
              <a:t>Integrates SQL and Cypher query</a:t>
            </a:r>
            <a:endParaRPr lang="en-US" altLang="ko-KR" sz="1600" spc="-100" dirty="0" smtClean="0">
              <a:solidFill>
                <a:schemeClr val="bg1"/>
              </a:solidFill>
              <a:latin typeface="맑은 고딕" charset="0"/>
              <a:ea typeface="맑은 고딕" charset="0"/>
              <a:cs typeface="맑은 고딕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11822" y="2967335"/>
            <a:ext cx="8120365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Please join us! We are hiring!</a:t>
            </a:r>
            <a:endParaRPr lang="en-US" altLang="ko-KR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633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Presenter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>
          <a:xfrm>
            <a:off x="5002765" y="2060848"/>
            <a:ext cx="1129401" cy="417513"/>
          </a:xfrm>
        </p:spPr>
        <p:txBody>
          <a:bodyPr/>
          <a:lstStyle/>
          <a:p>
            <a:r>
              <a:rPr lang="en-US" altLang="ko-KR" dirty="0" smtClean="0"/>
              <a:t>Name :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1"/>
          </p:nvPr>
        </p:nvSpPr>
        <p:spPr>
          <a:xfrm>
            <a:off x="5002765" y="2420888"/>
            <a:ext cx="1129401" cy="417513"/>
          </a:xfrm>
        </p:spPr>
        <p:txBody>
          <a:bodyPr/>
          <a:lstStyle/>
          <a:p>
            <a:r>
              <a:rPr lang="en-US" altLang="ko-KR" smtClean="0"/>
              <a:t>E-mail : 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2"/>
          </p:nvPr>
        </p:nvSpPr>
        <p:spPr>
          <a:xfrm>
            <a:off x="5002765" y="2775006"/>
            <a:ext cx="1129401" cy="417513"/>
          </a:xfrm>
        </p:spPr>
        <p:txBody>
          <a:bodyPr/>
          <a:lstStyle/>
          <a:p>
            <a:r>
              <a:rPr lang="en-US" altLang="ko-KR" dirty="0" smtClean="0"/>
              <a:t>Phone : 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5890228" y="2060848"/>
            <a:ext cx="2611302" cy="417513"/>
          </a:xfrm>
        </p:spPr>
        <p:txBody>
          <a:bodyPr/>
          <a:lstStyle/>
          <a:p>
            <a:r>
              <a:rPr lang="en-US" altLang="ko-KR" spc="-120" dirty="0" smtClean="0"/>
              <a:t>Hyungjoo Lee</a:t>
            </a:r>
            <a:endParaRPr lang="ko-KR" altLang="en-US" spc="-120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5890228" y="2420888"/>
            <a:ext cx="2611302" cy="417513"/>
          </a:xfrm>
        </p:spPr>
        <p:txBody>
          <a:bodyPr/>
          <a:lstStyle/>
          <a:p>
            <a:r>
              <a:rPr lang="en-US" altLang="ko-KR" spc="-120" dirty="0" smtClean="0"/>
              <a:t>leehj@bitnine.net</a:t>
            </a:r>
            <a:endParaRPr lang="ko-KR" altLang="en-US" spc="-120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5"/>
          </p:nvPr>
        </p:nvSpPr>
        <p:spPr>
          <a:xfrm>
            <a:off x="5890228" y="2775006"/>
            <a:ext cx="2611302" cy="417513"/>
          </a:xfrm>
        </p:spPr>
        <p:txBody>
          <a:bodyPr/>
          <a:lstStyle/>
          <a:p>
            <a:r>
              <a:rPr lang="en-US" altLang="ko-KR" spc="-120" dirty="0" smtClean="0"/>
              <a:t>+82-10-3307-0121</a:t>
            </a:r>
            <a:endParaRPr lang="ko-KR" altLang="en-US" spc="-120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6"/>
          </p:nvPr>
        </p:nvSpPr>
        <p:spPr>
          <a:xfrm>
            <a:off x="5002764" y="3429000"/>
            <a:ext cx="3529676" cy="2449901"/>
          </a:xfrm>
        </p:spPr>
        <p:txBody>
          <a:bodyPr wrap="square">
            <a:spAutoFit/>
          </a:bodyPr>
          <a:lstStyle/>
          <a:p>
            <a:r>
              <a:rPr lang="en-US" altLang="ko-KR" b="1" spc="0" dirty="0" smtClean="0"/>
              <a:t>Korea</a:t>
            </a:r>
          </a:p>
          <a:p>
            <a:r>
              <a:rPr lang="en-US" altLang="ko-KR" dirty="0" smtClean="0"/>
              <a:t>Head office is in Seoul</a:t>
            </a:r>
          </a:p>
          <a:p>
            <a:r>
              <a:rPr lang="en-US" altLang="ko-KR" dirty="0" smtClean="0"/>
              <a:t>R&amp;D center is in Incheon</a:t>
            </a:r>
          </a:p>
          <a:p>
            <a:endParaRPr lang="en-US" altLang="ko-KR" sz="1100" dirty="0" smtClean="0"/>
          </a:p>
          <a:p>
            <a:r>
              <a:rPr lang="en-US" altLang="ko-KR" b="1" spc="0" dirty="0" smtClean="0"/>
              <a:t>U.S.</a:t>
            </a:r>
          </a:p>
          <a:p>
            <a:r>
              <a:rPr lang="en-US" altLang="ko-KR" dirty="0" smtClean="0"/>
              <a:t>Head office is in San Jose, CA</a:t>
            </a:r>
          </a:p>
          <a:p>
            <a:r>
              <a:rPr lang="en-US" altLang="ko-KR" dirty="0" smtClean="0"/>
              <a:t>R&amp;D center is in Santa Clara, CA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AGENDA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altLang="ko-KR" dirty="0" smtClean="0"/>
              <a:t>PostgreSQL in Korea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ko-KR" dirty="0" smtClean="0"/>
              <a:t>1. About our company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3"/>
          </p:nvPr>
        </p:nvSpPr>
        <p:spPr>
          <a:xfrm>
            <a:off x="683568" y="2854623"/>
            <a:ext cx="4392488" cy="286346"/>
          </a:xfrm>
        </p:spPr>
        <p:txBody>
          <a:bodyPr/>
          <a:lstStyle/>
          <a:p>
            <a:r>
              <a:rPr lang="en-US" altLang="ko-KR" dirty="0" smtClean="0"/>
              <a:t>2. How does the PG is enabled in Korea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ko-KR" dirty="0" smtClean="0"/>
              <a:t>3. PostgreSQL Community in Korea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altLang="ko-KR" dirty="0" smtClean="0"/>
              <a:t>4. What we are doing</a:t>
            </a:r>
            <a:endParaRPr lang="ko-KR" altLang="en-US" dirty="0"/>
          </a:p>
        </p:txBody>
      </p:sp>
      <p:sp>
        <p:nvSpPr>
          <p:cNvPr id="9" name="내용 개체 틀 8"/>
          <p:cNvSpPr>
            <a:spLocks noGrp="1"/>
          </p:cNvSpPr>
          <p:nvPr>
            <p:ph sz="quarter" idx="17"/>
          </p:nvPr>
        </p:nvSpPr>
        <p:spPr>
          <a:xfrm>
            <a:off x="5076056" y="2440284"/>
            <a:ext cx="792088" cy="287337"/>
          </a:xfrm>
        </p:spPr>
        <p:txBody>
          <a:bodyPr/>
          <a:lstStyle/>
          <a:p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sz="quarter" idx="18"/>
          </p:nvPr>
        </p:nvSpPr>
        <p:spPr>
          <a:xfrm>
            <a:off x="5076056" y="2854622"/>
            <a:ext cx="792088" cy="287337"/>
          </a:xfrm>
        </p:spPr>
        <p:txBody>
          <a:bodyPr/>
          <a:lstStyle/>
          <a:p>
            <a:r>
              <a:rPr lang="en-US" altLang="ko-KR" dirty="0" smtClean="0"/>
              <a:t>4</a:t>
            </a:r>
            <a:endParaRPr lang="ko-KR" altLang="en-US" dirty="0"/>
          </a:p>
        </p:txBody>
      </p:sp>
      <p:sp>
        <p:nvSpPr>
          <p:cNvPr id="11" name="내용 개체 틀 10"/>
          <p:cNvSpPr>
            <a:spLocks noGrp="1"/>
          </p:cNvSpPr>
          <p:nvPr>
            <p:ph sz="quarter" idx="19"/>
          </p:nvPr>
        </p:nvSpPr>
        <p:spPr>
          <a:xfrm>
            <a:off x="5076056" y="3268959"/>
            <a:ext cx="792088" cy="287337"/>
          </a:xfrm>
        </p:spPr>
        <p:txBody>
          <a:bodyPr/>
          <a:lstStyle/>
          <a:p>
            <a:r>
              <a:rPr lang="en-US" altLang="ko-KR" dirty="0" smtClean="0"/>
              <a:t>5</a:t>
            </a:r>
            <a:endParaRPr lang="ko-KR" altLang="en-US" dirty="0"/>
          </a:p>
        </p:txBody>
      </p:sp>
      <p:sp>
        <p:nvSpPr>
          <p:cNvPr id="12" name="내용 개체 틀 11"/>
          <p:cNvSpPr>
            <a:spLocks noGrp="1"/>
          </p:cNvSpPr>
          <p:nvPr>
            <p:ph sz="quarter" idx="20"/>
          </p:nvPr>
        </p:nvSpPr>
        <p:spPr>
          <a:xfrm>
            <a:off x="5076056" y="3683297"/>
            <a:ext cx="792088" cy="287337"/>
          </a:xfrm>
        </p:spPr>
        <p:txBody>
          <a:bodyPr/>
          <a:lstStyle/>
          <a:p>
            <a:r>
              <a:rPr lang="en-US" altLang="ko-KR" dirty="0" smtClean="0"/>
              <a:t>7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ropbox\Bitnine\기타\logo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34876"/>
            <a:ext cx="1728192" cy="85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Agens Solutions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altLang="ko-KR" b="1" spc="0" dirty="0"/>
              <a:t>Agens SQL</a:t>
            </a:r>
            <a:endParaRPr lang="ko-KR" altLang="en-US" b="1" spc="0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altLang="ko-KR" spc="0" dirty="0" smtClean="0"/>
              <a:t>Agens SQL is an open-source RDBMS based on PostgreSQL 9.4</a:t>
            </a:r>
          </a:p>
          <a:p>
            <a:r>
              <a:rPr lang="en-US" altLang="ko-KR" spc="0" dirty="0" smtClean="0"/>
              <a:t>This solution is packaged with some modules for HA, migration…</a:t>
            </a:r>
          </a:p>
          <a:p>
            <a:r>
              <a:rPr lang="en-US" altLang="ko-KR" spc="0" dirty="0" smtClean="0"/>
              <a:t>We provide technical support for operating of Agens SQL </a:t>
            </a:r>
            <a:endParaRPr lang="ko-KR" altLang="en-US" spc="0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 smtClean="0"/>
              <a:t>1. About our company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 smtClean="0"/>
              <a:t>PostgreSQL in Korea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10" name="텍스트 개체 틀 2"/>
          <p:cNvSpPr>
            <a:spLocks noGrp="1"/>
          </p:cNvSpPr>
          <p:nvPr>
            <p:ph type="body" idx="12"/>
          </p:nvPr>
        </p:nvSpPr>
        <p:spPr>
          <a:xfrm>
            <a:off x="3059832" y="2924945"/>
            <a:ext cx="5400600" cy="363176"/>
          </a:xfrm>
        </p:spPr>
        <p:txBody>
          <a:bodyPr/>
          <a:lstStyle/>
          <a:p>
            <a:r>
              <a:rPr lang="en-US" altLang="ko-KR" b="1" spc="0" dirty="0"/>
              <a:t>Agens Manager</a:t>
            </a:r>
            <a:endParaRPr lang="ko-KR" altLang="en-US" b="1" spc="0" dirty="0"/>
          </a:p>
        </p:txBody>
      </p:sp>
      <p:sp>
        <p:nvSpPr>
          <p:cNvPr id="11" name="텍스트 개체 틀 4"/>
          <p:cNvSpPr>
            <a:spLocks noGrp="1"/>
          </p:cNvSpPr>
          <p:nvPr>
            <p:ph type="body" idx="14"/>
          </p:nvPr>
        </p:nvSpPr>
        <p:spPr>
          <a:xfrm>
            <a:off x="3059832" y="3284984"/>
            <a:ext cx="5400600" cy="1032273"/>
          </a:xfrm>
        </p:spPr>
        <p:txBody>
          <a:bodyPr/>
          <a:lstStyle/>
          <a:p>
            <a:r>
              <a:rPr lang="en-US" altLang="ko-KR" spc="0" dirty="0" smtClean="0"/>
              <a:t>Agens Manager is a admin tool for Agens SQL</a:t>
            </a:r>
          </a:p>
          <a:p>
            <a:r>
              <a:rPr lang="en-US" altLang="ko-KR" spc="0" dirty="0" smtClean="0"/>
              <a:t>This tool will be support the various functions about the visualization for Agens Graph and launched at September in this year</a:t>
            </a:r>
          </a:p>
        </p:txBody>
      </p:sp>
      <p:sp>
        <p:nvSpPr>
          <p:cNvPr id="12" name="텍스트 개체 틀 2"/>
          <p:cNvSpPr>
            <a:spLocks noGrp="1"/>
          </p:cNvSpPr>
          <p:nvPr>
            <p:ph type="body" idx="12"/>
          </p:nvPr>
        </p:nvSpPr>
        <p:spPr>
          <a:xfrm>
            <a:off x="3059832" y="4437112"/>
            <a:ext cx="5400600" cy="363176"/>
          </a:xfrm>
        </p:spPr>
        <p:txBody>
          <a:bodyPr/>
          <a:lstStyle/>
          <a:p>
            <a:r>
              <a:rPr lang="en-US" altLang="ko-KR" b="1" spc="0" dirty="0"/>
              <a:t>Agens Graph</a:t>
            </a:r>
            <a:endParaRPr lang="ko-KR" altLang="en-US" b="1" spc="0" dirty="0"/>
          </a:p>
        </p:txBody>
      </p:sp>
      <p:sp>
        <p:nvSpPr>
          <p:cNvPr id="13" name="텍스트 개체 틀 4"/>
          <p:cNvSpPr>
            <a:spLocks noGrp="1"/>
          </p:cNvSpPr>
          <p:nvPr>
            <p:ph type="body" idx="14"/>
          </p:nvPr>
        </p:nvSpPr>
        <p:spPr>
          <a:xfrm>
            <a:off x="3059832" y="4797151"/>
            <a:ext cx="5400600" cy="1032273"/>
          </a:xfrm>
        </p:spPr>
        <p:txBody>
          <a:bodyPr/>
          <a:lstStyle/>
          <a:p>
            <a:r>
              <a:rPr lang="en-US" altLang="ko-KR" spc="0" dirty="0" smtClean="0"/>
              <a:t>Agens Graph is a multi model database based on PostgreSQL</a:t>
            </a:r>
          </a:p>
          <a:p>
            <a:r>
              <a:rPr lang="en-US" altLang="ko-KR" spc="0" dirty="0" smtClean="0"/>
              <a:t>The solution will be launched at September with Agens Manager</a:t>
            </a:r>
          </a:p>
        </p:txBody>
      </p:sp>
      <p:pic>
        <p:nvPicPr>
          <p:cNvPr id="1027" name="Picture 3" descr="D:\Dropbox\Bitnine\기타\logo\top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0" y="4306616"/>
            <a:ext cx="2282060" cy="49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95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Contributions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altLang="ko-KR" b="1" spc="0" dirty="0" smtClean="0"/>
              <a:t>Publication</a:t>
            </a:r>
            <a:endParaRPr lang="ko-KR" altLang="en-US" b="1" spc="0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altLang="ko-KR" spc="0" dirty="0" smtClean="0"/>
              <a:t>The book, Vol.1(Part III, Server Administration), was published the last November</a:t>
            </a:r>
          </a:p>
          <a:p>
            <a:r>
              <a:rPr lang="en-US" altLang="ko-KR" spc="0" dirty="0" smtClean="0"/>
              <a:t>Vol.2(Part I ~ II, Tutorial and The SQL Language) will be published at March in this year</a:t>
            </a:r>
            <a:endParaRPr lang="ko-KR" altLang="en-US" spc="0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 smtClean="0"/>
              <a:t>1. About our company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 smtClean="0"/>
              <a:t>PostgreSQL in Korea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ko-KR" dirty="0" smtClean="0"/>
              <a:t>2</a:t>
            </a:r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790" y="2780928"/>
            <a:ext cx="5344666" cy="31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398108"/>
            <a:ext cx="29241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377" y="3410857"/>
            <a:ext cx="2808312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3377" y="4616850"/>
            <a:ext cx="2808312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74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/>
              <a:t>Contributions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ko-KR" dirty="0" smtClean="0"/>
              <a:t>1. About our company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 smtClean="0"/>
              <a:t>PostgreSQL in Korea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10" name="텍스트 개체 틀 2"/>
          <p:cNvSpPr>
            <a:spLocks noGrp="1"/>
          </p:cNvSpPr>
          <p:nvPr>
            <p:ph type="body" idx="12"/>
          </p:nvPr>
        </p:nvSpPr>
        <p:spPr>
          <a:xfrm>
            <a:off x="3059832" y="2492896"/>
            <a:ext cx="5400600" cy="363176"/>
          </a:xfrm>
        </p:spPr>
        <p:txBody>
          <a:bodyPr/>
          <a:lstStyle/>
          <a:p>
            <a:r>
              <a:rPr lang="en-US" altLang="ko-KR" b="1" spc="0" dirty="0" smtClean="0"/>
              <a:t>Education </a:t>
            </a:r>
            <a:r>
              <a:rPr lang="en-US" altLang="ko-KR" b="1" spc="0" dirty="0"/>
              <a:t>and Seminar</a:t>
            </a:r>
            <a:endParaRPr lang="ko-KR" altLang="en-US" b="1" spc="0" dirty="0"/>
          </a:p>
        </p:txBody>
      </p:sp>
      <p:sp>
        <p:nvSpPr>
          <p:cNvPr id="11" name="텍스트 개체 틀 4"/>
          <p:cNvSpPr>
            <a:spLocks noGrp="1"/>
          </p:cNvSpPr>
          <p:nvPr>
            <p:ph type="body" idx="14"/>
          </p:nvPr>
        </p:nvSpPr>
        <p:spPr>
          <a:xfrm>
            <a:off x="3059832" y="2852935"/>
            <a:ext cx="5400600" cy="1032273"/>
          </a:xfrm>
        </p:spPr>
        <p:txBody>
          <a:bodyPr/>
          <a:lstStyle/>
          <a:p>
            <a:r>
              <a:rPr lang="en-US" altLang="ko-KR" spc="0" dirty="0" smtClean="0"/>
              <a:t>We have a professional team for the PostgreSQL education</a:t>
            </a:r>
          </a:p>
          <a:p>
            <a:r>
              <a:rPr lang="en-US" altLang="ko-KR" spc="0" dirty="0" smtClean="0"/>
              <a:t>The technical seminars</a:t>
            </a:r>
          </a:p>
        </p:txBody>
      </p:sp>
      <p:sp>
        <p:nvSpPr>
          <p:cNvPr id="12" name="텍스트 개체 틀 2"/>
          <p:cNvSpPr>
            <a:spLocks noGrp="1"/>
          </p:cNvSpPr>
          <p:nvPr>
            <p:ph type="body" idx="12"/>
          </p:nvPr>
        </p:nvSpPr>
        <p:spPr>
          <a:xfrm>
            <a:off x="3059832" y="1340768"/>
            <a:ext cx="5400600" cy="363176"/>
          </a:xfrm>
        </p:spPr>
        <p:txBody>
          <a:bodyPr/>
          <a:lstStyle/>
          <a:p>
            <a:r>
              <a:rPr lang="en-US" altLang="ko-KR" b="1" spc="0" dirty="0"/>
              <a:t>Translation</a:t>
            </a:r>
            <a:endParaRPr lang="ko-KR" altLang="en-US" b="1" spc="0" dirty="0"/>
          </a:p>
        </p:txBody>
      </p:sp>
      <p:sp>
        <p:nvSpPr>
          <p:cNvPr id="13" name="텍스트 개체 틀 4"/>
          <p:cNvSpPr>
            <a:spLocks noGrp="1"/>
          </p:cNvSpPr>
          <p:nvPr>
            <p:ph type="body" idx="14"/>
          </p:nvPr>
        </p:nvSpPr>
        <p:spPr>
          <a:xfrm>
            <a:off x="3059832" y="1700807"/>
            <a:ext cx="5400600" cy="1032273"/>
          </a:xfrm>
        </p:spPr>
        <p:txBody>
          <a:bodyPr/>
          <a:lstStyle/>
          <a:p>
            <a:r>
              <a:rPr lang="en-US" altLang="ko-KR" spc="0" dirty="0" smtClean="0"/>
              <a:t>PostgreSQL Message</a:t>
            </a:r>
          </a:p>
          <a:p>
            <a:r>
              <a:rPr lang="en-US" altLang="ko-KR" spc="0" dirty="0" smtClean="0"/>
              <a:t>The Korean boxes will be green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4"/>
          <a:stretch/>
        </p:blipFill>
        <p:spPr bwMode="auto">
          <a:xfrm>
            <a:off x="3179846" y="3480340"/>
            <a:ext cx="4416490" cy="28289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6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539552" y="1268760"/>
            <a:ext cx="8172400" cy="504056"/>
          </a:xfrm>
        </p:spPr>
        <p:txBody>
          <a:bodyPr/>
          <a:lstStyle/>
          <a:p>
            <a:pPr algn="l"/>
            <a:r>
              <a:rPr lang="en-US" altLang="ko-KR" sz="2000" dirty="0" smtClean="0"/>
              <a:t>Examples of Introduction</a:t>
            </a:r>
            <a:endParaRPr lang="ko-KR" altLang="en-US" sz="20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6"/>
          </p:nvPr>
        </p:nvSpPr>
        <p:spPr>
          <a:xfrm>
            <a:off x="467544" y="401890"/>
            <a:ext cx="5616624" cy="362814"/>
          </a:xfrm>
        </p:spPr>
        <p:txBody>
          <a:bodyPr/>
          <a:lstStyle/>
          <a:p>
            <a:r>
              <a:rPr lang="en-US" altLang="ko-KR" dirty="0" smtClean="0"/>
              <a:t>2. How does the PostgreSQL is enabled in Korea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/>
              <a:t>PostgreSQL in Korea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ko-KR" dirty="0" smtClean="0"/>
              <a:t>4</a:t>
            </a:r>
            <a:endParaRPr lang="ko-KR" altLang="en-US" dirty="0"/>
          </a:p>
        </p:txBody>
      </p:sp>
      <p:pic>
        <p:nvPicPr>
          <p:cNvPr id="6" name="Picture 5" descr="Screen Shot 2016-01-29 at 3.05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1898853"/>
            <a:ext cx="7596336" cy="441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0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>
          <a:xfrm>
            <a:off x="504056" y="1340769"/>
            <a:ext cx="8172400" cy="504056"/>
          </a:xfrm>
        </p:spPr>
        <p:txBody>
          <a:bodyPr/>
          <a:lstStyle/>
          <a:p>
            <a:pPr algn="l"/>
            <a:r>
              <a:rPr lang="en-US" altLang="ko-KR" sz="2000" dirty="0" smtClean="0"/>
              <a:t>Here is the official Korea site in International Sites section of PG</a:t>
            </a:r>
            <a:endParaRPr lang="ko-KR" altLang="en-US" sz="20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6"/>
          </p:nvPr>
        </p:nvSpPr>
        <p:spPr>
          <a:xfrm>
            <a:off x="467544" y="401890"/>
            <a:ext cx="5616624" cy="362814"/>
          </a:xfrm>
        </p:spPr>
        <p:txBody>
          <a:bodyPr/>
          <a:lstStyle/>
          <a:p>
            <a:r>
              <a:rPr lang="en-US" altLang="ko-KR" dirty="0" smtClean="0"/>
              <a:t>2. How does the PostgreSQL is enabled in Korea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ko-KR" dirty="0"/>
              <a:t>PostgreSQL in Korea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ko-KR" dirty="0" smtClean="0"/>
              <a:t>5</a:t>
            </a:r>
            <a:endParaRPr lang="ko-KR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77" y="1844824"/>
            <a:ext cx="5904656" cy="43316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4442273" y="2718446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442273" y="3539112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442273" y="4355015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442273" y="5171481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4442273" y="5990937"/>
            <a:ext cx="93610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/>
          <p:cNvGrpSpPr/>
          <p:nvPr/>
        </p:nvGrpSpPr>
        <p:grpSpPr>
          <a:xfrm>
            <a:off x="5378377" y="2826458"/>
            <a:ext cx="1785911" cy="3272491"/>
            <a:chOff x="5378377" y="2826458"/>
            <a:chExt cx="1425871" cy="3272491"/>
          </a:xfrm>
        </p:grpSpPr>
        <p:cxnSp>
          <p:nvCxnSpPr>
            <p:cNvPr id="15" name="직선 화살표 연결선 14"/>
            <p:cNvCxnSpPr>
              <a:stCxn id="9" idx="3"/>
            </p:cNvCxnSpPr>
            <p:nvPr/>
          </p:nvCxnSpPr>
          <p:spPr>
            <a:xfrm>
              <a:off x="5378377" y="2826458"/>
              <a:ext cx="1425871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>
              <a:stCxn id="10" idx="3"/>
            </p:cNvCxnSpPr>
            <p:nvPr/>
          </p:nvCxnSpPr>
          <p:spPr>
            <a:xfrm>
              <a:off x="5378377" y="3647124"/>
              <a:ext cx="1425871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/>
            <p:cNvCxnSpPr>
              <a:stCxn id="11" idx="3"/>
            </p:cNvCxnSpPr>
            <p:nvPr/>
          </p:nvCxnSpPr>
          <p:spPr>
            <a:xfrm>
              <a:off x="5378377" y="4463027"/>
              <a:ext cx="1425871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화살표 연결선 21"/>
            <p:cNvCxnSpPr>
              <a:stCxn id="12" idx="3"/>
            </p:cNvCxnSpPr>
            <p:nvPr/>
          </p:nvCxnSpPr>
          <p:spPr>
            <a:xfrm>
              <a:off x="5378377" y="5279493"/>
              <a:ext cx="1425871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/>
            <p:cNvCxnSpPr>
              <a:stCxn id="13" idx="3"/>
            </p:cNvCxnSpPr>
            <p:nvPr/>
          </p:nvCxnSpPr>
          <p:spPr>
            <a:xfrm>
              <a:off x="5378377" y="6098949"/>
              <a:ext cx="1425871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7187581" y="2644532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2016. 01.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187581" y="3462458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2015. 11.</a:t>
            </a:r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187581" y="4278361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2015. 07.</a:t>
            </a:r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187581" y="5094827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2015. 05.</a:t>
            </a:r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187581" y="5914283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2014. 12.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837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8"/>
          </p:nvPr>
        </p:nvSpPr>
        <p:spPr>
          <a:xfrm>
            <a:off x="467544" y="401890"/>
            <a:ext cx="4536504" cy="368300"/>
          </a:xfrm>
        </p:spPr>
        <p:txBody>
          <a:bodyPr/>
          <a:lstStyle/>
          <a:p>
            <a:r>
              <a:rPr lang="en-US" altLang="ko-KR" dirty="0" smtClean="0"/>
              <a:t>3. PostgreSQL Communities in Korea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ko-KR" dirty="0" smtClean="0"/>
              <a:t>PostgreSQL in Korea</a:t>
            </a:r>
            <a:endParaRPr lang="ko-KR" alt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altLang="ko-KR" dirty="0" smtClean="0"/>
              <a:t>6</a:t>
            </a:r>
            <a:endParaRPr lang="ko-KR" alt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85" y="2420888"/>
            <a:ext cx="3808063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텍스트 개체 틀 4"/>
          <p:cNvSpPr>
            <a:spLocks noGrp="1"/>
          </p:cNvSpPr>
          <p:nvPr>
            <p:ph type="body" idx="12"/>
          </p:nvPr>
        </p:nvSpPr>
        <p:spPr>
          <a:xfrm>
            <a:off x="395536" y="1988840"/>
            <a:ext cx="3672408" cy="576064"/>
          </a:xfrm>
        </p:spPr>
        <p:txBody>
          <a:bodyPr/>
          <a:lstStyle/>
          <a:p>
            <a:r>
              <a:rPr lang="en-US" altLang="ko-KR" dirty="0" smtClean="0"/>
              <a:t>Facebook Group</a:t>
            </a:r>
            <a:endParaRPr lang="ko-KR" alt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138" y="2420888"/>
            <a:ext cx="3516061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텍스트 개체 틀 4"/>
          <p:cNvSpPr>
            <a:spLocks noGrp="1"/>
          </p:cNvSpPr>
          <p:nvPr>
            <p:ph type="body" idx="12"/>
          </p:nvPr>
        </p:nvSpPr>
        <p:spPr>
          <a:xfrm>
            <a:off x="4860032" y="1988840"/>
            <a:ext cx="3672408" cy="576064"/>
          </a:xfrm>
        </p:spPr>
        <p:txBody>
          <a:bodyPr/>
          <a:lstStyle/>
          <a:p>
            <a:r>
              <a:rPr lang="en-US" altLang="ko-KR" dirty="0" smtClean="0"/>
              <a:t>Meetup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594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8"/>
          </p:nvPr>
        </p:nvSpPr>
        <p:spPr>
          <a:xfrm>
            <a:off x="467544" y="401890"/>
            <a:ext cx="4536504" cy="368300"/>
          </a:xfrm>
        </p:spPr>
        <p:txBody>
          <a:bodyPr/>
          <a:lstStyle/>
          <a:p>
            <a:r>
              <a:rPr lang="en-US" altLang="ko-KR" dirty="0" smtClean="0"/>
              <a:t>3. PostgreSQL Communities in Korea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ko-KR" dirty="0" smtClean="0"/>
              <a:t>PostgreSQL in Korea</a:t>
            </a:r>
            <a:endParaRPr lang="ko-KR" alt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altLang="ko-KR" dirty="0" smtClean="0"/>
              <a:t>7</a:t>
            </a:r>
            <a:endParaRPr lang="ko-KR" altLang="en-US" dirty="0"/>
          </a:p>
        </p:txBody>
      </p:sp>
      <p:sp>
        <p:nvSpPr>
          <p:cNvPr id="11" name="텍스트 개체 틀 4"/>
          <p:cNvSpPr>
            <a:spLocks noGrp="1"/>
          </p:cNvSpPr>
          <p:nvPr>
            <p:ph type="body" idx="12"/>
          </p:nvPr>
        </p:nvSpPr>
        <p:spPr>
          <a:xfrm>
            <a:off x="611560" y="1196752"/>
            <a:ext cx="3672408" cy="576064"/>
          </a:xfrm>
        </p:spPr>
        <p:txBody>
          <a:bodyPr/>
          <a:lstStyle/>
          <a:p>
            <a:r>
              <a:rPr lang="en-US" altLang="ko-KR" dirty="0" smtClean="0"/>
              <a:t>database.sarang.net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95" y="1628800"/>
            <a:ext cx="7410897" cy="4277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7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14509</TotalTime>
  <Words>661</Words>
  <Application>Microsoft Office PowerPoint</Application>
  <PresentationFormat>화면 슬라이드 쇼(4:3)</PresentationFormat>
  <Paragraphs>161</Paragraphs>
  <Slides>15</Slides>
  <Notes>9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 PostgreSQL in Korea</vt:lpstr>
      <vt:lpstr>AGENDA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Hyungjoo Lee</dc:creator>
  <cp:lastModifiedBy>procarrie</cp:lastModifiedBy>
  <cp:revision>171</cp:revision>
  <dcterms:created xsi:type="dcterms:W3CDTF">2015-08-16T08:32:17Z</dcterms:created>
  <dcterms:modified xsi:type="dcterms:W3CDTF">2016-02-01T01:19:01Z</dcterms:modified>
</cp:coreProperties>
</file>